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5"/>
  </p:notesMasterIdLst>
  <p:handoutMasterIdLst>
    <p:handoutMasterId r:id="rId26"/>
  </p:handoutMasterIdLst>
  <p:sldIdLst>
    <p:sldId id="2147476961" r:id="rId2"/>
    <p:sldId id="2147476962" r:id="rId3"/>
    <p:sldId id="14952" r:id="rId4"/>
    <p:sldId id="2147476965" r:id="rId5"/>
    <p:sldId id="2147479520" r:id="rId6"/>
    <p:sldId id="2147479526" r:id="rId7"/>
    <p:sldId id="2147479588" r:id="rId8"/>
    <p:sldId id="2147479584" r:id="rId9"/>
    <p:sldId id="2147479585" r:id="rId10"/>
    <p:sldId id="2145705724" r:id="rId11"/>
    <p:sldId id="2147479586" r:id="rId12"/>
    <p:sldId id="2147476964" r:id="rId13"/>
    <p:sldId id="2147479521" r:id="rId14"/>
    <p:sldId id="2145705746" r:id="rId15"/>
    <p:sldId id="2145705721" r:id="rId16"/>
    <p:sldId id="2145705723" r:id="rId17"/>
    <p:sldId id="2123260229" r:id="rId18"/>
    <p:sldId id="2147476967" r:id="rId19"/>
    <p:sldId id="2147479523" r:id="rId20"/>
    <p:sldId id="2147479524" r:id="rId21"/>
    <p:sldId id="2147479525" r:id="rId22"/>
    <p:sldId id="2147479587" r:id="rId23"/>
    <p:sldId id="2147479589"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fano Cadario" initials="SC" lastIdx="1" clrIdx="0">
    <p:extLst>
      <p:ext uri="{19B8F6BF-5375-455C-9EA6-DF929625EA0E}">
        <p15:presenceInfo xmlns:p15="http://schemas.microsoft.com/office/powerpoint/2012/main" userId="S::Stefano.Cadario@arm.com::80442c5e-a86e-4e3c-a034-07962a038ecc" providerId="AD"/>
      </p:ext>
    </p:extLst>
  </p:cmAuthor>
  <p:cmAuthor id="2" name="Barbara Bengyel" initials="BB" lastIdx="1" clrIdx="1">
    <p:extLst>
      <p:ext uri="{19B8F6BF-5375-455C-9EA6-DF929625EA0E}">
        <p15:presenceInfo xmlns:p15="http://schemas.microsoft.com/office/powerpoint/2012/main" userId="S::barbara.bengyel@arm.com::e8b45ead-9f84-4a51-9340-10c649ecd501" providerId="AD"/>
      </p:ext>
    </p:extLst>
  </p:cmAuthor>
  <p:cmAuthor id="3" name="Joachim Krech" initials="JK" lastIdx="1" clrIdx="2">
    <p:extLst>
      <p:ext uri="{19B8F6BF-5375-455C-9EA6-DF929625EA0E}">
        <p15:presenceInfo xmlns:p15="http://schemas.microsoft.com/office/powerpoint/2012/main" userId="S::Joachim.Krech@arm.com::6c90bbe8-e19a-475d-8c2c-8397cc371543" providerId="AD"/>
      </p:ext>
    </p:extLst>
  </p:cmAuthor>
  <p:cmAuthor id="4" name="Reinhard Keil" initials="RK" lastIdx="1" clrIdx="3">
    <p:extLst>
      <p:ext uri="{19B8F6BF-5375-455C-9EA6-DF929625EA0E}">
        <p15:presenceInfo xmlns:p15="http://schemas.microsoft.com/office/powerpoint/2012/main" userId="S::Reinhard.Keil@arm.com::a74c14d9-6dde-4ffd-bc62-ceabab23c9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1BD"/>
    <a:srgbClr val="A6A6A6"/>
    <a:srgbClr val="7F7F7F"/>
    <a:srgbClr val="FFC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36" autoAdjust="0"/>
    <p:restoredTop sz="94660"/>
  </p:normalViewPr>
  <p:slideViewPr>
    <p:cSldViewPr snapToGrid="0" showGuides="1">
      <p:cViewPr varScale="1">
        <p:scale>
          <a:sx n="102" d="100"/>
          <a:sy n="102" d="100"/>
        </p:scale>
        <p:origin x="18" y="264"/>
      </p:cViewPr>
      <p:guideLst>
        <p:guide orient="horz" pos="2160"/>
        <p:guide pos="3840"/>
      </p:guideLst>
    </p:cSldViewPr>
  </p:slideViewPr>
  <p:notesTextViewPr>
    <p:cViewPr>
      <p:scale>
        <a:sx n="3" d="2"/>
        <a:sy n="3" d="2"/>
      </p:scale>
      <p:origin x="0" y="0"/>
    </p:cViewPr>
  </p:notesTextViewPr>
  <p:notesViewPr>
    <p:cSldViewPr snapToGrid="0" showGuides="1">
      <p:cViewPr varScale="1">
        <p:scale>
          <a:sx n="120" d="100"/>
          <a:sy n="120" d="100"/>
        </p:scale>
        <p:origin x="4962" y="12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1A3C70E-54AD-4107-B38D-530E18B05AE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ABB342A8-7A12-4C03-B162-F43C14419A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08FFADC-39A7-449E-8C68-8776E6FB3C1A}" type="datetimeFigureOut">
              <a:rPr lang="en-GB" smtClean="0"/>
              <a:t>06/07/2026</a:t>
            </a:fld>
            <a:endParaRPr lang="en-GB"/>
          </a:p>
        </p:txBody>
      </p:sp>
      <p:sp>
        <p:nvSpPr>
          <p:cNvPr id="4" name="Footer Placeholder 3">
            <a:extLst>
              <a:ext uri="{FF2B5EF4-FFF2-40B4-BE49-F238E27FC236}">
                <a16:creationId xmlns:a16="http://schemas.microsoft.com/office/drawing/2014/main" id="{E4AD25A0-15E5-4BF6-9F32-8BD4E1DF518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5038C07-F7C1-4141-BF59-1847AE735BD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C69231-AFE2-4330-AF6B-EEB343F99539}" type="slidenum">
              <a:rPr lang="en-GB" smtClean="0"/>
              <a:t>‹#›</a:t>
            </a:fld>
            <a:endParaRPr lang="en-GB"/>
          </a:p>
        </p:txBody>
      </p:sp>
    </p:spTree>
    <p:extLst>
      <p:ext uri="{BB962C8B-B14F-4D97-AF65-F5344CB8AC3E}">
        <p14:creationId xmlns:p14="http://schemas.microsoft.com/office/powerpoint/2010/main" val="6554614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B9BAAB-B703-4BB5-9D08-B460FC03C23A}" type="datetimeFigureOut">
              <a:rPr lang="en-GB" smtClean="0"/>
              <a:t>06/07/2026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766A5B-B69C-40C5-853F-D27DDBF34364}" type="slidenum">
              <a:rPr lang="en-GB" smtClean="0"/>
              <a:t>‹#›</a:t>
            </a:fld>
            <a:endParaRPr lang="en-GB"/>
          </a:p>
        </p:txBody>
      </p:sp>
    </p:spTree>
    <p:extLst>
      <p:ext uri="{BB962C8B-B14F-4D97-AF65-F5344CB8AC3E}">
        <p14:creationId xmlns:p14="http://schemas.microsoft.com/office/powerpoint/2010/main" val="18713027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a:latin typeface="Arial" panose="020B0604020202020204" pitchFamily="34" charset="0"/>
                <a:cs typeface="Arial" panose="020B0604020202020204" pitchFamily="34" charset="0"/>
              </a:rPr>
              <a:t>But how is such an Edge AI application developed?  Let’s take a look.</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An Edge AI Device has a classic embedded part that integrates an Optimized ML Model.  The classic embedded software interfaces to the sensor, audio or video input of your device, and contains DSP algorithms for signal conditioning. And of course, the output interface.</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For the ML Development you need real-world data. Arm offers the SDS software component for data capturing which we will demonstrate in a dedicated webinar later this year. The data is fed into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and Edge Impulse is one of our partners in this space.</a:t>
            </a:r>
          </a:p>
          <a:p>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In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you specify your use-case, and a model searcher helps identifying the right model. Afterwards, compression, training, clustering, and quantization is applied to the model to fit it into the memory of constrained edge devices. Finally, this is compiled, validated, and delivered to the classic embedded development flow for integration.</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Edge Impulse will now show us how this works in practice with their system.  Over to you Alessandro!</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16354E-6974-4833-AB87-3220A0835E84}"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3278964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15</a:t>
            </a:fld>
            <a:endParaRPr lang="en-US" altLang="en-US"/>
          </a:p>
        </p:txBody>
      </p:sp>
    </p:spTree>
    <p:extLst>
      <p:ext uri="{BB962C8B-B14F-4D97-AF65-F5344CB8AC3E}">
        <p14:creationId xmlns:p14="http://schemas.microsoft.com/office/powerpoint/2010/main" val="1268259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01EA74-FC94-CAB6-CE70-C0299A98F3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A881D1-17F3-52C6-31AE-ED5B04E7D7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726AD0-E37D-B3A8-A5FD-B23402EE5973}"/>
              </a:ext>
            </a:extLst>
          </p:cNvPr>
          <p:cNvSpPr>
            <a:spLocks noGrp="1"/>
          </p:cNvSpPr>
          <p:nvPr>
            <p:ph type="body" idx="1"/>
          </p:nvPr>
        </p:nvSpPr>
        <p:spPr/>
        <p:txBody>
          <a:bodyPr/>
          <a:lstStyle/>
          <a:p>
            <a:r>
              <a:rPr lang="en-US" sz="1600">
                <a:latin typeface="Arial" panose="020B0604020202020204" pitchFamily="34" charset="0"/>
                <a:cs typeface="Arial" panose="020B0604020202020204" pitchFamily="34" charset="0"/>
              </a:rPr>
              <a:t>But how is such an Edge AI application developed?  Let’s take a look.</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An Edge AI Device has a classic embedded part that integrates an Optimized ML Model.  The classic embedded software interfaces to the sensor, audio or video input of your device, and contains DSP algorithms for signal conditioning. And of course, the output interface.</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For the ML Development you need real-world data. Arm offers the SDS software component for data capturing which we will demonstrate in a dedicated webinar later this year. The data is fed into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and Edge Impulse is one of our partners in this space.</a:t>
            </a:r>
          </a:p>
          <a:p>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In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you specify your use-case, and a model searcher helps identifying the right model. Afterwards, compression, training, clustering, and quantization is applied to the model to fit it into the memory of constrained edge devices. Finally, this is compiled, validated, and delivered to the classic embedded development flow for integration.</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Edge Impulse will now show us how this works in practice with their system.  Over to you Alessandro!</a:t>
            </a:r>
          </a:p>
        </p:txBody>
      </p:sp>
      <p:sp>
        <p:nvSpPr>
          <p:cNvPr id="4" name="Slide Number Placeholder 3">
            <a:extLst>
              <a:ext uri="{FF2B5EF4-FFF2-40B4-BE49-F238E27FC236}">
                <a16:creationId xmlns:a16="http://schemas.microsoft.com/office/drawing/2014/main" id="{50357D64-F75F-B081-2B1E-F4839193500C}"/>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16354E-6974-4833-AB87-3220A0835E84}"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529017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0F6ADD-E28E-8E11-EDC7-4B14FEE82C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1DBC32-348D-6E7D-A338-06D6A7AF20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332E6C-6EA0-3861-A60F-ADD796420CC1}"/>
              </a:ext>
            </a:extLst>
          </p:cNvPr>
          <p:cNvSpPr>
            <a:spLocks noGrp="1"/>
          </p:cNvSpPr>
          <p:nvPr>
            <p:ph type="body" idx="1"/>
          </p:nvPr>
        </p:nvSpPr>
        <p:spPr/>
        <p:txBody>
          <a:bodyPr/>
          <a:lstStyle/>
          <a:p>
            <a:r>
              <a:rPr lang="en-US" sz="1600">
                <a:latin typeface="Arial" panose="020B0604020202020204" pitchFamily="34" charset="0"/>
                <a:cs typeface="Arial" panose="020B0604020202020204" pitchFamily="34" charset="0"/>
              </a:rPr>
              <a:t>But how is such an Edge AI application developed?  Let’s take a look.</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An Edge AI Device has a classic embedded part that integrates an Optimized ML Model.  The classic embedded software interfaces to the sensor, audio or video input of your device, and contains DSP algorithms for signal conditioning. And of course, the output interface.</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For the ML Development you need real-world data. Arm offers the SDS software component for data capturing which we will demonstrate in a dedicated webinar later this year. The data is fed into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and Edge Impulse is one of our partners in this space.</a:t>
            </a:r>
          </a:p>
          <a:p>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In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you specify your use-case, and a model searcher helps identifying the right model. Afterwards, compression, training, clustering, and quantization is applied to the model to fit it into the memory of constrained edge devices. Finally, this is compiled, validated, and delivered to the classic embedded development flow for integration.</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Edge Impulse will now show us how this works in practice with their system.  Over to you Alessandro!</a:t>
            </a:r>
          </a:p>
        </p:txBody>
      </p:sp>
      <p:sp>
        <p:nvSpPr>
          <p:cNvPr id="4" name="Slide Number Placeholder 3">
            <a:extLst>
              <a:ext uri="{FF2B5EF4-FFF2-40B4-BE49-F238E27FC236}">
                <a16:creationId xmlns:a16="http://schemas.microsoft.com/office/drawing/2014/main" id="{3C390F65-C09D-BC13-4195-E4561A223ACA}"/>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16354E-6974-4833-AB87-3220A0835E84}"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1088940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73BD1-5EB5-4076-82E6-D2BE11BD6F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CEC33E-EF86-DAFE-96E7-A75CA9BB5A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07DAFF-4A0A-AF20-1E91-F110A0FB8FCC}"/>
              </a:ext>
            </a:extLst>
          </p:cNvPr>
          <p:cNvSpPr>
            <a:spLocks noGrp="1"/>
          </p:cNvSpPr>
          <p:nvPr>
            <p:ph type="body" idx="1"/>
          </p:nvPr>
        </p:nvSpPr>
        <p:spPr/>
        <p:txBody>
          <a:bodyPr/>
          <a:lstStyle/>
          <a:p>
            <a:r>
              <a:rPr lang="en-US" sz="1600">
                <a:latin typeface="Arial" panose="020B0604020202020204" pitchFamily="34" charset="0"/>
                <a:cs typeface="Arial" panose="020B0604020202020204" pitchFamily="34" charset="0"/>
              </a:rPr>
              <a:t>But how is such an Edge AI application developed?  Let’s take a look.</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An Edge AI Device has a classic embedded part that integrates an Optimized ML Model.  The classic embedded software interfaces to the sensor, audio or video input of your device, and contains DSP algorithms for signal conditioning. And of course, the output interface.</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For the ML Development you need real-world data. Arm offers the SDS software component for data capturing which we will demonstrate in a dedicated webinar later this year. The data is fed into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and Edge Impulse is one of our partners in this space.</a:t>
            </a:r>
          </a:p>
          <a:p>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In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you specify your use-case, and a model searcher helps identifying the right model. Afterwards, compression, training, clustering, and quantization is applied to the model to fit it into the memory of constrained edge devices. Finally, this is compiled, validated, and delivered to the classic embedded development flow for integration.</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Edge Impulse will now show us how this works in practice with their system.  Over to you Alessandro!</a:t>
            </a:r>
          </a:p>
        </p:txBody>
      </p:sp>
      <p:sp>
        <p:nvSpPr>
          <p:cNvPr id="4" name="Slide Number Placeholder 3">
            <a:extLst>
              <a:ext uri="{FF2B5EF4-FFF2-40B4-BE49-F238E27FC236}">
                <a16:creationId xmlns:a16="http://schemas.microsoft.com/office/drawing/2014/main" id="{4B0CA354-A2B4-9935-B863-93EF55A61960}"/>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16354E-6974-4833-AB87-3220A0835E84}"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1455305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73BD1-5EB5-4076-82E6-D2BE11BD6F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CEC33E-EF86-DAFE-96E7-A75CA9BB5A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07DAFF-4A0A-AF20-1E91-F110A0FB8FCC}"/>
              </a:ext>
            </a:extLst>
          </p:cNvPr>
          <p:cNvSpPr>
            <a:spLocks noGrp="1"/>
          </p:cNvSpPr>
          <p:nvPr>
            <p:ph type="body" idx="1"/>
          </p:nvPr>
        </p:nvSpPr>
        <p:spPr/>
        <p:txBody>
          <a:bodyPr/>
          <a:lstStyle/>
          <a:p>
            <a:r>
              <a:rPr lang="en-US" sz="1600">
                <a:latin typeface="Arial" panose="020B0604020202020204" pitchFamily="34" charset="0"/>
                <a:cs typeface="Arial" panose="020B0604020202020204" pitchFamily="34" charset="0"/>
              </a:rPr>
              <a:t>But how is such an Edge AI application developed?  Let’s take a look.</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An Edge AI Device has a classic embedded part that integrates an Optimized ML Model.  The classic embedded software interfaces to the sensor, audio or video input of your device, and contains DSP algorithms for signal conditioning. And of course, the output interface.</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For the ML Development you need real-world data. Arm offers the SDS software component for data capturing which we will demonstrate in a dedicated webinar later this year. The data is fed into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and Edge Impulse is one of our partners in this space.</a:t>
            </a:r>
          </a:p>
          <a:p>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In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you specify your use-case, and a model searcher helps identifying the right model. Afterwards, compression, training, clustering, and quantization is applied to the model to fit it into the memory of constrained edge devices. Finally, this is compiled, validated, and delivered to the classic embedded development flow for integration.</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Edge Impulse will now show us how this works in practice with their system.  Over to you Alessandro!</a:t>
            </a:r>
          </a:p>
        </p:txBody>
      </p:sp>
      <p:sp>
        <p:nvSpPr>
          <p:cNvPr id="4" name="Slide Number Placeholder 3">
            <a:extLst>
              <a:ext uri="{FF2B5EF4-FFF2-40B4-BE49-F238E27FC236}">
                <a16:creationId xmlns:a16="http://schemas.microsoft.com/office/drawing/2014/main" id="{4B0CA354-A2B4-9935-B863-93EF55A61960}"/>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16354E-6974-4833-AB87-3220A0835E84}"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1455305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18817B-2C84-0240-CBFF-6FBDB30E16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670C1B-945F-1E17-0244-4ADEF577A4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F37F04-4715-B148-FFB9-3A4189AFF42D}"/>
              </a:ext>
            </a:extLst>
          </p:cNvPr>
          <p:cNvSpPr>
            <a:spLocks noGrp="1"/>
          </p:cNvSpPr>
          <p:nvPr>
            <p:ph type="body" idx="1"/>
          </p:nvPr>
        </p:nvSpPr>
        <p:spPr/>
        <p:txBody>
          <a:bodyPr/>
          <a:lstStyle/>
          <a:p>
            <a:r>
              <a:rPr lang="en-US" sz="1600">
                <a:latin typeface="Arial" panose="020B0604020202020204" pitchFamily="34" charset="0"/>
                <a:cs typeface="Arial" panose="020B0604020202020204" pitchFamily="34" charset="0"/>
              </a:rPr>
              <a:t>But how is such an Edge AI application developed?  Let’s take a look.</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An Edge AI Device has a classic embedded part that integrates an Optimized ML Model.  The classic embedded software interfaces to the sensor, audio or video input of your device, and contains DSP algorithms for signal conditioning. And of course, the output interface.</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For the ML Development you need real-world data. Arm offers the SDS software component for data capturing which we will demonstrate in a dedicated webinar later this year. The data is fed into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and Edge Impulse is one of our partners in this space.</a:t>
            </a:r>
          </a:p>
          <a:p>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In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you specify your use-case, and a model searcher helps identifying the right model. Afterwards, compression, training, clustering, and quantization is applied to the model to fit it into the memory of constrained edge devices. Finally, this is compiled, validated, and delivered to the classic embedded development flow for integration.</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Edge Impulse will now show us how this works in practice with their system.  Over to you Alessandro!</a:t>
            </a:r>
          </a:p>
        </p:txBody>
      </p:sp>
      <p:sp>
        <p:nvSpPr>
          <p:cNvPr id="4" name="Slide Number Placeholder 3">
            <a:extLst>
              <a:ext uri="{FF2B5EF4-FFF2-40B4-BE49-F238E27FC236}">
                <a16:creationId xmlns:a16="http://schemas.microsoft.com/office/drawing/2014/main" id="{2602E900-68FF-3523-8D51-2970DF37A819}"/>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16354E-6974-4833-AB87-3220A0835E84}"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3585039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5DAA91-FAF9-F99E-8862-7A3AD4C254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1A5128-549C-5156-28C0-5DF6501C15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8F91A0-687D-5148-EC5B-AFE77E342082}"/>
              </a:ext>
            </a:extLst>
          </p:cNvPr>
          <p:cNvSpPr>
            <a:spLocks noGrp="1"/>
          </p:cNvSpPr>
          <p:nvPr>
            <p:ph type="body" idx="1"/>
          </p:nvPr>
        </p:nvSpPr>
        <p:spPr/>
        <p:txBody>
          <a:bodyPr/>
          <a:lstStyle/>
          <a:p>
            <a:r>
              <a:rPr lang="en-US" sz="1600" dirty="0">
                <a:latin typeface="Arial" panose="020B0604020202020204" pitchFamily="34" charset="0"/>
                <a:cs typeface="Arial" panose="020B0604020202020204" pitchFamily="34" charset="0"/>
              </a:rPr>
              <a:t>But how is such an Edge AI application developed?  Let’s take a look.</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An Edge AI Device has a classic embedded part that integrates an Optimized ML Model.  The classic embedded software interfaces to the sensor, audio or video input of your device, and contains DSP algorithms for signal conditioning. And of course, the output interface.</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For the ML Development you need real-world data. Arm offers the SDS software component for data capturing which we will demonstrate in a dedicated webinar later this year. The data is fed into the </a:t>
            </a:r>
            <a:r>
              <a:rPr lang="en-US" sz="1600" dirty="0" err="1">
                <a:latin typeface="Arial" panose="020B0604020202020204" pitchFamily="34" charset="0"/>
                <a:cs typeface="Arial" panose="020B0604020202020204" pitchFamily="34" charset="0"/>
              </a:rPr>
              <a:t>MLOps</a:t>
            </a:r>
            <a:r>
              <a:rPr lang="en-US" sz="1600" dirty="0">
                <a:latin typeface="Arial" panose="020B0604020202020204" pitchFamily="34" charset="0"/>
                <a:cs typeface="Arial" panose="020B0604020202020204" pitchFamily="34" charset="0"/>
              </a:rPr>
              <a:t> system and Edge Impulse is one of our partners in this space.</a:t>
            </a:r>
          </a:p>
          <a:p>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In the </a:t>
            </a:r>
            <a:r>
              <a:rPr lang="en-US" sz="1600" dirty="0" err="1">
                <a:latin typeface="Arial" panose="020B0604020202020204" pitchFamily="34" charset="0"/>
                <a:cs typeface="Arial" panose="020B0604020202020204" pitchFamily="34" charset="0"/>
              </a:rPr>
              <a:t>MLOps</a:t>
            </a:r>
            <a:r>
              <a:rPr lang="en-US" sz="1600" dirty="0">
                <a:latin typeface="Arial" panose="020B0604020202020204" pitchFamily="34" charset="0"/>
                <a:cs typeface="Arial" panose="020B0604020202020204" pitchFamily="34" charset="0"/>
              </a:rPr>
              <a:t> system, you specify your use-case, and a model searcher helps identifying the right model. Afterwards, compression, training, clustering, and quantization is applied to the model to fit it into the memory of constrained edge devices. Finally, this is compiled, validated, and delivered to the classic embedded development flow for integration.</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Edge Impulse will now show us how this works in practice with their system.  Over to you Alessandro!</a:t>
            </a:r>
          </a:p>
        </p:txBody>
      </p:sp>
      <p:sp>
        <p:nvSpPr>
          <p:cNvPr id="4" name="Slide Number Placeholder 3">
            <a:extLst>
              <a:ext uri="{FF2B5EF4-FFF2-40B4-BE49-F238E27FC236}">
                <a16:creationId xmlns:a16="http://schemas.microsoft.com/office/drawing/2014/main" id="{C83C1D08-431F-BAE2-CC99-674565B7D746}"/>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16354E-6974-4833-AB87-3220A0835E84}"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937171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9C6061-792F-9970-5A07-48250EA818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EEB56C-A06C-4BC4-D222-C4E7CDE49E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BFB53F-65CD-1ACE-2B46-BBC19E794804}"/>
              </a:ext>
            </a:extLst>
          </p:cNvPr>
          <p:cNvSpPr>
            <a:spLocks noGrp="1"/>
          </p:cNvSpPr>
          <p:nvPr>
            <p:ph type="body" idx="1"/>
          </p:nvPr>
        </p:nvSpPr>
        <p:spPr/>
        <p:txBody>
          <a:bodyPr/>
          <a:lstStyle/>
          <a:p>
            <a:r>
              <a:rPr lang="en-US" sz="1600" dirty="0">
                <a:latin typeface="Arial" panose="020B0604020202020204" pitchFamily="34" charset="0"/>
                <a:cs typeface="Arial" panose="020B0604020202020204" pitchFamily="34" charset="0"/>
              </a:rPr>
              <a:t>But how is such an Edge AI application developed?  Let’s take a look.</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An Edge AI Device has a classic embedded part that integrates an Optimized ML Model.  The classic embedded software interfaces to the sensor, audio or video input of your device, and contains DSP algorithms for signal conditioning. And of course, the output interface.</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For the ML Development you need real-world data. Arm offers the SDS software component for data capturing which we will demonstrate in a dedicated webinar later this year. The data is fed into the </a:t>
            </a:r>
            <a:r>
              <a:rPr lang="en-US" sz="1600" dirty="0" err="1">
                <a:latin typeface="Arial" panose="020B0604020202020204" pitchFamily="34" charset="0"/>
                <a:cs typeface="Arial" panose="020B0604020202020204" pitchFamily="34" charset="0"/>
              </a:rPr>
              <a:t>MLOps</a:t>
            </a:r>
            <a:r>
              <a:rPr lang="en-US" sz="1600" dirty="0">
                <a:latin typeface="Arial" panose="020B0604020202020204" pitchFamily="34" charset="0"/>
                <a:cs typeface="Arial" panose="020B0604020202020204" pitchFamily="34" charset="0"/>
              </a:rPr>
              <a:t> system and Edge Impulse is one of our partners in this space.</a:t>
            </a:r>
          </a:p>
          <a:p>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In the </a:t>
            </a:r>
            <a:r>
              <a:rPr lang="en-US" sz="1600" dirty="0" err="1">
                <a:latin typeface="Arial" panose="020B0604020202020204" pitchFamily="34" charset="0"/>
                <a:cs typeface="Arial" panose="020B0604020202020204" pitchFamily="34" charset="0"/>
              </a:rPr>
              <a:t>MLOps</a:t>
            </a:r>
            <a:r>
              <a:rPr lang="en-US" sz="1600" dirty="0">
                <a:latin typeface="Arial" panose="020B0604020202020204" pitchFamily="34" charset="0"/>
                <a:cs typeface="Arial" panose="020B0604020202020204" pitchFamily="34" charset="0"/>
              </a:rPr>
              <a:t> system, you specify your use-case, and a model searcher helps identifying the right model. Afterwards, compression, training, clustering, and quantization is applied to the model to fit it into the memory of constrained edge devices. Finally, this is compiled, validated, and delivered to the classic embedded development flow for integration.</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Edge Impulse will now show us how this works in practice with their system.  Over to you Alessandro!</a:t>
            </a:r>
          </a:p>
        </p:txBody>
      </p:sp>
      <p:sp>
        <p:nvSpPr>
          <p:cNvPr id="4" name="Slide Number Placeholder 3">
            <a:extLst>
              <a:ext uri="{FF2B5EF4-FFF2-40B4-BE49-F238E27FC236}">
                <a16:creationId xmlns:a16="http://schemas.microsoft.com/office/drawing/2014/main" id="{E4B7C58C-9A5A-B493-1451-1CF440D57933}"/>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16354E-6974-4833-AB87-3220A0835E84}"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145329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CB62A-DBFB-5410-53CE-F619707219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EE3BA2-0AB1-4719-49C2-1579C2074F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4A9746-1E83-2340-F673-B0190474BBF9}"/>
              </a:ext>
            </a:extLst>
          </p:cNvPr>
          <p:cNvSpPr>
            <a:spLocks noGrp="1"/>
          </p:cNvSpPr>
          <p:nvPr>
            <p:ph type="body" idx="1"/>
          </p:nvPr>
        </p:nvSpPr>
        <p:spPr/>
        <p:txBody>
          <a:bodyPr/>
          <a:lstStyle/>
          <a:p>
            <a:r>
              <a:rPr lang="en-US" sz="1600">
                <a:latin typeface="Arial" panose="020B0604020202020204" pitchFamily="34" charset="0"/>
                <a:cs typeface="Arial" panose="020B0604020202020204" pitchFamily="34" charset="0"/>
              </a:rPr>
              <a:t>But how is such an Edge AI application developed?  Let’s take a look.</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An Edge AI Device has a classic embedded part that integrates an Optimized ML Model.  The classic embedded software interfaces to the sensor, audio or video input of your device, and contains DSP algorithms for signal conditioning. And of course, the output interface.</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For the ML Development you need real-world data. Arm offers the SDS software component for data capturing which we will demonstrate in a dedicated webinar later this year. The data is fed into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and Edge Impulse is one of our partners in this space.</a:t>
            </a:r>
          </a:p>
          <a:p>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In the </a:t>
            </a:r>
            <a:r>
              <a:rPr lang="en-US" sz="1600" err="1">
                <a:latin typeface="Arial" panose="020B0604020202020204" pitchFamily="34" charset="0"/>
                <a:cs typeface="Arial" panose="020B0604020202020204" pitchFamily="34" charset="0"/>
              </a:rPr>
              <a:t>MLOps</a:t>
            </a:r>
            <a:r>
              <a:rPr lang="en-US" sz="1600">
                <a:latin typeface="Arial" panose="020B0604020202020204" pitchFamily="34" charset="0"/>
                <a:cs typeface="Arial" panose="020B0604020202020204" pitchFamily="34" charset="0"/>
              </a:rPr>
              <a:t> system, you specify your use-case, and a model searcher helps identifying the right model. Afterwards, compression, training, clustering, and quantization is applied to the model to fit it into the memory of constrained edge devices. Finally, this is compiled, validated, and delivered to the classic embedded development flow for integration.</a:t>
            </a:r>
          </a:p>
          <a:p>
            <a:endParaRPr lang="en-US" sz="1600">
              <a:latin typeface="Arial" panose="020B0604020202020204" pitchFamily="34" charset="0"/>
              <a:cs typeface="Arial" panose="020B0604020202020204" pitchFamily="34" charset="0"/>
            </a:endParaRPr>
          </a:p>
          <a:p>
            <a:r>
              <a:rPr lang="en-US" sz="1600">
                <a:latin typeface="Arial" panose="020B0604020202020204" pitchFamily="34" charset="0"/>
                <a:cs typeface="Arial" panose="020B0604020202020204" pitchFamily="34" charset="0"/>
              </a:rPr>
              <a:t>Edge Impulse will now show us how this works in practice with their system.  Over to you Alessandro!</a:t>
            </a:r>
          </a:p>
        </p:txBody>
      </p:sp>
      <p:sp>
        <p:nvSpPr>
          <p:cNvPr id="4" name="Slide Number Placeholder 3">
            <a:extLst>
              <a:ext uri="{FF2B5EF4-FFF2-40B4-BE49-F238E27FC236}">
                <a16:creationId xmlns:a16="http://schemas.microsoft.com/office/drawing/2014/main" id="{718389DC-ECAC-04FD-57BB-E96D654EF431}"/>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B16354E-6974-4833-AB87-3220A0835E84}"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39954804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3B16354E-6974-4833-AB87-3220A0835E84}" type="slidenum">
              <a:rPr lang="en-US" altLang="en-US" smtClean="0"/>
              <a:pPr>
                <a:defRPr/>
              </a:pPr>
              <a:t>14</a:t>
            </a:fld>
            <a:endParaRPr lang="en-US" altLang="en-US"/>
          </a:p>
        </p:txBody>
      </p:sp>
    </p:spTree>
    <p:extLst>
      <p:ext uri="{BB962C8B-B14F-4D97-AF65-F5344CB8AC3E}">
        <p14:creationId xmlns:p14="http://schemas.microsoft.com/office/powerpoint/2010/main" val="3958759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column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6250"/>
            <a:ext cx="11233150" cy="654760"/>
          </a:xfrm>
        </p:spPr>
        <p:txBody>
          <a:bodyPr anchor="t"/>
          <a:lstStyle>
            <a:lvl1pPr>
              <a:defRPr b="0"/>
            </a:lvl1pPr>
          </a:lstStyle>
          <a:p>
            <a:r>
              <a:rPr lang="en-US" dirty="0"/>
              <a:t>Click to Edit Master Title Style</a:t>
            </a:r>
          </a:p>
        </p:txBody>
      </p:sp>
      <p:sp>
        <p:nvSpPr>
          <p:cNvPr id="4" name="Text Placeholder 2"/>
          <p:cNvSpPr>
            <a:spLocks noGrp="1"/>
          </p:cNvSpPr>
          <p:nvPr>
            <p:ph idx="1" hasCustomPrompt="1"/>
          </p:nvPr>
        </p:nvSpPr>
        <p:spPr>
          <a:xfrm>
            <a:off x="479425" y="1171111"/>
            <a:ext cx="11233150" cy="4948335"/>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400">
                <a:solidFill>
                  <a:schemeClr val="tx2"/>
                </a:solidFill>
              </a:defRPr>
            </a:lvl1pPr>
            <a:lvl2pPr marL="672783">
              <a:lnSpc>
                <a:spcPct val="100000"/>
              </a:lnSpc>
              <a:spcAft>
                <a:spcPts val="0"/>
              </a:spcAft>
              <a:defRPr sz="2000">
                <a:solidFill>
                  <a:schemeClr val="tx2"/>
                </a:solidFill>
              </a:defRPr>
            </a:lvl2pPr>
            <a:lvl3pPr marL="947103">
              <a:lnSpc>
                <a:spcPct val="100000"/>
              </a:lnSpc>
              <a:spcAft>
                <a:spcPts val="0"/>
              </a:spcAft>
              <a:defRPr sz="1800">
                <a:solidFill>
                  <a:schemeClr val="tx2"/>
                </a:solidFill>
              </a:defRPr>
            </a:lvl3pPr>
            <a:lvl4pPr marL="1293178">
              <a:lnSpc>
                <a:spcPct val="100000"/>
              </a:lnSpc>
              <a:spcAft>
                <a:spcPts val="0"/>
              </a:spcAft>
              <a:defRPr sz="1800">
                <a:solidFill>
                  <a:schemeClr val="tx2"/>
                </a:solidFill>
              </a:defRPr>
            </a:lvl4pPr>
            <a:lvl5pPr marL="1518603">
              <a:lnSpc>
                <a:spcPct val="100000"/>
              </a:lnSpc>
              <a:spcAft>
                <a:spcPts val="0"/>
              </a:spcAft>
              <a:defRPr sz="1800">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noProof="0" dirty="0"/>
              <a:t>Click to edit Master text styles with Top Level Bullet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234651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ble Sldi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atin typeface="+mn-lt"/>
              </a:defRPr>
            </a:lvl1pPr>
          </a:lstStyle>
          <a:p>
            <a:r>
              <a:rPr lang="en-US" dirty="0"/>
              <a:t>Click to Edit Master Title Style</a:t>
            </a:r>
          </a:p>
        </p:txBody>
      </p:sp>
      <p:sp>
        <p:nvSpPr>
          <p:cNvPr id="10" name="Table Placeholder 3"/>
          <p:cNvSpPr>
            <a:spLocks noGrp="1"/>
          </p:cNvSpPr>
          <p:nvPr>
            <p:ph type="tbl" sz="quarter" idx="13"/>
          </p:nvPr>
        </p:nvSpPr>
        <p:spPr>
          <a:xfrm>
            <a:off x="479425" y="1259574"/>
            <a:ext cx="11233150" cy="4836426"/>
          </a:xfrm>
        </p:spPr>
        <p:txBody>
          <a:bodyPr/>
          <a:lstStyle>
            <a:lvl1pPr marL="0" indent="0">
              <a:buNone/>
              <a:defRPr/>
            </a:lvl1pPr>
          </a:lstStyle>
          <a:p>
            <a:pPr lvl="0"/>
            <a:r>
              <a:rPr lang="en-US" noProof="0"/>
              <a:t>Click icon to add table</a:t>
            </a:r>
            <a:endParaRPr lang="en-US" noProof="0" dirty="0"/>
          </a:p>
        </p:txBody>
      </p:sp>
    </p:spTree>
    <p:extLst>
      <p:ext uri="{BB962C8B-B14F-4D97-AF65-F5344CB8AC3E}">
        <p14:creationId xmlns:p14="http://schemas.microsoft.com/office/powerpoint/2010/main" val="3609291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Tree>
    <p:extLst>
      <p:ext uri="{BB962C8B-B14F-4D97-AF65-F5344CB8AC3E}">
        <p14:creationId xmlns:p14="http://schemas.microsoft.com/office/powerpoint/2010/main" val="4135164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column slide w/ Su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8302"/>
            <a:ext cx="11233150" cy="512830"/>
          </a:xfrm>
        </p:spPr>
        <p:txBody>
          <a:bodyPr anchor="t"/>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7" name="Text Placeholder 2"/>
          <p:cNvSpPr>
            <a:spLocks noGrp="1"/>
          </p:cNvSpPr>
          <p:nvPr>
            <p:ph idx="1"/>
          </p:nvPr>
        </p:nvSpPr>
        <p:spPr>
          <a:xfrm>
            <a:off x="479425" y="1554489"/>
            <a:ext cx="11233150" cy="4553233"/>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400">
                <a:solidFill>
                  <a:schemeClr val="tx2"/>
                </a:solidFill>
              </a:defRPr>
            </a:lvl1pPr>
            <a:lvl2pPr>
              <a:lnSpc>
                <a:spcPct val="100000"/>
              </a:lnSpc>
              <a:spcAft>
                <a:spcPts val="0"/>
              </a:spcAft>
              <a:buClr>
                <a:schemeClr val="accent1"/>
              </a:buClr>
              <a:defRPr sz="2000">
                <a:solidFill>
                  <a:schemeClr val="tx2"/>
                </a:solidFill>
              </a:defRPr>
            </a:lvl2pPr>
            <a:lvl3pPr>
              <a:lnSpc>
                <a:spcPct val="100000"/>
              </a:lnSpc>
              <a:spcAft>
                <a:spcPts val="0"/>
              </a:spcAft>
              <a:buClr>
                <a:schemeClr val="accent1"/>
              </a:buClr>
              <a:defRPr>
                <a:solidFill>
                  <a:schemeClr val="tx2"/>
                </a:solidFill>
              </a:defRPr>
            </a:lvl3pPr>
            <a:lvl4pPr>
              <a:lnSpc>
                <a:spcPct val="100000"/>
              </a:lnSpc>
              <a:spcAft>
                <a:spcPts val="0"/>
              </a:spcAft>
              <a:buClr>
                <a:schemeClr val="accent1"/>
              </a:buClr>
              <a:defRPr>
                <a:solidFill>
                  <a:schemeClr val="tx2"/>
                </a:solidFill>
              </a:defRPr>
            </a:lvl4pPr>
            <a:lvl5pPr>
              <a:lnSpc>
                <a:spcPct val="100000"/>
              </a:lnSpc>
              <a:spcAft>
                <a:spcPts val="0"/>
              </a:spcAft>
              <a:buClr>
                <a:schemeClr val="accent1"/>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75404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column slide ">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83E00537-4172-4053-A616-87E429C679AC}"/>
              </a:ext>
            </a:extLst>
          </p:cNvPr>
          <p:cNvCxnSpPr>
            <a:cxnSpLocks/>
          </p:cNvCxnSpPr>
          <p:nvPr userDrawn="1"/>
        </p:nvCxnSpPr>
        <p:spPr>
          <a:xfrm>
            <a:off x="6096000" y="1620481"/>
            <a:ext cx="0" cy="4515207"/>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hasCustomPrompt="1"/>
          </p:nvPr>
        </p:nvSpPr>
        <p:spPr>
          <a:xfrm>
            <a:off x="479425" y="478302"/>
            <a:ext cx="11233150" cy="512830"/>
          </a:xfrm>
        </p:spPr>
        <p:txBody>
          <a:bodyPr/>
          <a:lstStyle/>
          <a:p>
            <a:r>
              <a:rPr lang="en-US" dirty="0"/>
              <a:t>Click to Edit Master Title Style</a:t>
            </a:r>
          </a:p>
        </p:txBody>
      </p:sp>
      <p:sp>
        <p:nvSpPr>
          <p:cNvPr id="44" name="Text Placeholder 43"/>
          <p:cNvSpPr>
            <a:spLocks noGrp="1"/>
          </p:cNvSpPr>
          <p:nvPr>
            <p:ph type="body" sz="quarter" idx="13" hasCustomPrompt="1"/>
          </p:nvPr>
        </p:nvSpPr>
        <p:spPr>
          <a:xfrm>
            <a:off x="479425" y="991131"/>
            <a:ext cx="11233150" cy="359204"/>
          </a:xfrm>
        </p:spPr>
        <p:txBody>
          <a:bodyPr anchor="t"/>
          <a:lstStyle>
            <a:lvl1pPr marL="0" indent="0">
              <a:spcAft>
                <a:spcPts val="0"/>
              </a:spcAft>
              <a:buNone/>
              <a:defRPr sz="2400">
                <a:solidFill>
                  <a:schemeClr val="accent6"/>
                </a:solidFill>
              </a:defRPr>
            </a:lvl1pPr>
          </a:lstStyle>
          <a:p>
            <a:pPr lvl="0"/>
            <a:r>
              <a:rPr lang="en-US" dirty="0"/>
              <a:t>Click to edit Master text styles</a:t>
            </a:r>
          </a:p>
        </p:txBody>
      </p:sp>
      <p:sp>
        <p:nvSpPr>
          <p:cNvPr id="9" name="Text Placeholder 131"/>
          <p:cNvSpPr>
            <a:spLocks noGrp="1"/>
          </p:cNvSpPr>
          <p:nvPr>
            <p:ph type="body" sz="quarter" idx="16" hasCustomPrompt="1"/>
          </p:nvPr>
        </p:nvSpPr>
        <p:spPr>
          <a:xfrm>
            <a:off x="479425" y="1620481"/>
            <a:ext cx="5345642"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4" name="Content Placeholder 3"/>
          <p:cNvSpPr>
            <a:spLocks noGrp="1"/>
          </p:cNvSpPr>
          <p:nvPr>
            <p:ph sz="quarter" idx="19"/>
          </p:nvPr>
        </p:nvSpPr>
        <p:spPr>
          <a:xfrm>
            <a:off x="477587" y="2202443"/>
            <a:ext cx="5347480" cy="3933245"/>
          </a:xfrm>
        </p:spPr>
        <p:txBody>
          <a:bodyPr/>
          <a:lstStyle>
            <a:lvl1pPr marL="342900" indent="-342900" algn="just">
              <a:lnSpc>
                <a:spcPct val="100000"/>
              </a:lnSpc>
              <a:spcBef>
                <a:spcPts val="600"/>
              </a:spcBef>
              <a:spcAft>
                <a:spcPts val="0"/>
              </a:spcAft>
              <a:buClr>
                <a:schemeClr val="accent1"/>
              </a:buClr>
              <a:buFont typeface="Arial" charset="0"/>
              <a:buChar char="•"/>
              <a:defRPr sz="2000">
                <a:solidFill>
                  <a:srgbClr val="333E48"/>
                </a:solidFill>
              </a:defRPr>
            </a:lvl1pPr>
            <a:lvl2pPr marL="581343">
              <a:lnSpc>
                <a:spcPct val="100000"/>
              </a:lnSpc>
              <a:spcAft>
                <a:spcPts val="0"/>
              </a:spcAft>
              <a:buClr>
                <a:schemeClr val="accent1"/>
              </a:buClr>
              <a:defRPr>
                <a:solidFill>
                  <a:srgbClr val="333E48"/>
                </a:solidFill>
              </a:defRPr>
            </a:lvl2pPr>
            <a:lvl3pPr marL="947103">
              <a:lnSpc>
                <a:spcPct val="100000"/>
              </a:lnSpc>
              <a:spcAft>
                <a:spcPts val="0"/>
              </a:spcAft>
              <a:buClr>
                <a:schemeClr val="accent1"/>
              </a:buClr>
              <a:defRPr>
                <a:solidFill>
                  <a:srgbClr val="333E48"/>
                </a:solidFill>
              </a:defRPr>
            </a:lvl3pPr>
            <a:lvl4pPr marL="1293178" indent="-173038">
              <a:lnSpc>
                <a:spcPct val="100000"/>
              </a:lnSpc>
              <a:spcAft>
                <a:spcPts val="0"/>
              </a:spcAft>
              <a:buClr>
                <a:schemeClr val="accent1"/>
              </a:buClr>
              <a:buFont typeface="Arial" charset="0"/>
              <a:buChar char="•"/>
              <a:defRPr>
                <a:solidFill>
                  <a:srgbClr val="333E48"/>
                </a:solidFill>
              </a:defRPr>
            </a:lvl4pPr>
            <a:lvl5pPr marL="1518603">
              <a:lnSpc>
                <a:spcPct val="100000"/>
              </a:lnSpc>
              <a:spcAft>
                <a:spcPts val="0"/>
              </a:spcAft>
              <a:buClr>
                <a:schemeClr val="accent1"/>
              </a:buClr>
              <a:defRPr>
                <a:solidFill>
                  <a:srgbClr val="333E4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131"/>
          <p:cNvSpPr>
            <a:spLocks noGrp="1"/>
          </p:cNvSpPr>
          <p:nvPr>
            <p:ph type="body" sz="quarter" idx="18" hasCustomPrompt="1"/>
          </p:nvPr>
        </p:nvSpPr>
        <p:spPr>
          <a:xfrm>
            <a:off x="6341534" y="1620481"/>
            <a:ext cx="5371042"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12" name="Content Placeholder 3"/>
          <p:cNvSpPr>
            <a:spLocks noGrp="1"/>
          </p:cNvSpPr>
          <p:nvPr>
            <p:ph sz="quarter" idx="21" hasCustomPrompt="1"/>
          </p:nvPr>
        </p:nvSpPr>
        <p:spPr>
          <a:xfrm>
            <a:off x="6339947" y="2202442"/>
            <a:ext cx="5372628" cy="3933246"/>
          </a:xfrm>
        </p:spPr>
        <p:txBody>
          <a:bodyPr/>
          <a:lstStyle>
            <a:lvl1pPr marL="342900" indent="-342900">
              <a:lnSpc>
                <a:spcPct val="100000"/>
              </a:lnSpc>
              <a:spcBef>
                <a:spcPts val="600"/>
              </a:spcBef>
              <a:spcAft>
                <a:spcPts val="0"/>
              </a:spcAft>
              <a:buClr>
                <a:schemeClr val="accent1"/>
              </a:buClr>
              <a:buFont typeface="Arial" charset="0"/>
              <a:buChar char="•"/>
              <a:defRPr sz="2000">
                <a:solidFill>
                  <a:srgbClr val="333E48"/>
                </a:solidFill>
              </a:defRPr>
            </a:lvl1pPr>
            <a:lvl2pPr marL="581343">
              <a:lnSpc>
                <a:spcPct val="100000"/>
              </a:lnSpc>
              <a:spcAft>
                <a:spcPts val="0"/>
              </a:spcAft>
              <a:buClr>
                <a:schemeClr val="accent1"/>
              </a:buClr>
              <a:defRPr>
                <a:solidFill>
                  <a:srgbClr val="333E48"/>
                </a:solidFill>
              </a:defRPr>
            </a:lvl2pPr>
            <a:lvl3pPr marL="947103">
              <a:lnSpc>
                <a:spcPct val="100000"/>
              </a:lnSpc>
              <a:spcAft>
                <a:spcPts val="0"/>
              </a:spcAft>
              <a:buClr>
                <a:schemeClr val="accent1"/>
              </a:buClr>
              <a:defRPr>
                <a:solidFill>
                  <a:srgbClr val="333E48"/>
                </a:solidFill>
              </a:defRPr>
            </a:lvl3pPr>
            <a:lvl4pPr marL="1293178" indent="-173038">
              <a:lnSpc>
                <a:spcPct val="100000"/>
              </a:lnSpc>
              <a:spcAft>
                <a:spcPts val="0"/>
              </a:spcAft>
              <a:buClr>
                <a:schemeClr val="accent1"/>
              </a:buClr>
              <a:buFont typeface="Arial" charset="0"/>
              <a:buChar char="•"/>
              <a:defRPr>
                <a:solidFill>
                  <a:srgbClr val="333E48"/>
                </a:solidFill>
              </a:defRPr>
            </a:lvl4pPr>
            <a:lvl5pPr marL="1518603">
              <a:lnSpc>
                <a:spcPct val="100000"/>
              </a:lnSpc>
              <a:spcAft>
                <a:spcPts val="0"/>
              </a:spcAft>
              <a:buClr>
                <a:schemeClr val="accent1"/>
              </a:buClr>
              <a:defRPr>
                <a:solidFill>
                  <a:srgbClr val="333E4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13645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 column slide ">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E9795D2F-D322-4144-8DA8-55D6A2942740}"/>
              </a:ext>
            </a:extLst>
          </p:cNvPr>
          <p:cNvCxnSpPr>
            <a:cxnSpLocks/>
          </p:cNvCxnSpPr>
          <p:nvPr userDrawn="1"/>
        </p:nvCxnSpPr>
        <p:spPr bwMode="auto">
          <a:xfrm>
            <a:off x="4148138" y="1611050"/>
            <a:ext cx="0" cy="444843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B4D2EAD-40A5-4C0B-900F-916EB19FF748}"/>
              </a:ext>
            </a:extLst>
          </p:cNvPr>
          <p:cNvCxnSpPr>
            <a:cxnSpLocks/>
          </p:cNvCxnSpPr>
          <p:nvPr userDrawn="1"/>
        </p:nvCxnSpPr>
        <p:spPr bwMode="auto">
          <a:xfrm>
            <a:off x="8051800" y="1611050"/>
            <a:ext cx="0" cy="444843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userDrawn="1">
            <p:ph type="title" hasCustomPrompt="1"/>
          </p:nvPr>
        </p:nvSpPr>
        <p:spPr>
          <a:xfrm>
            <a:off x="479425" y="478302"/>
            <a:ext cx="11233150" cy="512830"/>
          </a:xfrm>
        </p:spPr>
        <p:txBody>
          <a:bodyPr/>
          <a:lstStyle/>
          <a:p>
            <a:r>
              <a:rPr lang="en-US" dirty="0"/>
              <a:t>Click to Edit Master Title Style</a:t>
            </a:r>
          </a:p>
        </p:txBody>
      </p:sp>
      <p:sp>
        <p:nvSpPr>
          <p:cNvPr id="44" name="Text Placeholder 43"/>
          <p:cNvSpPr>
            <a:spLocks noGrp="1"/>
          </p:cNvSpPr>
          <p:nvPr userDrawn="1">
            <p:ph type="body" sz="quarter" idx="13"/>
          </p:nvPr>
        </p:nvSpPr>
        <p:spPr>
          <a:xfrm>
            <a:off x="479425" y="991131"/>
            <a:ext cx="11233150" cy="344488"/>
          </a:xfrm>
        </p:spPr>
        <p:txBody>
          <a:bodyPr/>
          <a:lstStyle>
            <a:lvl1pPr marL="0" indent="0">
              <a:buNone/>
              <a:defRPr lang="en-US" sz="2400" dirty="0">
                <a:solidFill>
                  <a:schemeClr val="accent6"/>
                </a:solidFill>
              </a:defRPr>
            </a:lvl1pPr>
          </a:lstStyle>
          <a:p>
            <a:pPr lvl="0"/>
            <a:r>
              <a:rPr lang="en-US"/>
              <a:t>Click to edit Master text styles</a:t>
            </a:r>
          </a:p>
        </p:txBody>
      </p:sp>
      <p:sp>
        <p:nvSpPr>
          <p:cNvPr id="7" name="Text Placeholder 2"/>
          <p:cNvSpPr>
            <a:spLocks noGrp="1"/>
          </p:cNvSpPr>
          <p:nvPr userDrawn="1">
            <p:ph idx="1"/>
          </p:nvPr>
        </p:nvSpPr>
        <p:spPr>
          <a:xfrm>
            <a:off x="479426" y="2373786"/>
            <a:ext cx="3372644" cy="3685702"/>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000">
                <a:solidFill>
                  <a:srgbClr val="333E48"/>
                </a:solidFill>
              </a:defRPr>
            </a:lvl1pPr>
            <a:lvl2pPr marL="581343">
              <a:lnSpc>
                <a:spcPct val="100000"/>
              </a:lnSpc>
              <a:spcAft>
                <a:spcPts val="0"/>
              </a:spcAft>
              <a:buClr>
                <a:schemeClr val="accent1"/>
              </a:buClr>
              <a:defRPr>
                <a:solidFill>
                  <a:srgbClr val="333E48"/>
                </a:solidFill>
              </a:defRPr>
            </a:lvl2pPr>
            <a:lvl3pPr>
              <a:defRPr>
                <a:solidFill>
                  <a:srgbClr val="383838"/>
                </a:solidFill>
              </a:defRPr>
            </a:lvl3pPr>
            <a:lvl4pPr>
              <a:defRPr>
                <a:solidFill>
                  <a:srgbClr val="383838"/>
                </a:solidFill>
              </a:defRPr>
            </a:lvl4pPr>
            <a:lvl5pPr>
              <a:defRPr>
                <a:solidFill>
                  <a:srgbClr val="383838"/>
                </a:solidFill>
              </a:defRPr>
            </a:lvl5pPr>
          </a:lstStyle>
          <a:p>
            <a:pPr lvl="0"/>
            <a:r>
              <a:rPr lang="en-US"/>
              <a:t>Click to edit Master text styles</a:t>
            </a:r>
          </a:p>
          <a:p>
            <a:pPr lvl="1"/>
            <a:r>
              <a:rPr lang="en-US"/>
              <a:t>Second level</a:t>
            </a:r>
          </a:p>
        </p:txBody>
      </p:sp>
      <p:sp>
        <p:nvSpPr>
          <p:cNvPr id="100" name="Text Placeholder 131"/>
          <p:cNvSpPr>
            <a:spLocks noGrp="1"/>
          </p:cNvSpPr>
          <p:nvPr userDrawn="1">
            <p:ph type="body" sz="quarter" idx="16" hasCustomPrompt="1"/>
          </p:nvPr>
        </p:nvSpPr>
        <p:spPr>
          <a:xfrm>
            <a:off x="479425" y="1611050"/>
            <a:ext cx="3372645"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13" name="Text Placeholder 2"/>
          <p:cNvSpPr>
            <a:spLocks noGrp="1"/>
          </p:cNvSpPr>
          <p:nvPr userDrawn="1">
            <p:ph idx="17"/>
          </p:nvPr>
        </p:nvSpPr>
        <p:spPr>
          <a:xfrm>
            <a:off x="4416359" y="2373786"/>
            <a:ext cx="3359281" cy="3685702"/>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000">
                <a:solidFill>
                  <a:srgbClr val="333E48"/>
                </a:solidFill>
              </a:defRPr>
            </a:lvl1pPr>
            <a:lvl2pPr marL="581343">
              <a:lnSpc>
                <a:spcPct val="100000"/>
              </a:lnSpc>
              <a:spcAft>
                <a:spcPts val="0"/>
              </a:spcAft>
              <a:buClr>
                <a:schemeClr val="accent1"/>
              </a:buClr>
              <a:defRPr>
                <a:solidFill>
                  <a:srgbClr val="333E48"/>
                </a:solidFill>
              </a:defRPr>
            </a:lvl2pPr>
          </a:lstStyle>
          <a:p>
            <a:pPr lvl="0"/>
            <a:r>
              <a:rPr lang="en-US"/>
              <a:t>Click to edit Master text styles</a:t>
            </a:r>
          </a:p>
          <a:p>
            <a:pPr lvl="1"/>
            <a:r>
              <a:rPr lang="en-US"/>
              <a:t>Second level</a:t>
            </a:r>
          </a:p>
        </p:txBody>
      </p:sp>
      <p:sp>
        <p:nvSpPr>
          <p:cNvPr id="14" name="Text Placeholder 2"/>
          <p:cNvSpPr>
            <a:spLocks noGrp="1"/>
          </p:cNvSpPr>
          <p:nvPr userDrawn="1">
            <p:ph idx="18"/>
          </p:nvPr>
        </p:nvSpPr>
        <p:spPr>
          <a:xfrm>
            <a:off x="8300113" y="2373786"/>
            <a:ext cx="3412462" cy="3685702"/>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000">
                <a:solidFill>
                  <a:srgbClr val="333E48"/>
                </a:solidFill>
              </a:defRPr>
            </a:lvl1pPr>
            <a:lvl2pPr marL="581343">
              <a:lnSpc>
                <a:spcPct val="100000"/>
              </a:lnSpc>
              <a:spcAft>
                <a:spcPts val="0"/>
              </a:spcAft>
              <a:buClr>
                <a:schemeClr val="accent1"/>
              </a:buClr>
              <a:defRPr>
                <a:solidFill>
                  <a:srgbClr val="333E48"/>
                </a:solidFill>
              </a:defRPr>
            </a:lvl2pPr>
          </a:lstStyle>
          <a:p>
            <a:pPr lvl="0"/>
            <a:r>
              <a:rPr lang="en-US"/>
              <a:t>Click to edit Master text styles</a:t>
            </a:r>
          </a:p>
          <a:p>
            <a:pPr lvl="1"/>
            <a:r>
              <a:rPr lang="en-US"/>
              <a:t>Second level</a:t>
            </a:r>
          </a:p>
        </p:txBody>
      </p:sp>
      <p:sp>
        <p:nvSpPr>
          <p:cNvPr id="15" name="Text Placeholder 131"/>
          <p:cNvSpPr>
            <a:spLocks noGrp="1"/>
          </p:cNvSpPr>
          <p:nvPr userDrawn="1">
            <p:ph type="body" sz="quarter" idx="19" hasCustomPrompt="1"/>
          </p:nvPr>
        </p:nvSpPr>
        <p:spPr>
          <a:xfrm>
            <a:off x="4419997" y="1611050"/>
            <a:ext cx="3359945"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16" name="Text Placeholder 131"/>
          <p:cNvSpPr>
            <a:spLocks noGrp="1"/>
          </p:cNvSpPr>
          <p:nvPr userDrawn="1">
            <p:ph type="body" sz="quarter" idx="20" hasCustomPrompt="1"/>
          </p:nvPr>
        </p:nvSpPr>
        <p:spPr>
          <a:xfrm>
            <a:off x="8299449" y="1611050"/>
            <a:ext cx="3413126"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Tree>
    <p:extLst>
      <p:ext uri="{BB962C8B-B14F-4D97-AF65-F5344CB8AC3E}">
        <p14:creationId xmlns:p14="http://schemas.microsoft.com/office/powerpoint/2010/main" val="42060281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column slide with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8302"/>
            <a:ext cx="11233150" cy="512830"/>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9" name="Content Placeholder 8"/>
          <p:cNvSpPr>
            <a:spLocks noGrp="1"/>
          </p:cNvSpPr>
          <p:nvPr>
            <p:ph sz="quarter" idx="21"/>
          </p:nvPr>
        </p:nvSpPr>
        <p:spPr>
          <a:xfrm>
            <a:off x="8299119" y="2372564"/>
            <a:ext cx="3413455" cy="3686924"/>
          </a:xfrm>
        </p:spPr>
        <p:txBody>
          <a:bodyPr/>
          <a:lstStyle>
            <a:lvl1pPr marL="342900" indent="-342900">
              <a:lnSpc>
                <a:spcPct val="100000"/>
              </a:lnSpc>
              <a:spcBef>
                <a:spcPts val="600"/>
              </a:spcBef>
              <a:spcAft>
                <a:spcPts val="0"/>
              </a:spcAft>
              <a:buClr>
                <a:schemeClr val="accent1"/>
              </a:buClr>
              <a:buFont typeface="Arial" charset="0"/>
              <a:buChar char="•"/>
              <a:defRPr sz="2000">
                <a:solidFill>
                  <a:srgbClr val="333E48"/>
                </a:solidFill>
              </a:defRPr>
            </a:lvl1pPr>
            <a:lvl2pPr marL="581343">
              <a:lnSpc>
                <a:spcPct val="100000"/>
              </a:lnSpc>
              <a:spcAft>
                <a:spcPts val="0"/>
              </a:spcAft>
              <a:buClr>
                <a:schemeClr val="accent1"/>
              </a:buClr>
              <a:defRPr>
                <a:solidFill>
                  <a:srgbClr val="333E48"/>
                </a:solidFill>
              </a:defRPr>
            </a:lvl2pPr>
            <a:lvl3pPr>
              <a:lnSpc>
                <a:spcPct val="100000"/>
              </a:lnSpc>
              <a:spcAft>
                <a:spcPts val="0"/>
              </a:spcAft>
              <a:buClr>
                <a:schemeClr val="accent1"/>
              </a:buClr>
              <a:defRPr>
                <a:solidFill>
                  <a:srgbClr val="333E48"/>
                </a:solidFill>
              </a:defRPr>
            </a:lvl3pPr>
          </a:lstStyle>
          <a:p>
            <a:pPr lvl="0"/>
            <a:r>
              <a:rPr lang="en-US"/>
              <a:t>Click to edit Master text styles</a:t>
            </a:r>
          </a:p>
          <a:p>
            <a:pPr lvl="1"/>
            <a:r>
              <a:rPr lang="en-US"/>
              <a:t>Second level</a:t>
            </a:r>
          </a:p>
          <a:p>
            <a:pPr lvl="2"/>
            <a:r>
              <a:rPr lang="en-US"/>
              <a:t>Third level</a:t>
            </a:r>
          </a:p>
        </p:txBody>
      </p:sp>
      <p:grpSp>
        <p:nvGrpSpPr>
          <p:cNvPr id="36" name="Group 6">
            <a:extLst>
              <a:ext uri="{FF2B5EF4-FFF2-40B4-BE49-F238E27FC236}">
                <a16:creationId xmlns:a16="http://schemas.microsoft.com/office/drawing/2014/main" id="{CCE81F77-7204-0241-970A-63C43B1D7B80}"/>
              </a:ext>
            </a:extLst>
          </p:cNvPr>
          <p:cNvGrpSpPr>
            <a:grpSpLocks/>
          </p:cNvGrpSpPr>
          <p:nvPr userDrawn="1"/>
        </p:nvGrpSpPr>
        <p:grpSpPr bwMode="auto">
          <a:xfrm>
            <a:off x="4148138" y="1611050"/>
            <a:ext cx="3903662" cy="4448438"/>
            <a:chOff x="3706307" y="1883391"/>
            <a:chExt cx="3803176" cy="4472959"/>
          </a:xfrm>
        </p:grpSpPr>
        <p:cxnSp>
          <p:nvCxnSpPr>
            <p:cNvPr id="37" name="Straight Connector 36">
              <a:extLst>
                <a:ext uri="{FF2B5EF4-FFF2-40B4-BE49-F238E27FC236}">
                  <a16:creationId xmlns:a16="http://schemas.microsoft.com/office/drawing/2014/main" id="{7266E339-1F3B-8E41-B64F-AA6A42EDF799}"/>
                </a:ext>
              </a:extLst>
            </p:cNvPr>
            <p:cNvCxnSpPr>
              <a:cxnSpLocks/>
            </p:cNvCxnSpPr>
            <p:nvPr userDrawn="1"/>
          </p:nvCxnSpPr>
          <p:spPr>
            <a:xfrm>
              <a:off x="3706307" y="1883391"/>
              <a:ext cx="0" cy="447295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922B3030-62BD-3440-A850-5C6E7CCDD54A}"/>
                </a:ext>
              </a:extLst>
            </p:cNvPr>
            <p:cNvCxnSpPr>
              <a:cxnSpLocks/>
            </p:cNvCxnSpPr>
            <p:nvPr userDrawn="1"/>
          </p:nvCxnSpPr>
          <p:spPr>
            <a:xfrm>
              <a:off x="7509483" y="1883391"/>
              <a:ext cx="0" cy="4472959"/>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40" name="Text Placeholder 131">
            <a:extLst>
              <a:ext uri="{FF2B5EF4-FFF2-40B4-BE49-F238E27FC236}">
                <a16:creationId xmlns:a16="http://schemas.microsoft.com/office/drawing/2014/main" id="{B54BFFD1-D378-D841-B5DD-88788B48D029}"/>
              </a:ext>
            </a:extLst>
          </p:cNvPr>
          <p:cNvSpPr>
            <a:spLocks noGrp="1"/>
          </p:cNvSpPr>
          <p:nvPr>
            <p:ph type="body" sz="quarter" idx="16" hasCustomPrompt="1"/>
          </p:nvPr>
        </p:nvSpPr>
        <p:spPr>
          <a:xfrm>
            <a:off x="479425" y="1611050"/>
            <a:ext cx="3372645"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43" name="Text Placeholder 131">
            <a:extLst>
              <a:ext uri="{FF2B5EF4-FFF2-40B4-BE49-F238E27FC236}">
                <a16:creationId xmlns:a16="http://schemas.microsoft.com/office/drawing/2014/main" id="{E3125198-F65A-8049-9D3E-A6AF258DAEBF}"/>
              </a:ext>
            </a:extLst>
          </p:cNvPr>
          <p:cNvSpPr>
            <a:spLocks noGrp="1"/>
          </p:cNvSpPr>
          <p:nvPr>
            <p:ph type="body" sz="quarter" idx="19" hasCustomPrompt="1"/>
          </p:nvPr>
        </p:nvSpPr>
        <p:spPr>
          <a:xfrm>
            <a:off x="4416192" y="1611050"/>
            <a:ext cx="3359945"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45" name="Text Placeholder 131">
            <a:extLst>
              <a:ext uri="{FF2B5EF4-FFF2-40B4-BE49-F238E27FC236}">
                <a16:creationId xmlns:a16="http://schemas.microsoft.com/office/drawing/2014/main" id="{7C8008EA-19DB-814F-9284-A055A2AB89CD}"/>
              </a:ext>
            </a:extLst>
          </p:cNvPr>
          <p:cNvSpPr>
            <a:spLocks noGrp="1"/>
          </p:cNvSpPr>
          <p:nvPr>
            <p:ph type="body" sz="quarter" idx="20" hasCustomPrompt="1"/>
          </p:nvPr>
        </p:nvSpPr>
        <p:spPr>
          <a:xfrm>
            <a:off x="8299449" y="1611050"/>
            <a:ext cx="3413126" cy="560696"/>
          </a:xfrm>
        </p:spPr>
        <p:txBody>
          <a:bodyPr anchor="t" anchorCtr="0"/>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b="0">
                <a:solidFill>
                  <a:schemeClr val="accent1"/>
                </a:solidFill>
              </a:defRPr>
            </a:lvl1pPr>
          </a:lstStyle>
          <a:p>
            <a:pPr lvl="0"/>
            <a:r>
              <a:rPr lang="en-US" dirty="0"/>
              <a:t>Click to edit Master text styles</a:t>
            </a:r>
          </a:p>
        </p:txBody>
      </p:sp>
      <p:sp>
        <p:nvSpPr>
          <p:cNvPr id="46" name="Content Placeholder 8">
            <a:extLst>
              <a:ext uri="{FF2B5EF4-FFF2-40B4-BE49-F238E27FC236}">
                <a16:creationId xmlns:a16="http://schemas.microsoft.com/office/drawing/2014/main" id="{DD4BA2E6-FACA-5C45-B75F-9327959A672A}"/>
              </a:ext>
            </a:extLst>
          </p:cNvPr>
          <p:cNvSpPr>
            <a:spLocks noGrp="1"/>
          </p:cNvSpPr>
          <p:nvPr>
            <p:ph sz="quarter" idx="22"/>
          </p:nvPr>
        </p:nvSpPr>
        <p:spPr>
          <a:xfrm>
            <a:off x="4415863" y="2372564"/>
            <a:ext cx="3360274" cy="3686924"/>
          </a:xfrm>
        </p:spPr>
        <p:txBody>
          <a:bodyPr/>
          <a:lstStyle>
            <a:lvl1pPr marL="342900" indent="-342900">
              <a:lnSpc>
                <a:spcPct val="100000"/>
              </a:lnSpc>
              <a:spcBef>
                <a:spcPts val="600"/>
              </a:spcBef>
              <a:spcAft>
                <a:spcPts val="0"/>
              </a:spcAft>
              <a:buClr>
                <a:schemeClr val="accent1"/>
              </a:buClr>
              <a:buFont typeface="Arial" charset="0"/>
              <a:buChar char="•"/>
              <a:defRPr sz="2000">
                <a:solidFill>
                  <a:srgbClr val="333E48"/>
                </a:solidFill>
              </a:defRPr>
            </a:lvl1pPr>
            <a:lvl2pPr marL="581343">
              <a:lnSpc>
                <a:spcPct val="100000"/>
              </a:lnSpc>
              <a:spcAft>
                <a:spcPts val="0"/>
              </a:spcAft>
              <a:buClr>
                <a:schemeClr val="accent1"/>
              </a:buClr>
              <a:defRPr>
                <a:solidFill>
                  <a:srgbClr val="333E48"/>
                </a:solidFill>
              </a:defRPr>
            </a:lvl2pPr>
            <a:lvl3pPr>
              <a:lnSpc>
                <a:spcPct val="100000"/>
              </a:lnSpc>
              <a:spcAft>
                <a:spcPts val="0"/>
              </a:spcAft>
              <a:buClr>
                <a:schemeClr val="accent1"/>
              </a:buClr>
              <a:defRPr>
                <a:solidFill>
                  <a:srgbClr val="333E48"/>
                </a:solidFill>
              </a:defRPr>
            </a:lvl3pPr>
          </a:lstStyle>
          <a:p>
            <a:pPr lvl="0"/>
            <a:r>
              <a:rPr lang="en-US"/>
              <a:t>Click to edit Master text styles</a:t>
            </a:r>
          </a:p>
          <a:p>
            <a:pPr lvl="1"/>
            <a:r>
              <a:rPr lang="en-US"/>
              <a:t>Second level</a:t>
            </a:r>
          </a:p>
          <a:p>
            <a:pPr lvl="2"/>
            <a:r>
              <a:rPr lang="en-US"/>
              <a:t>Third level</a:t>
            </a:r>
          </a:p>
        </p:txBody>
      </p:sp>
      <p:sp>
        <p:nvSpPr>
          <p:cNvPr id="47" name="Content Placeholder 8">
            <a:extLst>
              <a:ext uri="{FF2B5EF4-FFF2-40B4-BE49-F238E27FC236}">
                <a16:creationId xmlns:a16="http://schemas.microsoft.com/office/drawing/2014/main" id="{5AB0A5A2-CEF5-6E44-BACF-2C0296FE306B}"/>
              </a:ext>
            </a:extLst>
          </p:cNvPr>
          <p:cNvSpPr>
            <a:spLocks noGrp="1"/>
          </p:cNvSpPr>
          <p:nvPr>
            <p:ph sz="quarter" idx="23"/>
          </p:nvPr>
        </p:nvSpPr>
        <p:spPr>
          <a:xfrm>
            <a:off x="479425" y="2372564"/>
            <a:ext cx="3360274" cy="3686924"/>
          </a:xfrm>
        </p:spPr>
        <p:txBody>
          <a:bodyPr/>
          <a:lstStyle>
            <a:lvl1pPr marL="342900" indent="-342900">
              <a:lnSpc>
                <a:spcPct val="100000"/>
              </a:lnSpc>
              <a:spcBef>
                <a:spcPts val="600"/>
              </a:spcBef>
              <a:spcAft>
                <a:spcPts val="0"/>
              </a:spcAft>
              <a:buClr>
                <a:schemeClr val="accent1"/>
              </a:buClr>
              <a:buFont typeface="Arial" charset="0"/>
              <a:buChar char="•"/>
              <a:defRPr sz="2000">
                <a:solidFill>
                  <a:srgbClr val="333E48"/>
                </a:solidFill>
              </a:defRPr>
            </a:lvl1pPr>
            <a:lvl2pPr marL="581343">
              <a:lnSpc>
                <a:spcPct val="100000"/>
              </a:lnSpc>
              <a:spcAft>
                <a:spcPts val="0"/>
              </a:spcAft>
              <a:buClr>
                <a:schemeClr val="accent1"/>
              </a:buClr>
              <a:defRPr>
                <a:solidFill>
                  <a:srgbClr val="333E48"/>
                </a:solidFill>
              </a:defRPr>
            </a:lvl2pPr>
            <a:lvl3pPr>
              <a:lnSpc>
                <a:spcPct val="100000"/>
              </a:lnSpc>
              <a:spcAft>
                <a:spcPts val="0"/>
              </a:spcAft>
              <a:buClr>
                <a:schemeClr val="accent1"/>
              </a:buClr>
              <a:defRPr>
                <a:solidFill>
                  <a:srgbClr val="333E48"/>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071250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l_narrow_wide">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D505B7A5-C1F7-41D3-815C-A3728D81DBDD}"/>
              </a:ext>
            </a:extLst>
          </p:cNvPr>
          <p:cNvCxnSpPr>
            <a:cxnSpLocks/>
          </p:cNvCxnSpPr>
          <p:nvPr userDrawn="1"/>
        </p:nvCxnSpPr>
        <p:spPr>
          <a:xfrm>
            <a:off x="3255004" y="1631950"/>
            <a:ext cx="0" cy="444060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hasCustomPrompt="1"/>
          </p:nvPr>
        </p:nvSpPr>
        <p:spPr>
          <a:xfrm>
            <a:off x="479425" y="478301"/>
            <a:ext cx="11233150" cy="512830"/>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dirty="0">
                <a:solidFill>
                  <a:schemeClr val="accent6"/>
                </a:solidFill>
              </a:defRPr>
            </a:lvl1pPr>
          </a:lstStyle>
          <a:p>
            <a:pPr lvl="0"/>
            <a:r>
              <a:rPr lang="en-US"/>
              <a:t>Click to edit Master text styles</a:t>
            </a:r>
          </a:p>
        </p:txBody>
      </p:sp>
      <p:sp>
        <p:nvSpPr>
          <p:cNvPr id="18" name="Text Placeholder 2"/>
          <p:cNvSpPr>
            <a:spLocks noGrp="1"/>
          </p:cNvSpPr>
          <p:nvPr>
            <p:ph idx="1"/>
          </p:nvPr>
        </p:nvSpPr>
        <p:spPr>
          <a:xfrm>
            <a:off x="479425" y="1631111"/>
            <a:ext cx="2619375" cy="4440603"/>
          </a:xfrm>
          <a:prstGeom prst="rect">
            <a:avLst/>
          </a:prstGeom>
        </p:spPr>
        <p:txBody>
          <a:bodyPr/>
          <a:lstStyle>
            <a:lvl1pPr marL="342900" indent="-342900">
              <a:lnSpc>
                <a:spcPct val="100000"/>
              </a:lnSpc>
              <a:spcBef>
                <a:spcPts val="600"/>
              </a:spcBef>
              <a:spcAft>
                <a:spcPts val="0"/>
              </a:spcAft>
              <a:buClr>
                <a:schemeClr val="accent1"/>
              </a:buClr>
              <a:buFont typeface="Arial" charset="0"/>
              <a:buChar char="•"/>
              <a:defRPr sz="2400">
                <a:solidFill>
                  <a:srgbClr val="333E48"/>
                </a:solidFill>
              </a:defRPr>
            </a:lvl1pPr>
            <a:lvl2pPr marL="581343">
              <a:lnSpc>
                <a:spcPct val="100000"/>
              </a:lnSpc>
              <a:spcAft>
                <a:spcPts val="0"/>
              </a:spcAft>
              <a:buClr>
                <a:schemeClr val="accent1"/>
              </a:buClr>
              <a:defRPr sz="2000">
                <a:solidFill>
                  <a:srgbClr val="333E48"/>
                </a:solidFill>
              </a:defRPr>
            </a:lvl2pPr>
          </a:lstStyle>
          <a:p>
            <a:pPr lvl="0"/>
            <a:r>
              <a:rPr lang="en-US"/>
              <a:t>Click to edit Master text styles</a:t>
            </a:r>
          </a:p>
          <a:p>
            <a:pPr lvl="1"/>
            <a:r>
              <a:rPr lang="en-US"/>
              <a:t>Second level</a:t>
            </a:r>
          </a:p>
        </p:txBody>
      </p:sp>
      <p:sp>
        <p:nvSpPr>
          <p:cNvPr id="7" name="Content Placeholder 3"/>
          <p:cNvSpPr>
            <a:spLocks noGrp="1"/>
          </p:cNvSpPr>
          <p:nvPr>
            <p:ph sz="quarter" idx="21"/>
          </p:nvPr>
        </p:nvSpPr>
        <p:spPr>
          <a:xfrm>
            <a:off x="3416035" y="1631111"/>
            <a:ext cx="8296540" cy="4440603"/>
          </a:xfrm>
        </p:spPr>
        <p:txBody>
          <a:bodyPr/>
          <a:lstStyle>
            <a:lvl1pPr marL="342900" indent="-342900">
              <a:lnSpc>
                <a:spcPct val="100000"/>
              </a:lnSpc>
              <a:spcBef>
                <a:spcPts val="600"/>
              </a:spcBef>
              <a:spcAft>
                <a:spcPts val="0"/>
              </a:spcAft>
              <a:buClr>
                <a:schemeClr val="accent1"/>
              </a:buClr>
              <a:buFont typeface="Arial" charset="0"/>
              <a:buChar char="•"/>
              <a:defRPr sz="2400">
                <a:solidFill>
                  <a:srgbClr val="333E48"/>
                </a:solidFill>
              </a:defRPr>
            </a:lvl1pPr>
            <a:lvl2pPr marL="581343">
              <a:lnSpc>
                <a:spcPct val="100000"/>
              </a:lnSpc>
              <a:spcAft>
                <a:spcPts val="0"/>
              </a:spcAft>
              <a:buClr>
                <a:schemeClr val="accent1"/>
              </a:buClr>
              <a:defRPr sz="2000">
                <a:solidFill>
                  <a:srgbClr val="333E48"/>
                </a:solidFill>
              </a:defRPr>
            </a:lvl2pPr>
            <a:lvl3pPr marL="947103">
              <a:lnSpc>
                <a:spcPct val="100000"/>
              </a:lnSpc>
              <a:spcAft>
                <a:spcPts val="0"/>
              </a:spcAft>
              <a:buClr>
                <a:schemeClr val="accent1"/>
              </a:buClr>
              <a:defRPr sz="1800">
                <a:solidFill>
                  <a:srgbClr val="333E48"/>
                </a:solidFill>
              </a:defRPr>
            </a:lvl3pPr>
            <a:lvl4pPr marL="1293178" indent="-173038">
              <a:lnSpc>
                <a:spcPct val="100000"/>
              </a:lnSpc>
              <a:spcAft>
                <a:spcPts val="0"/>
              </a:spcAft>
              <a:buClr>
                <a:schemeClr val="accent1"/>
              </a:buClr>
              <a:buFont typeface="Arial" charset="0"/>
              <a:buChar char="•"/>
              <a:defRPr sz="1800">
                <a:solidFill>
                  <a:srgbClr val="333E48"/>
                </a:solidFill>
              </a:defRPr>
            </a:lvl4pPr>
            <a:lvl5pPr marL="1518603">
              <a:lnSpc>
                <a:spcPct val="100000"/>
              </a:lnSpc>
              <a:spcAft>
                <a:spcPts val="0"/>
              </a:spcAft>
              <a:buClr>
                <a:schemeClr val="accent1"/>
              </a:buClr>
              <a:defRPr sz="1800">
                <a:solidFill>
                  <a:srgbClr val="333E4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41324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3 column slide ">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0C41881F-8B1A-4F78-926D-54E8F515C458}"/>
              </a:ext>
            </a:extLst>
          </p:cNvPr>
          <p:cNvCxnSpPr>
            <a:cxnSpLocks/>
          </p:cNvCxnSpPr>
          <p:nvPr userDrawn="1"/>
        </p:nvCxnSpPr>
        <p:spPr>
          <a:xfrm>
            <a:off x="8932863" y="1629287"/>
            <a:ext cx="0" cy="4443267"/>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hasCustomPrompt="1"/>
          </p:nvPr>
        </p:nvSpPr>
        <p:spPr>
          <a:xfrm>
            <a:off x="479425" y="478301"/>
            <a:ext cx="11233150" cy="512830"/>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6" name="Content Placeholder 5"/>
          <p:cNvSpPr>
            <a:spLocks noGrp="1"/>
          </p:cNvSpPr>
          <p:nvPr>
            <p:ph sz="quarter" idx="15"/>
          </p:nvPr>
        </p:nvSpPr>
        <p:spPr>
          <a:xfrm>
            <a:off x="9037637" y="1629597"/>
            <a:ext cx="2674937" cy="4443488"/>
          </a:xfrm>
        </p:spPr>
        <p:txBody>
          <a:bodyPr/>
          <a:lstStyle>
            <a:lvl1pPr marL="342900" indent="-342900">
              <a:lnSpc>
                <a:spcPct val="100000"/>
              </a:lnSpc>
              <a:spcBef>
                <a:spcPts val="600"/>
              </a:spcBef>
              <a:spcAft>
                <a:spcPts val="0"/>
              </a:spcAft>
              <a:buClr>
                <a:schemeClr val="accent1"/>
              </a:buClr>
              <a:buFont typeface="Arial" charset="0"/>
              <a:buChar char="•"/>
              <a:defRPr sz="2400">
                <a:solidFill>
                  <a:srgbClr val="333E48"/>
                </a:solidFill>
              </a:defRPr>
            </a:lvl1pPr>
            <a:lvl2pPr marL="581343">
              <a:lnSpc>
                <a:spcPct val="100000"/>
              </a:lnSpc>
              <a:spcAft>
                <a:spcPts val="0"/>
              </a:spcAft>
              <a:buClr>
                <a:schemeClr val="accent1"/>
              </a:buClr>
              <a:defRPr sz="2000">
                <a:solidFill>
                  <a:srgbClr val="333E48"/>
                </a:solidFill>
              </a:defRPr>
            </a:lvl2pPr>
          </a:lstStyle>
          <a:p>
            <a:pPr lvl="0"/>
            <a:r>
              <a:rPr lang="en-US"/>
              <a:t>Click to edit Master text styles</a:t>
            </a:r>
          </a:p>
          <a:p>
            <a:pPr lvl="1"/>
            <a:r>
              <a:rPr lang="en-US"/>
              <a:t>Second level</a:t>
            </a:r>
          </a:p>
        </p:txBody>
      </p:sp>
      <p:sp>
        <p:nvSpPr>
          <p:cNvPr id="8" name="Content Placeholder 3"/>
          <p:cNvSpPr>
            <a:spLocks noGrp="1"/>
          </p:cNvSpPr>
          <p:nvPr>
            <p:ph sz="quarter" idx="21"/>
          </p:nvPr>
        </p:nvSpPr>
        <p:spPr>
          <a:xfrm>
            <a:off x="479425" y="1629287"/>
            <a:ext cx="8348664" cy="4443267"/>
          </a:xfrm>
        </p:spPr>
        <p:txBody>
          <a:bodyPr/>
          <a:lstStyle>
            <a:lvl1pPr marL="342900" indent="-342900">
              <a:lnSpc>
                <a:spcPct val="100000"/>
              </a:lnSpc>
              <a:spcBef>
                <a:spcPts val="600"/>
              </a:spcBef>
              <a:spcAft>
                <a:spcPts val="0"/>
              </a:spcAft>
              <a:buClr>
                <a:schemeClr val="accent1"/>
              </a:buClr>
              <a:buFont typeface="Arial" charset="0"/>
              <a:buChar char="•"/>
              <a:defRPr sz="2400">
                <a:solidFill>
                  <a:srgbClr val="333E48"/>
                </a:solidFill>
              </a:defRPr>
            </a:lvl1pPr>
            <a:lvl2pPr marL="581343">
              <a:lnSpc>
                <a:spcPct val="100000"/>
              </a:lnSpc>
              <a:spcAft>
                <a:spcPts val="0"/>
              </a:spcAft>
              <a:buClr>
                <a:schemeClr val="accent1"/>
              </a:buClr>
              <a:defRPr sz="2000">
                <a:solidFill>
                  <a:srgbClr val="333E48"/>
                </a:solidFill>
              </a:defRPr>
            </a:lvl2pPr>
            <a:lvl3pPr marL="947103">
              <a:lnSpc>
                <a:spcPct val="100000"/>
              </a:lnSpc>
              <a:spcAft>
                <a:spcPts val="0"/>
              </a:spcAft>
              <a:buClr>
                <a:schemeClr val="accent1"/>
              </a:buClr>
              <a:defRPr sz="1800">
                <a:solidFill>
                  <a:srgbClr val="333E48"/>
                </a:solidFill>
              </a:defRPr>
            </a:lvl3pPr>
            <a:lvl4pPr marL="1293178" indent="-173038">
              <a:lnSpc>
                <a:spcPct val="100000"/>
              </a:lnSpc>
              <a:spcAft>
                <a:spcPts val="0"/>
              </a:spcAft>
              <a:buClr>
                <a:schemeClr val="accent1"/>
              </a:buClr>
              <a:buFont typeface="Arial" charset="0"/>
              <a:buChar char="•"/>
              <a:defRPr sz="1800">
                <a:solidFill>
                  <a:srgbClr val="333E48"/>
                </a:solidFill>
              </a:defRPr>
            </a:lvl4pPr>
            <a:lvl5pPr marL="1518603">
              <a:lnSpc>
                <a:spcPct val="100000"/>
              </a:lnSpc>
              <a:spcAft>
                <a:spcPts val="0"/>
              </a:spcAft>
              <a:buClr>
                <a:schemeClr val="accent1"/>
              </a:buClr>
              <a:defRPr sz="1800">
                <a:solidFill>
                  <a:srgbClr val="333E4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905359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column text with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8302"/>
            <a:ext cx="11233150" cy="512830"/>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6" name="Picture Placeholder 5"/>
          <p:cNvSpPr>
            <a:spLocks noGrp="1"/>
          </p:cNvSpPr>
          <p:nvPr>
            <p:ph type="pic" sz="quarter" idx="17"/>
          </p:nvPr>
        </p:nvSpPr>
        <p:spPr>
          <a:xfrm>
            <a:off x="3354388" y="1618445"/>
            <a:ext cx="2606675" cy="1953683"/>
          </a:xfrm>
        </p:spPr>
        <p:txBody>
          <a:bodyPr/>
          <a:lstStyle>
            <a:lvl1pPr marL="0" indent="0">
              <a:buClr>
                <a:schemeClr val="accent1"/>
              </a:buClr>
              <a:buNone/>
              <a:defRPr sz="2200">
                <a:solidFill>
                  <a:srgbClr val="333E48"/>
                </a:solidFill>
              </a:defRPr>
            </a:lvl1pPr>
          </a:lstStyle>
          <a:p>
            <a:pPr lvl="0"/>
            <a:r>
              <a:rPr lang="en-US" noProof="0"/>
              <a:t>Click icon to add picture</a:t>
            </a:r>
            <a:endParaRPr lang="en-US" noProof="0" dirty="0"/>
          </a:p>
        </p:txBody>
      </p:sp>
      <p:sp>
        <p:nvSpPr>
          <p:cNvPr id="104" name="Picture Placeholder 5"/>
          <p:cNvSpPr>
            <a:spLocks noGrp="1"/>
          </p:cNvSpPr>
          <p:nvPr>
            <p:ph type="pic" sz="quarter" idx="18"/>
          </p:nvPr>
        </p:nvSpPr>
        <p:spPr>
          <a:xfrm>
            <a:off x="3354388" y="3755872"/>
            <a:ext cx="2606675" cy="1953683"/>
          </a:xfrm>
        </p:spPr>
        <p:txBody>
          <a:bodyPr/>
          <a:lstStyle>
            <a:lvl1pPr marL="0" indent="0">
              <a:buClr>
                <a:schemeClr val="accent1"/>
              </a:buClr>
              <a:buNone/>
              <a:defRPr sz="2200">
                <a:solidFill>
                  <a:srgbClr val="333E48"/>
                </a:solidFill>
              </a:defRPr>
            </a:lvl1pPr>
          </a:lstStyle>
          <a:p>
            <a:pPr lvl="0"/>
            <a:r>
              <a:rPr lang="en-US" noProof="0"/>
              <a:t>Click icon to add picture</a:t>
            </a:r>
            <a:endParaRPr lang="en-US" noProof="0" dirty="0"/>
          </a:p>
        </p:txBody>
      </p:sp>
      <p:sp>
        <p:nvSpPr>
          <p:cNvPr id="105" name="Picture Placeholder 5"/>
          <p:cNvSpPr>
            <a:spLocks noGrp="1"/>
          </p:cNvSpPr>
          <p:nvPr>
            <p:ph type="pic" sz="quarter" idx="19"/>
          </p:nvPr>
        </p:nvSpPr>
        <p:spPr>
          <a:xfrm>
            <a:off x="9066213" y="1618445"/>
            <a:ext cx="2646362" cy="1953683"/>
          </a:xfrm>
        </p:spPr>
        <p:txBody>
          <a:bodyPr/>
          <a:lstStyle>
            <a:lvl1pPr marL="0" indent="0">
              <a:buClr>
                <a:schemeClr val="accent1"/>
              </a:buClr>
              <a:buNone/>
              <a:defRPr sz="2200">
                <a:solidFill>
                  <a:srgbClr val="333E48"/>
                </a:solidFill>
              </a:defRPr>
            </a:lvl1pPr>
          </a:lstStyle>
          <a:p>
            <a:pPr lvl="0"/>
            <a:r>
              <a:rPr lang="en-US" noProof="0"/>
              <a:t>Click icon to add picture</a:t>
            </a:r>
            <a:endParaRPr lang="en-US" noProof="0" dirty="0"/>
          </a:p>
        </p:txBody>
      </p:sp>
      <p:sp>
        <p:nvSpPr>
          <p:cNvPr id="106" name="Picture Placeholder 5"/>
          <p:cNvSpPr>
            <a:spLocks noGrp="1"/>
          </p:cNvSpPr>
          <p:nvPr>
            <p:ph type="pic" sz="quarter" idx="20"/>
          </p:nvPr>
        </p:nvSpPr>
        <p:spPr>
          <a:xfrm>
            <a:off x="9066213" y="3755872"/>
            <a:ext cx="2646362" cy="1953683"/>
          </a:xfrm>
        </p:spPr>
        <p:txBody>
          <a:bodyPr/>
          <a:lstStyle>
            <a:lvl1pPr marL="0" indent="0">
              <a:buClr>
                <a:schemeClr val="accent1"/>
              </a:buClr>
              <a:buNone/>
              <a:defRPr sz="2200">
                <a:solidFill>
                  <a:srgbClr val="333E48"/>
                </a:solidFill>
              </a:defRPr>
            </a:lvl1pPr>
          </a:lstStyle>
          <a:p>
            <a:pPr lvl="0"/>
            <a:r>
              <a:rPr lang="en-US" noProof="0"/>
              <a:t>Click icon to add picture</a:t>
            </a:r>
            <a:endParaRPr lang="en-US" noProof="0" dirty="0"/>
          </a:p>
        </p:txBody>
      </p:sp>
      <p:sp>
        <p:nvSpPr>
          <p:cNvPr id="14" name="Text Placeholder 7"/>
          <p:cNvSpPr>
            <a:spLocks noGrp="1"/>
          </p:cNvSpPr>
          <p:nvPr>
            <p:ph type="body" sz="quarter" idx="21"/>
          </p:nvPr>
        </p:nvSpPr>
        <p:spPr>
          <a:xfrm>
            <a:off x="479425" y="1618445"/>
            <a:ext cx="2619375" cy="4086225"/>
          </a:xfrm>
        </p:spPr>
        <p:txBody>
          <a:bodyPr/>
          <a:lstStyle>
            <a:lvl1pPr marL="342900" indent="-342900">
              <a:lnSpc>
                <a:spcPct val="100000"/>
              </a:lnSpc>
              <a:spcBef>
                <a:spcPts val="600"/>
              </a:spcBef>
              <a:spcAft>
                <a:spcPts val="0"/>
              </a:spcAft>
              <a:buClr>
                <a:schemeClr val="accent1"/>
              </a:buClr>
              <a:buFont typeface="Arial" charset="0"/>
              <a:buChar char="•"/>
              <a:defRPr sz="2000">
                <a:solidFill>
                  <a:srgbClr val="333E48"/>
                </a:solidFill>
              </a:defRPr>
            </a:lvl1pPr>
            <a:lvl2pPr>
              <a:lnSpc>
                <a:spcPct val="100000"/>
              </a:lnSpc>
              <a:spcBef>
                <a:spcPts val="0"/>
              </a:spcBef>
              <a:spcAft>
                <a:spcPts val="0"/>
              </a:spcAft>
              <a:buClr>
                <a:schemeClr val="accent1"/>
              </a:buClr>
              <a:defRPr>
                <a:solidFill>
                  <a:srgbClr val="333E48"/>
                </a:solidFill>
              </a:defRPr>
            </a:lvl2pPr>
            <a:lvl3pPr>
              <a:lnSpc>
                <a:spcPct val="100000"/>
              </a:lnSpc>
              <a:spcBef>
                <a:spcPts val="0"/>
              </a:spcBef>
              <a:spcAft>
                <a:spcPts val="0"/>
              </a:spcAft>
              <a:buClr>
                <a:schemeClr val="accent1"/>
              </a:buClr>
              <a:defRPr>
                <a:solidFill>
                  <a:srgbClr val="333E48"/>
                </a:solidFill>
              </a:defRPr>
            </a:lvl3pPr>
            <a:lvl4pPr marL="1201738" indent="-173038">
              <a:lnSpc>
                <a:spcPct val="100000"/>
              </a:lnSpc>
              <a:spcBef>
                <a:spcPts val="0"/>
              </a:spcBef>
              <a:spcAft>
                <a:spcPts val="0"/>
              </a:spcAft>
              <a:buClr>
                <a:schemeClr val="accent1"/>
              </a:buClr>
              <a:buFont typeface="Arial" charset="0"/>
              <a:buChar char="•"/>
              <a:defRPr>
                <a:solidFill>
                  <a:srgbClr val="333E48"/>
                </a:solidFill>
              </a:defRPr>
            </a:lvl4pPr>
            <a:lvl5pPr>
              <a:lnSpc>
                <a:spcPct val="100000"/>
              </a:lnSpc>
              <a:spcBef>
                <a:spcPts val="0"/>
              </a:spcBef>
              <a:spcAft>
                <a:spcPts val="0"/>
              </a:spcAft>
              <a:buClr>
                <a:schemeClr val="accent1"/>
              </a:buClr>
              <a:defRPr>
                <a:solidFill>
                  <a:srgbClr val="333E4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7"/>
          <p:cNvSpPr>
            <a:spLocks noGrp="1"/>
          </p:cNvSpPr>
          <p:nvPr>
            <p:ph type="body" sz="quarter" idx="22"/>
          </p:nvPr>
        </p:nvSpPr>
        <p:spPr>
          <a:xfrm>
            <a:off x="6220216" y="1618445"/>
            <a:ext cx="2606675" cy="4086225"/>
          </a:xfrm>
        </p:spPr>
        <p:txBody>
          <a:bodyPr/>
          <a:lstStyle>
            <a:lvl1pPr marL="342900" indent="-342900">
              <a:lnSpc>
                <a:spcPct val="100000"/>
              </a:lnSpc>
              <a:spcBef>
                <a:spcPts val="600"/>
              </a:spcBef>
              <a:spcAft>
                <a:spcPts val="0"/>
              </a:spcAft>
              <a:buClr>
                <a:schemeClr val="accent1"/>
              </a:buClr>
              <a:buFont typeface="Arial" charset="0"/>
              <a:buChar char="•"/>
              <a:defRPr sz="2000">
                <a:solidFill>
                  <a:srgbClr val="333E48"/>
                </a:solidFill>
              </a:defRPr>
            </a:lvl1pPr>
            <a:lvl2pPr>
              <a:lnSpc>
                <a:spcPct val="100000"/>
              </a:lnSpc>
              <a:spcBef>
                <a:spcPts val="0"/>
              </a:spcBef>
              <a:spcAft>
                <a:spcPts val="0"/>
              </a:spcAft>
              <a:buClr>
                <a:schemeClr val="accent1"/>
              </a:buClr>
              <a:defRPr>
                <a:solidFill>
                  <a:srgbClr val="333E48"/>
                </a:solidFill>
              </a:defRPr>
            </a:lvl2pPr>
            <a:lvl3pPr>
              <a:lnSpc>
                <a:spcPct val="100000"/>
              </a:lnSpc>
              <a:spcBef>
                <a:spcPts val="0"/>
              </a:spcBef>
              <a:spcAft>
                <a:spcPts val="0"/>
              </a:spcAft>
              <a:buClr>
                <a:schemeClr val="accent1"/>
              </a:buClr>
              <a:defRPr>
                <a:solidFill>
                  <a:srgbClr val="333E48"/>
                </a:solidFill>
              </a:defRPr>
            </a:lvl3pPr>
            <a:lvl4pPr marL="1201738" indent="-173038">
              <a:lnSpc>
                <a:spcPct val="100000"/>
              </a:lnSpc>
              <a:spcBef>
                <a:spcPts val="0"/>
              </a:spcBef>
              <a:spcAft>
                <a:spcPts val="0"/>
              </a:spcAft>
              <a:buClr>
                <a:schemeClr val="accent1"/>
              </a:buClr>
              <a:buFont typeface="Arial" charset="0"/>
              <a:buChar char="•"/>
              <a:defRPr>
                <a:solidFill>
                  <a:srgbClr val="333E48"/>
                </a:solidFill>
              </a:defRPr>
            </a:lvl4pPr>
            <a:lvl5pPr>
              <a:lnSpc>
                <a:spcPct val="100000"/>
              </a:lnSpc>
              <a:spcBef>
                <a:spcPts val="0"/>
              </a:spcBef>
              <a:spcAft>
                <a:spcPts val="0"/>
              </a:spcAft>
              <a:buClr>
                <a:schemeClr val="accent1"/>
              </a:buClr>
              <a:defRPr>
                <a:solidFill>
                  <a:srgbClr val="333E4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66151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column with image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78302"/>
            <a:ext cx="11233150" cy="512829"/>
          </a:xfrm>
        </p:spPr>
        <p:txBody>
          <a:bodyPr/>
          <a:lstStyle/>
          <a:p>
            <a:r>
              <a:rPr lang="en-US" dirty="0"/>
              <a:t>Click to Edit Master Title Style</a:t>
            </a:r>
          </a:p>
        </p:txBody>
      </p:sp>
      <p:sp>
        <p:nvSpPr>
          <p:cNvPr id="44" name="Text Placeholder 43"/>
          <p:cNvSpPr>
            <a:spLocks noGrp="1"/>
          </p:cNvSpPr>
          <p:nvPr>
            <p:ph type="body" sz="quarter" idx="13"/>
          </p:nvPr>
        </p:nvSpPr>
        <p:spPr>
          <a:xfrm>
            <a:off x="479425" y="991131"/>
            <a:ext cx="11233150" cy="344488"/>
          </a:xfrm>
        </p:spPr>
        <p:txBody>
          <a:bodyPr/>
          <a:lstStyle>
            <a:lvl1pPr marL="0" indent="0">
              <a:buNone/>
              <a:defRPr lang="en-US" sz="2400">
                <a:solidFill>
                  <a:schemeClr val="accent6"/>
                </a:solidFill>
              </a:defRPr>
            </a:lvl1pPr>
          </a:lstStyle>
          <a:p>
            <a:pPr lvl="0"/>
            <a:r>
              <a:rPr lang="en-US"/>
              <a:t>Click to edit Master text styles</a:t>
            </a:r>
          </a:p>
        </p:txBody>
      </p:sp>
      <p:sp>
        <p:nvSpPr>
          <p:cNvPr id="7" name="Text Placeholder 2"/>
          <p:cNvSpPr>
            <a:spLocks noGrp="1"/>
          </p:cNvSpPr>
          <p:nvPr>
            <p:ph idx="1"/>
          </p:nvPr>
        </p:nvSpPr>
        <p:spPr>
          <a:xfrm>
            <a:off x="479425" y="1629079"/>
            <a:ext cx="5481108" cy="4455197"/>
          </a:xfrm>
          <a:prstGeom prst="rect">
            <a:avLst/>
          </a:prstGeom>
        </p:spPr>
        <p:txBody>
          <a:bodyPr/>
          <a:lstStyle>
            <a:lvl1pPr marL="342900" indent="-342900">
              <a:lnSpc>
                <a:spcPct val="100000"/>
              </a:lnSpc>
              <a:spcAft>
                <a:spcPts val="0"/>
              </a:spcAft>
              <a:buClr>
                <a:schemeClr val="accent1"/>
              </a:buClr>
              <a:buFont typeface="Arial" charset="0"/>
              <a:buChar char="•"/>
              <a:defRPr sz="2400">
                <a:solidFill>
                  <a:srgbClr val="333E48"/>
                </a:solidFill>
              </a:defRPr>
            </a:lvl1pPr>
            <a:lvl2pPr>
              <a:lnSpc>
                <a:spcPct val="100000"/>
              </a:lnSpc>
              <a:spcBef>
                <a:spcPts val="0"/>
              </a:spcBef>
              <a:spcAft>
                <a:spcPts val="0"/>
              </a:spcAft>
              <a:buClr>
                <a:schemeClr val="accent1"/>
              </a:buClr>
              <a:defRPr sz="2000">
                <a:solidFill>
                  <a:srgbClr val="333E48"/>
                </a:solidFill>
              </a:defRPr>
            </a:lvl2pPr>
            <a:lvl3pPr>
              <a:lnSpc>
                <a:spcPct val="100000"/>
              </a:lnSpc>
              <a:spcBef>
                <a:spcPts val="0"/>
              </a:spcBef>
              <a:spcAft>
                <a:spcPts val="0"/>
              </a:spcAft>
              <a:buClr>
                <a:schemeClr val="accent1"/>
              </a:buClr>
              <a:defRPr sz="1800">
                <a:solidFill>
                  <a:srgbClr val="333E48"/>
                </a:solidFill>
              </a:defRPr>
            </a:lvl3pPr>
          </a:lstStyle>
          <a:p>
            <a:pPr lvl="0"/>
            <a:r>
              <a:rPr lang="en-US"/>
              <a:t>Click to edit Master text styles</a:t>
            </a:r>
          </a:p>
          <a:p>
            <a:pPr lvl="1"/>
            <a:r>
              <a:rPr lang="en-US"/>
              <a:t>Second level</a:t>
            </a:r>
          </a:p>
          <a:p>
            <a:pPr lvl="2"/>
            <a:r>
              <a:rPr lang="en-US"/>
              <a:t>Third level</a:t>
            </a:r>
          </a:p>
        </p:txBody>
      </p:sp>
      <p:sp>
        <p:nvSpPr>
          <p:cNvPr id="50" name="Picture Placeholder 5"/>
          <p:cNvSpPr>
            <a:spLocks noGrp="1"/>
          </p:cNvSpPr>
          <p:nvPr>
            <p:ph type="pic" sz="quarter" idx="17"/>
          </p:nvPr>
        </p:nvSpPr>
        <p:spPr>
          <a:xfrm>
            <a:off x="6250924" y="1629080"/>
            <a:ext cx="5461651" cy="4455198"/>
          </a:xfrm>
        </p:spPr>
        <p:txBody>
          <a:bodyPr/>
          <a:lstStyle>
            <a:lvl1pPr marL="0" indent="0">
              <a:buClr>
                <a:schemeClr val="accent1"/>
              </a:buClr>
              <a:buNone/>
              <a:defRPr sz="2200">
                <a:solidFill>
                  <a:srgbClr val="333E48"/>
                </a:solidFill>
              </a:defRPr>
            </a:lvl1pPr>
          </a:lstStyle>
          <a:p>
            <a:pPr lvl="0"/>
            <a:r>
              <a:rPr lang="en-US" noProof="0"/>
              <a:t>Click icon to add picture</a:t>
            </a:r>
            <a:endParaRPr lang="en-US" noProof="0" dirty="0"/>
          </a:p>
        </p:txBody>
      </p:sp>
    </p:spTree>
    <p:extLst>
      <p:ext uri="{BB962C8B-B14F-4D97-AF65-F5344CB8AC3E}">
        <p14:creationId xmlns:p14="http://schemas.microsoft.com/office/powerpoint/2010/main" val="4048304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9425" y="478301"/>
            <a:ext cx="11233150" cy="654760"/>
          </a:xfrm>
          <a:prstGeom prst="rect">
            <a:avLst/>
          </a:prstGeom>
        </p:spPr>
        <p:txBody>
          <a:bodyPr vert="horz" lIns="0" tIns="0" rIns="0" bIns="0" rtlCol="0" anchor="t">
            <a:noAutofit/>
          </a:bodyPr>
          <a:lstStyle/>
          <a:p>
            <a:r>
              <a:rPr lang="en-US"/>
              <a:t>Click to edit Master title style</a:t>
            </a:r>
            <a:endParaRPr lang="en-US" dirty="0"/>
          </a:p>
        </p:txBody>
      </p:sp>
      <p:sp>
        <p:nvSpPr>
          <p:cNvPr id="1029" name="TextBox 26"/>
          <p:cNvSpPr txBox="1">
            <a:spLocks noChangeArrowheads="1"/>
          </p:cNvSpPr>
          <p:nvPr userDrawn="1"/>
        </p:nvSpPr>
        <p:spPr bwMode="auto">
          <a:xfrm>
            <a:off x="492125" y="6410643"/>
            <a:ext cx="312738" cy="138112"/>
          </a:xfrm>
          <a:prstGeom prst="rect">
            <a:avLst/>
          </a:prstGeom>
          <a:noFill/>
          <a:ln>
            <a:noFill/>
          </a:ln>
        </p:spPr>
        <p:txBody>
          <a:bodyPr lIns="0" tIns="0" rIns="0" bIns="0">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lnSpc>
                <a:spcPct val="90000"/>
              </a:lnSpc>
              <a:spcAft>
                <a:spcPts val="600"/>
              </a:spcAft>
              <a:buFont typeface="Arial" charset="0"/>
              <a:buNone/>
              <a:defRPr/>
            </a:pPr>
            <a:fld id="{2682C2D1-8EA8-E748-B66F-74D4D53CF8F8}" type="slidenum">
              <a:rPr lang="en-US" altLang="en-US" sz="1000" smtClean="0">
                <a:solidFill>
                  <a:srgbClr val="7F7F7F"/>
                </a:solidFill>
              </a:rPr>
              <a:pPr eaLnBrk="1" hangingPunct="1">
                <a:lnSpc>
                  <a:spcPct val="90000"/>
                </a:lnSpc>
                <a:spcAft>
                  <a:spcPts val="600"/>
                </a:spcAft>
                <a:buFont typeface="Arial" charset="0"/>
                <a:buNone/>
                <a:defRPr/>
              </a:pPr>
              <a:t>‹#›</a:t>
            </a:fld>
            <a:endParaRPr lang="en-US" altLang="en-US" sz="1000" dirty="0">
              <a:solidFill>
                <a:srgbClr val="7F7F7F"/>
              </a:solidFill>
            </a:endParaRPr>
          </a:p>
        </p:txBody>
      </p:sp>
      <p:sp>
        <p:nvSpPr>
          <p:cNvPr id="7" name="Text Placeholder 2">
            <a:extLst>
              <a:ext uri="{FF2B5EF4-FFF2-40B4-BE49-F238E27FC236}">
                <a16:creationId xmlns:a16="http://schemas.microsoft.com/office/drawing/2014/main" id="{84EB643E-3109-434C-BA97-15D4C8A5EF9E}"/>
              </a:ext>
            </a:extLst>
          </p:cNvPr>
          <p:cNvSpPr>
            <a:spLocks noGrp="1"/>
          </p:cNvSpPr>
          <p:nvPr>
            <p:ph type="body" idx="1"/>
          </p:nvPr>
        </p:nvSpPr>
        <p:spPr>
          <a:xfrm>
            <a:off x="479425" y="1133061"/>
            <a:ext cx="11243088" cy="497466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20">
            <a:extLst>
              <a:ext uri="{FF2B5EF4-FFF2-40B4-BE49-F238E27FC236}">
                <a16:creationId xmlns:a16="http://schemas.microsoft.com/office/drawing/2014/main" id="{27B344F3-4498-5A4F-9DA2-CB9437A25367}"/>
              </a:ext>
            </a:extLst>
          </p:cNvPr>
          <p:cNvSpPr txBox="1">
            <a:spLocks noChangeArrowheads="1"/>
          </p:cNvSpPr>
          <p:nvPr userDrawn="1"/>
        </p:nvSpPr>
        <p:spPr bwMode="auto">
          <a:xfrm>
            <a:off x="982662" y="6413179"/>
            <a:ext cx="4636741" cy="138499"/>
          </a:xfrm>
          <a:prstGeom prst="rect">
            <a:avLst/>
          </a:prstGeom>
          <a:noFill/>
          <a:ln>
            <a:noFill/>
          </a:ln>
        </p:spPr>
        <p:txBody>
          <a:bodyPr wrap="square" lIns="0" tIns="0" rIns="0" bIns="0" anchor="t">
            <a:spAutoFit/>
          </a:bodyPr>
          <a:lstStyle>
            <a:lvl1pPr>
              <a:defRPr sz="2400">
                <a:solidFill>
                  <a:schemeClr val="tx1"/>
                </a:solidFill>
                <a:latin typeface="Calibri" charset="0"/>
                <a:ea typeface="ＭＳ Ｐゴシック" charset="-128"/>
              </a:defRPr>
            </a:lvl1pPr>
            <a:lvl2pPr marL="742950" indent="-285750">
              <a:defRPr sz="2400">
                <a:solidFill>
                  <a:schemeClr val="tx1"/>
                </a:solidFill>
                <a:latin typeface="Calibri" charset="0"/>
                <a:ea typeface="ＭＳ Ｐゴシック" charset="-128"/>
              </a:defRPr>
            </a:lvl2pPr>
            <a:lvl3pPr marL="1143000" indent="-228600">
              <a:defRPr sz="2400">
                <a:solidFill>
                  <a:schemeClr val="tx1"/>
                </a:solidFill>
                <a:latin typeface="Calibri" charset="0"/>
                <a:ea typeface="ＭＳ Ｐゴシック" charset="-128"/>
              </a:defRPr>
            </a:lvl3pPr>
            <a:lvl4pPr marL="1600200" indent="-228600">
              <a:defRPr sz="2400">
                <a:solidFill>
                  <a:schemeClr val="tx1"/>
                </a:solidFill>
                <a:latin typeface="Calibri" charset="0"/>
                <a:ea typeface="ＭＳ Ｐゴシック" charset="-128"/>
              </a:defRPr>
            </a:lvl4pPr>
            <a:lvl5pPr marL="2057400" indent="-228600">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defRPr sz="2400">
                <a:solidFill>
                  <a:schemeClr val="tx1"/>
                </a:solidFill>
                <a:latin typeface="Calibri" charset="0"/>
                <a:ea typeface="ＭＳ Ｐゴシック" charset="-128"/>
              </a:defRPr>
            </a:lvl9pPr>
          </a:lstStyle>
          <a:p>
            <a:pPr algn="l" eaLnBrk="1" hangingPunct="1">
              <a:lnSpc>
                <a:spcPct val="90000"/>
              </a:lnSpc>
              <a:spcAft>
                <a:spcPts val="600"/>
              </a:spcAft>
              <a:buFont typeface="Arial" charset="0"/>
              <a:buNone/>
              <a:defRPr/>
            </a:pPr>
            <a:r>
              <a:rPr lang="en-GB" altLang="en-US" sz="1000" dirty="0">
                <a:solidFill>
                  <a:srgbClr val="7F7F7F"/>
                </a:solidFill>
              </a:rPr>
              <a:t>© 2021 Arm</a:t>
            </a:r>
            <a:endParaRPr lang="en-US" altLang="en-US" sz="1000" dirty="0">
              <a:solidFill>
                <a:srgbClr val="7F7F7F"/>
              </a:solidFill>
            </a:endParaRPr>
          </a:p>
        </p:txBody>
      </p:sp>
    </p:spTree>
    <p:extLst>
      <p:ext uri="{BB962C8B-B14F-4D97-AF65-F5344CB8AC3E}">
        <p14:creationId xmlns:p14="http://schemas.microsoft.com/office/powerpoint/2010/main" val="2122917567"/>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hdr="0" ftr="0" dt="0"/>
  <p:txStyles>
    <p:titleStyle>
      <a:lvl1pPr algn="l" rtl="0" eaLnBrk="1" fontAlgn="base" hangingPunct="1">
        <a:lnSpc>
          <a:spcPct val="85000"/>
        </a:lnSpc>
        <a:spcBef>
          <a:spcPct val="0"/>
        </a:spcBef>
        <a:spcAft>
          <a:spcPct val="0"/>
        </a:spcAft>
        <a:defRPr sz="3600" b="0" kern="1200" spc="-50">
          <a:solidFill>
            <a:schemeClr val="accent1"/>
          </a:solidFill>
          <a:latin typeface="+mn-lt"/>
          <a:ea typeface="ＭＳ Ｐゴシック" charset="0"/>
          <a:cs typeface="ＭＳ Ｐゴシック" charset="0"/>
        </a:defRPr>
      </a:lvl1pPr>
      <a:lvl2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2pPr>
      <a:lvl3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3pPr>
      <a:lvl4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4pPr>
      <a:lvl5pPr algn="l" rtl="0" eaLnBrk="1" fontAlgn="base" hangingPunct="1">
        <a:lnSpc>
          <a:spcPct val="85000"/>
        </a:lnSpc>
        <a:spcBef>
          <a:spcPct val="0"/>
        </a:spcBef>
        <a:spcAft>
          <a:spcPct val="0"/>
        </a:spcAft>
        <a:defRPr sz="3600" b="1">
          <a:solidFill>
            <a:schemeClr val="accent1"/>
          </a:solidFill>
          <a:latin typeface="Calibri" charset="0"/>
          <a:ea typeface="ＭＳ Ｐゴシック" charset="0"/>
          <a:cs typeface="ＭＳ Ｐゴシック" charset="0"/>
        </a:defRPr>
      </a:lvl5pPr>
      <a:lvl6pPr marL="457200" algn="l" rtl="0" eaLnBrk="1" fontAlgn="base" hangingPunct="1">
        <a:lnSpc>
          <a:spcPct val="85000"/>
        </a:lnSpc>
        <a:spcBef>
          <a:spcPct val="0"/>
        </a:spcBef>
        <a:spcAft>
          <a:spcPct val="0"/>
        </a:spcAft>
        <a:defRPr sz="3600" b="1">
          <a:solidFill>
            <a:schemeClr val="accent1"/>
          </a:solidFill>
          <a:latin typeface="Calibri" charset="0"/>
        </a:defRPr>
      </a:lvl6pPr>
      <a:lvl7pPr marL="914400" algn="l" rtl="0" eaLnBrk="1" fontAlgn="base" hangingPunct="1">
        <a:lnSpc>
          <a:spcPct val="85000"/>
        </a:lnSpc>
        <a:spcBef>
          <a:spcPct val="0"/>
        </a:spcBef>
        <a:spcAft>
          <a:spcPct val="0"/>
        </a:spcAft>
        <a:defRPr sz="3600" b="1">
          <a:solidFill>
            <a:schemeClr val="accent1"/>
          </a:solidFill>
          <a:latin typeface="Calibri" charset="0"/>
        </a:defRPr>
      </a:lvl7pPr>
      <a:lvl8pPr marL="1371600" algn="l" rtl="0" eaLnBrk="1" fontAlgn="base" hangingPunct="1">
        <a:lnSpc>
          <a:spcPct val="85000"/>
        </a:lnSpc>
        <a:spcBef>
          <a:spcPct val="0"/>
        </a:spcBef>
        <a:spcAft>
          <a:spcPct val="0"/>
        </a:spcAft>
        <a:defRPr sz="3600" b="1">
          <a:solidFill>
            <a:schemeClr val="accent1"/>
          </a:solidFill>
          <a:latin typeface="Calibri" charset="0"/>
        </a:defRPr>
      </a:lvl8pPr>
      <a:lvl9pPr marL="1828800" algn="l" rtl="0" eaLnBrk="1" fontAlgn="base" hangingPunct="1">
        <a:lnSpc>
          <a:spcPct val="85000"/>
        </a:lnSpc>
        <a:spcBef>
          <a:spcPct val="0"/>
        </a:spcBef>
        <a:spcAft>
          <a:spcPct val="0"/>
        </a:spcAft>
        <a:defRPr sz="3600" b="1">
          <a:solidFill>
            <a:schemeClr val="accent1"/>
          </a:solidFill>
          <a:latin typeface="Calibri" charset="0"/>
        </a:defRPr>
      </a:lvl9pPr>
    </p:titleStyle>
    <p:bodyStyle>
      <a:lvl1pPr marL="342900" indent="-342900" algn="l" rtl="0" eaLnBrk="1" fontAlgn="base" hangingPunct="1">
        <a:lnSpc>
          <a:spcPct val="100000"/>
        </a:lnSpc>
        <a:spcBef>
          <a:spcPts val="600"/>
        </a:spcBef>
        <a:spcAft>
          <a:spcPts val="0"/>
        </a:spcAft>
        <a:buClr>
          <a:schemeClr val="accent1"/>
        </a:buClr>
        <a:buFont typeface="Arial" charset="0"/>
        <a:buChar char="•"/>
        <a:defRPr sz="2400" kern="1200">
          <a:solidFill>
            <a:srgbClr val="333E48"/>
          </a:solidFill>
          <a:latin typeface="+mn-lt"/>
          <a:ea typeface="ＭＳ Ｐゴシック" charset="0"/>
          <a:cs typeface="ＭＳ Ｐゴシック" charset="0"/>
        </a:defRPr>
      </a:lvl1pPr>
      <a:lvl2pPr marL="58134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rgbClr val="333E48"/>
          </a:solidFill>
          <a:latin typeface="+mn-lt"/>
          <a:ea typeface="ＭＳ Ｐゴシック" charset="0"/>
          <a:cs typeface="+mn-cs"/>
        </a:defRPr>
      </a:lvl2pPr>
      <a:lvl3pPr marL="855663" indent="-166688" algn="l" rtl="0" eaLnBrk="1" fontAlgn="base" hangingPunct="1">
        <a:lnSpc>
          <a:spcPct val="100000"/>
        </a:lnSpc>
        <a:spcBef>
          <a:spcPts val="0"/>
        </a:spcBef>
        <a:spcAft>
          <a:spcPts val="0"/>
        </a:spcAft>
        <a:buClr>
          <a:schemeClr val="accent1"/>
        </a:buClr>
        <a:buSzPct val="80000"/>
        <a:buFont typeface="Calibri" charset="0"/>
        <a:buChar char="–"/>
        <a:defRPr kern="1200">
          <a:solidFill>
            <a:srgbClr val="333E48"/>
          </a:solidFill>
          <a:latin typeface="+mn-lt"/>
          <a:ea typeface="ＭＳ Ｐゴシック" charset="0"/>
          <a:cs typeface="+mn-cs"/>
        </a:defRPr>
      </a:lvl3pPr>
      <a:lvl4pPr marL="1201738" indent="-173038" algn="l" rtl="0" eaLnBrk="1" fontAlgn="base" hangingPunct="1">
        <a:lnSpc>
          <a:spcPct val="100000"/>
        </a:lnSpc>
        <a:spcBef>
          <a:spcPts val="0"/>
        </a:spcBef>
        <a:spcAft>
          <a:spcPts val="0"/>
        </a:spcAft>
        <a:buClr>
          <a:schemeClr val="accent1"/>
        </a:buClr>
        <a:buSzPct val="80000"/>
        <a:buFont typeface="Wingdings" charset="2"/>
        <a:buChar char="§"/>
        <a:defRPr kern="1200">
          <a:solidFill>
            <a:srgbClr val="333E48"/>
          </a:solidFill>
          <a:latin typeface="+mn-lt"/>
          <a:ea typeface="ＭＳ Ｐゴシック" charset="0"/>
          <a:cs typeface="+mn-cs"/>
        </a:defRPr>
      </a:lvl4pPr>
      <a:lvl5pPr marL="1427163" indent="-168275" algn="l" rtl="0" eaLnBrk="1" fontAlgn="base" hangingPunct="1">
        <a:lnSpc>
          <a:spcPct val="100000"/>
        </a:lnSpc>
        <a:spcBef>
          <a:spcPts val="0"/>
        </a:spcBef>
        <a:spcAft>
          <a:spcPts val="0"/>
        </a:spcAft>
        <a:buClr>
          <a:schemeClr val="accent1"/>
        </a:buClr>
        <a:buSzPct val="80000"/>
        <a:buFont typeface="Calibri" charset="0"/>
        <a:buChar char="–"/>
        <a:defRPr kern="1200">
          <a:solidFill>
            <a:srgbClr val="333E48"/>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dirty="0" smtClean="0">
          <a:solidFill>
            <a:srgbClr val="383838"/>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dirty="0" smtClean="0">
          <a:solidFill>
            <a:srgbClr val="383838"/>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dirty="0" smtClean="0">
          <a:solidFill>
            <a:srgbClr val="383838"/>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dirty="0" smtClean="0">
          <a:solidFill>
            <a:srgbClr val="383838"/>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619">
          <p15:clr>
            <a:srgbClr val="F26B43"/>
          </p15:clr>
        </p15:guide>
        <p15:guide id="4" orient="horz" pos="300">
          <p15:clr>
            <a:srgbClr val="F26B43"/>
          </p15:clr>
        </p15:guide>
        <p15:guide id="5" orient="horz" pos="4020">
          <p15:clr>
            <a:srgbClr val="F26B43"/>
          </p15:clr>
        </p15:guide>
        <p15:guide id="6" pos="7378">
          <p15:clr>
            <a:srgbClr val="F26B43"/>
          </p15:clr>
        </p15:guide>
        <p15:guide id="7" pos="302">
          <p15:clr>
            <a:srgbClr val="F26B43"/>
          </p15:clr>
        </p15:guide>
        <p15:guide id="8" pos="706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emf"/><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image" Target="../media/image4.svg"/><Relationship Id="rId5" Type="http://schemas.openxmlformats.org/officeDocument/2006/relationships/image" Target="../media/image3.svg"/><Relationship Id="rId4" Type="http://schemas.openxmlformats.org/officeDocument/2006/relationships/image" Target="../media/image2.svg"/><Relationship Id="rId9"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3.sv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github.com/Arm-Examples/sds-examples" TargetMode="Externa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10.png"/><Relationship Id="rId7" Type="http://schemas.openxmlformats.org/officeDocument/2006/relationships/image" Target="../media/image2.sv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hyperlink" Target="https://github.com/ARM-software/SDS-Framework" TargetMode="External"/><Relationship Id="rId9" Type="http://schemas.openxmlformats.org/officeDocument/2006/relationships/image" Target="../media/image4.svg"/></Relationships>
</file>

<file path=ppt/slides/_rels/slide14.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hyperlink" Target="https://github.com/ARM-software/CMSIS-DSP/tree/main/ComputeGraph" TargetMode="External"/><Relationship Id="rId7" Type="http://schemas.openxmlformats.org/officeDocument/2006/relationships/image" Target="../media/image2.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svg"/><Relationship Id="rId5" Type="http://schemas.openxmlformats.org/officeDocument/2006/relationships/image" Target="../media/image17.svg"/><Relationship Id="rId4" Type="http://schemas.openxmlformats.org/officeDocument/2006/relationships/image" Target="../media/image16.png"/><Relationship Id="rId9" Type="http://schemas.openxmlformats.org/officeDocument/2006/relationships/hyperlink" Target="https://armkeil.blob.core.windows.net/developer/Files/videos/CMSIS/20230510_CMSIS-Stream_and_SDS_Technical_Review.mp4"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s://github.com/arm-software/SDS-Framework" TargetMode="External"/><Relationship Id="rId4" Type="http://schemas.openxmlformats.org/officeDocument/2006/relationships/image" Target="../media/image3.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7.emf"/></Relationships>
</file>

<file path=ppt/slides/_rels/slide2.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1.emf"/><Relationship Id="rId7"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4.svg"/><Relationship Id="rId5" Type="http://schemas.openxmlformats.org/officeDocument/2006/relationships/image" Target="../media/image3.svg"/><Relationship Id="rId4" Type="http://schemas.openxmlformats.org/officeDocument/2006/relationships/image" Target="../media/image2.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1.xml"/><Relationship Id="rId6" Type="http://schemas.openxmlformats.org/officeDocument/2006/relationships/image" Target="../media/image21.png"/><Relationship Id="rId5" Type="http://schemas.openxmlformats.org/officeDocument/2006/relationships/image" Target="../media/image3.svg"/><Relationship Id="rId4" Type="http://schemas.openxmlformats.org/officeDocument/2006/relationships/image" Target="../media/image2.sv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1.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github.com/ARM-software/SDS-Frameworkttps:/github.com/RobertRostohar/SDS-Framework" TargetMode="External"/><Relationship Id="rId7" Type="http://schemas.openxmlformats.org/officeDocument/2006/relationships/image" Target="../media/image3.svg"/><Relationship Id="rId2" Type="http://schemas.openxmlformats.org/officeDocument/2006/relationships/hyperlink" Target="https://github.com/ARM-software/CMSIS-DSP/tree/main/ComputeGraph" TargetMode="External"/><Relationship Id="rId1" Type="http://schemas.openxmlformats.org/officeDocument/2006/relationships/slideLayout" Target="../slideLayouts/slideLayout2.xml"/><Relationship Id="rId6" Type="http://schemas.openxmlformats.org/officeDocument/2006/relationships/image" Target="../media/image2.svg"/><Relationship Id="rId5" Type="http://schemas.openxmlformats.org/officeDocument/2006/relationships/image" Target="../media/image4.svg"/><Relationship Id="rId4" Type="http://schemas.openxmlformats.org/officeDocument/2006/relationships/image" Target="../media/image1.emf"/><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2.sv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8.png"/><Relationship Id="rId5" Type="http://schemas.openxmlformats.org/officeDocument/2006/relationships/image" Target="../media/image4.svg"/><Relationship Id="rId10" Type="http://schemas.openxmlformats.org/officeDocument/2006/relationships/image" Target="../media/image7.emf"/><Relationship Id="rId4" Type="http://schemas.openxmlformats.org/officeDocument/2006/relationships/image" Target="../media/image3.svg"/><Relationship Id="rId9" Type="http://schemas.openxmlformats.org/officeDocument/2006/relationships/image" Target="../media/image6.emf"/></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0.png"/><Relationship Id="rId7" Type="http://schemas.openxmlformats.org/officeDocument/2006/relationships/image" Target="../media/image4.svg"/><Relationship Id="rId12" Type="http://schemas.openxmlformats.org/officeDocument/2006/relationships/image" Target="../media/image7.e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svg"/><Relationship Id="rId11" Type="http://schemas.openxmlformats.org/officeDocument/2006/relationships/image" Target="../media/image6.emf"/><Relationship Id="rId5" Type="http://schemas.openxmlformats.org/officeDocument/2006/relationships/image" Target="../media/image2.svg"/><Relationship Id="rId10" Type="http://schemas.openxmlformats.org/officeDocument/2006/relationships/image" Target="../media/image1.emf"/><Relationship Id="rId4" Type="http://schemas.openxmlformats.org/officeDocument/2006/relationships/hyperlink" Target="https://github.com/ARM-software/SDS-Framework" TargetMode="External"/><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svg"/><Relationship Id="rId7"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1.emf"/><Relationship Id="rId5" Type="http://schemas.openxmlformats.org/officeDocument/2006/relationships/image" Target="../media/image11.svg"/><Relationship Id="rId10" Type="http://schemas.openxmlformats.org/officeDocument/2006/relationships/image" Target="../media/image9.png"/><Relationship Id="rId4" Type="http://schemas.openxmlformats.org/officeDocument/2006/relationships/image" Target="../media/image3.svg"/><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hyperlink" Target="https://github.com/arm-software/avh" TargetMode="External"/><Relationship Id="rId3" Type="http://schemas.openxmlformats.org/officeDocument/2006/relationships/image" Target="../media/image2.svg"/><Relationship Id="rId7"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6.emf"/><Relationship Id="rId5" Type="http://schemas.openxmlformats.org/officeDocument/2006/relationships/image" Target="../media/image1.emf"/><Relationship Id="rId10" Type="http://schemas.openxmlformats.org/officeDocument/2006/relationships/hyperlink" Target="https://arm-software.github.io/SDS-Framework/main/template.html" TargetMode="External"/><Relationship Id="rId4" Type="http://schemas.openxmlformats.org/officeDocument/2006/relationships/image" Target="../media/image3.svg"/><Relationship Id="rId9" Type="http://schemas.openxmlformats.org/officeDocument/2006/relationships/hyperlink" Target="https://marketplace.visualstudio.com/items?itemName=Arm.cmsis-sds"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arm-software.github.io/SDS-Framework/main/theory.html#yaml-metadata-format" TargetMode="External"/><Relationship Id="rId3" Type="http://schemas.openxmlformats.org/officeDocument/2006/relationships/image" Target="../media/image2.svg"/><Relationship Id="rId7" Type="http://schemas.openxmlformats.org/officeDocument/2006/relationships/image" Target="../media/image7.emf"/><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6.emf"/><Relationship Id="rId11" Type="http://schemas.openxmlformats.org/officeDocument/2006/relationships/hyperlink" Target="https://arm-software.github.io/SDS-Framework/main/template.html" TargetMode="External"/><Relationship Id="rId5" Type="http://schemas.openxmlformats.org/officeDocument/2006/relationships/image" Target="../media/image1.emf"/><Relationship Id="rId10" Type="http://schemas.openxmlformats.org/officeDocument/2006/relationships/hyperlink" Target="https://marketplace.visualstudio.com/items?itemName=Arm.cmsis-sds" TargetMode="External"/><Relationship Id="rId4" Type="http://schemas.openxmlformats.org/officeDocument/2006/relationships/image" Target="../media/image3.svg"/><Relationship Id="rId9" Type="http://schemas.openxmlformats.org/officeDocument/2006/relationships/hyperlink" Target="https://github.com/arm-software/avh"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3C7AC4C-D5E7-82F9-9443-CA8DEA261FB5}"/>
              </a:ext>
            </a:extLst>
          </p:cNvPr>
          <p:cNvSpPr>
            <a:spLocks noGrp="1"/>
          </p:cNvSpPr>
          <p:nvPr>
            <p:ph type="title"/>
          </p:nvPr>
        </p:nvSpPr>
        <p:spPr/>
        <p:txBody>
          <a:bodyPr/>
          <a:lstStyle/>
          <a:p>
            <a:r>
              <a:rPr lang="en-US" dirty="0"/>
              <a:t>Development Flow for Edge AI Devices</a:t>
            </a:r>
          </a:p>
        </p:txBody>
      </p:sp>
      <p:sp>
        <p:nvSpPr>
          <p:cNvPr id="59" name="Rectangle 58">
            <a:extLst>
              <a:ext uri="{FF2B5EF4-FFF2-40B4-BE49-F238E27FC236}">
                <a16:creationId xmlns:a16="http://schemas.microsoft.com/office/drawing/2014/main" id="{93CE2DDC-4EBC-E095-5F8B-FAD236886CBC}"/>
              </a:ext>
            </a:extLst>
          </p:cNvPr>
          <p:cNvSpPr/>
          <p:nvPr/>
        </p:nvSpPr>
        <p:spPr>
          <a:xfrm>
            <a:off x="1400848" y="1195848"/>
            <a:ext cx="9390303" cy="1976097"/>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pic>
        <p:nvPicPr>
          <p:cNvPr id="60" name="Picture 59">
            <a:extLst>
              <a:ext uri="{FF2B5EF4-FFF2-40B4-BE49-F238E27FC236}">
                <a16:creationId xmlns:a16="http://schemas.microsoft.com/office/drawing/2014/main" id="{C63569F6-A60A-77A7-6D7A-58B01E26F3BC}"/>
              </a:ext>
            </a:extLst>
          </p:cNvPr>
          <p:cNvPicPr>
            <a:picLocks noChangeAspect="1"/>
          </p:cNvPicPr>
          <p:nvPr/>
        </p:nvPicPr>
        <p:blipFill>
          <a:blip r:embed="rId3"/>
          <a:stretch>
            <a:fillRect/>
          </a:stretch>
        </p:blipFill>
        <p:spPr>
          <a:xfrm>
            <a:off x="584450" y="1253392"/>
            <a:ext cx="371504" cy="471311"/>
          </a:xfrm>
          <a:prstGeom prst="rect">
            <a:avLst/>
          </a:prstGeom>
        </p:spPr>
      </p:pic>
      <p:sp>
        <p:nvSpPr>
          <p:cNvPr id="61" name="Rectangle 60">
            <a:extLst>
              <a:ext uri="{FF2B5EF4-FFF2-40B4-BE49-F238E27FC236}">
                <a16:creationId xmlns:a16="http://schemas.microsoft.com/office/drawing/2014/main" id="{D5E81CF3-8DF1-E0DE-DA9A-ED5A306E970D}"/>
              </a:ext>
            </a:extLst>
          </p:cNvPr>
          <p:cNvSpPr/>
          <p:nvPr/>
        </p:nvSpPr>
        <p:spPr>
          <a:xfrm>
            <a:off x="1400848" y="3702523"/>
            <a:ext cx="9390303" cy="1976097"/>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   </a:t>
            </a:r>
          </a:p>
        </p:txBody>
      </p:sp>
      <p:sp>
        <p:nvSpPr>
          <p:cNvPr id="62" name="Content Placeholder 2">
            <a:extLst>
              <a:ext uri="{FF2B5EF4-FFF2-40B4-BE49-F238E27FC236}">
                <a16:creationId xmlns:a16="http://schemas.microsoft.com/office/drawing/2014/main" id="{25AE0B0B-6A53-EFFB-4086-95C0FA7795BD}"/>
              </a:ext>
            </a:extLst>
          </p:cNvPr>
          <p:cNvSpPr txBox="1">
            <a:spLocks/>
          </p:cNvSpPr>
          <p:nvPr/>
        </p:nvSpPr>
        <p:spPr>
          <a:xfrm>
            <a:off x="3683501" y="3846779"/>
            <a:ext cx="4824995" cy="170332"/>
          </a:xfrm>
          <a:prstGeom prst="rect">
            <a:avLst/>
          </a:prstGeom>
        </p:spPr>
        <p:txBody>
          <a:bodyPr vert="horz" lIns="0" tIns="0" rIns="0" bIns="0" rtlCol="0" anchor="t">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4"/>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a:rPr>
              <a:t>ML MODEL DEVELOPMENT  (</a:t>
            </a:r>
            <a:r>
              <a:rPr kumimoji="0" lang="en-US" sz="1067" b="1" i="0" u="none" strike="noStrike" kern="1200" cap="none" spc="400" normalizeH="0" baseline="0" noProof="0" dirty="0" err="1">
                <a:ln>
                  <a:noFill/>
                </a:ln>
                <a:solidFill>
                  <a:schemeClr val="tx1"/>
                </a:solidFill>
                <a:effectLst/>
                <a:uLnTx/>
                <a:uFillTx/>
                <a:latin typeface="Aeonik Fono" panose="020B0504030300000000" pitchFamily="34" charset="0"/>
                <a:ea typeface="ＭＳ Ｐゴシック"/>
              </a:rPr>
              <a:t>MLOps</a:t>
            </a: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a:rPr>
              <a:t>)</a:t>
            </a:r>
            <a:endParaRPr kumimoji="0" lang="en-US" sz="3200" b="0" i="0" u="none" strike="noStrike" kern="1200" cap="none" spc="0" normalizeH="0" baseline="0" noProof="0" dirty="0">
              <a:ln>
                <a:noFill/>
              </a:ln>
              <a:solidFill>
                <a:schemeClr val="tx1"/>
              </a:solidFill>
              <a:effectLst/>
              <a:uLnTx/>
              <a:uFillTx/>
              <a:latin typeface="Aeonik Fono" panose="020B0504030300000000" pitchFamily="34" charset="0"/>
              <a:ea typeface="ＭＳ Ｐゴシック" charset="0"/>
            </a:endParaRPr>
          </a:p>
        </p:txBody>
      </p:sp>
      <p:sp>
        <p:nvSpPr>
          <p:cNvPr id="63" name="Content Placeholder 2">
            <a:extLst>
              <a:ext uri="{FF2B5EF4-FFF2-40B4-BE49-F238E27FC236}">
                <a16:creationId xmlns:a16="http://schemas.microsoft.com/office/drawing/2014/main" id="{E554E16E-5F94-4AE6-8A6F-F8B05C9E3B5A}"/>
              </a:ext>
            </a:extLst>
          </p:cNvPr>
          <p:cNvSpPr txBox="1">
            <a:spLocks/>
          </p:cNvSpPr>
          <p:nvPr/>
        </p:nvSpPr>
        <p:spPr>
          <a:xfrm>
            <a:off x="3683501" y="1354117"/>
            <a:ext cx="4824995" cy="170332"/>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4"/>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CLASSIC EMBEDDED DEVELOPMENT</a:t>
            </a:r>
          </a:p>
        </p:txBody>
      </p:sp>
      <p:cxnSp>
        <p:nvCxnSpPr>
          <p:cNvPr id="64" name="Straight Arrow Connector 63">
            <a:extLst>
              <a:ext uri="{FF2B5EF4-FFF2-40B4-BE49-F238E27FC236}">
                <a16:creationId xmlns:a16="http://schemas.microsoft.com/office/drawing/2014/main" id="{2DF12995-E1F4-A79D-48FE-F0FD35567F92}"/>
              </a:ext>
            </a:extLst>
          </p:cNvPr>
          <p:cNvCxnSpPr>
            <a:cxnSpLocks/>
            <a:stCxn id="105" idx="3"/>
            <a:endCxn id="106" idx="1"/>
          </p:cNvCxnSpPr>
          <p:nvPr/>
        </p:nvCxnSpPr>
        <p:spPr>
          <a:xfrm flipV="1">
            <a:off x="2530486" y="2075356"/>
            <a:ext cx="1125202" cy="257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60DDAA98-768A-B12E-36EC-0A18003089C9}"/>
              </a:ext>
            </a:extLst>
          </p:cNvPr>
          <p:cNvCxnSpPr>
            <a:cxnSpLocks/>
          </p:cNvCxnSpPr>
          <p:nvPr/>
        </p:nvCxnSpPr>
        <p:spPr>
          <a:xfrm>
            <a:off x="4559008" y="2066546"/>
            <a:ext cx="3071484" cy="0"/>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08CB076A-B072-9746-94A8-4183A249271A}"/>
              </a:ext>
            </a:extLst>
          </p:cNvPr>
          <p:cNvCxnSpPr>
            <a:cxnSpLocks/>
            <a:stCxn id="107" idx="3"/>
            <a:endCxn id="108" idx="1"/>
          </p:cNvCxnSpPr>
          <p:nvPr/>
        </p:nvCxnSpPr>
        <p:spPr>
          <a:xfrm>
            <a:off x="8533812" y="2085099"/>
            <a:ext cx="1115596" cy="492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7DE0AE95-9447-6940-3399-6DF72E90AD5B}"/>
              </a:ext>
            </a:extLst>
          </p:cNvPr>
          <p:cNvCxnSpPr>
            <a:cxnSpLocks/>
            <a:endCxn id="109" idx="0"/>
          </p:cNvCxnSpPr>
          <p:nvPr/>
        </p:nvCxnSpPr>
        <p:spPr>
          <a:xfrm>
            <a:off x="6074551" y="2063138"/>
            <a:ext cx="183" cy="18130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68" name="Process 67">
            <a:extLst>
              <a:ext uri="{FF2B5EF4-FFF2-40B4-BE49-F238E27FC236}">
                <a16:creationId xmlns:a16="http://schemas.microsoft.com/office/drawing/2014/main" id="{9DB73541-6A6C-6F76-9E18-987ED5A78667}"/>
              </a:ext>
            </a:extLst>
          </p:cNvPr>
          <p:cNvSpPr/>
          <p:nvPr/>
        </p:nvSpPr>
        <p:spPr>
          <a:xfrm>
            <a:off x="1625073" y="4270414"/>
            <a:ext cx="82800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Model searcher</a:t>
            </a:r>
          </a:p>
        </p:txBody>
      </p:sp>
      <p:sp>
        <p:nvSpPr>
          <p:cNvPr id="69" name="Process 68">
            <a:extLst>
              <a:ext uri="{FF2B5EF4-FFF2-40B4-BE49-F238E27FC236}">
                <a16:creationId xmlns:a16="http://schemas.microsoft.com/office/drawing/2014/main" id="{2EFA5281-C84E-9F01-8B98-7320D43CA1CB}"/>
              </a:ext>
            </a:extLst>
          </p:cNvPr>
          <p:cNvSpPr/>
          <p:nvPr/>
        </p:nvSpPr>
        <p:spPr>
          <a:xfrm>
            <a:off x="2696760" y="4280388"/>
            <a:ext cx="97200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Model Compressor</a:t>
            </a:r>
          </a:p>
        </p:txBody>
      </p:sp>
      <p:sp>
        <p:nvSpPr>
          <p:cNvPr id="70" name="Process 69">
            <a:extLst>
              <a:ext uri="{FF2B5EF4-FFF2-40B4-BE49-F238E27FC236}">
                <a16:creationId xmlns:a16="http://schemas.microsoft.com/office/drawing/2014/main" id="{B71D20CD-A234-BE6F-813E-A40411B4171E}"/>
              </a:ext>
            </a:extLst>
          </p:cNvPr>
          <p:cNvSpPr/>
          <p:nvPr/>
        </p:nvSpPr>
        <p:spPr>
          <a:xfrm>
            <a:off x="3922446" y="4270414"/>
            <a:ext cx="90332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Trained</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 ML Model</a:t>
            </a:r>
          </a:p>
        </p:txBody>
      </p:sp>
      <p:sp>
        <p:nvSpPr>
          <p:cNvPr id="71" name="Process 70">
            <a:extLst>
              <a:ext uri="{FF2B5EF4-FFF2-40B4-BE49-F238E27FC236}">
                <a16:creationId xmlns:a16="http://schemas.microsoft.com/office/drawing/2014/main" id="{27E6EF38-B513-9A31-6027-0CA5A6782FAD}"/>
              </a:ext>
            </a:extLst>
          </p:cNvPr>
          <p:cNvSpPr/>
          <p:nvPr/>
        </p:nvSpPr>
        <p:spPr>
          <a:xfrm>
            <a:off x="5071133" y="4270414"/>
            <a:ext cx="90332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Weight clustering</a:t>
            </a:r>
          </a:p>
        </p:txBody>
      </p:sp>
      <p:sp>
        <p:nvSpPr>
          <p:cNvPr id="72" name="Process 71">
            <a:extLst>
              <a:ext uri="{FF2B5EF4-FFF2-40B4-BE49-F238E27FC236}">
                <a16:creationId xmlns:a16="http://schemas.microsoft.com/office/drawing/2014/main" id="{CC6F8FFB-7729-3D2E-C7AD-F956999810BC}"/>
              </a:ext>
            </a:extLst>
          </p:cNvPr>
          <p:cNvSpPr/>
          <p:nvPr/>
        </p:nvSpPr>
        <p:spPr>
          <a:xfrm>
            <a:off x="6219820" y="4270414"/>
            <a:ext cx="90332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Quantization</a:t>
            </a:r>
          </a:p>
        </p:txBody>
      </p:sp>
      <p:sp>
        <p:nvSpPr>
          <p:cNvPr id="73" name="Process 72">
            <a:extLst>
              <a:ext uri="{FF2B5EF4-FFF2-40B4-BE49-F238E27FC236}">
                <a16:creationId xmlns:a16="http://schemas.microsoft.com/office/drawing/2014/main" id="{DE3024F2-0E86-9CA0-D0AA-712F8AC78F6E}"/>
              </a:ext>
            </a:extLst>
          </p:cNvPr>
          <p:cNvSpPr/>
          <p:nvPr/>
        </p:nvSpPr>
        <p:spPr>
          <a:xfrm>
            <a:off x="7368506" y="4270414"/>
            <a:ext cx="903320" cy="848717"/>
          </a:xfrm>
          <a:prstGeom prst="flowChartProcess">
            <a:avLst/>
          </a:prstGeom>
          <a:solidFill>
            <a:schemeClr val="tx2"/>
          </a:solidFill>
          <a:ln w="158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Compile</a:t>
            </a:r>
          </a:p>
        </p:txBody>
      </p:sp>
      <p:sp>
        <p:nvSpPr>
          <p:cNvPr id="74" name="Process 73">
            <a:extLst>
              <a:ext uri="{FF2B5EF4-FFF2-40B4-BE49-F238E27FC236}">
                <a16:creationId xmlns:a16="http://schemas.microsoft.com/office/drawing/2014/main" id="{095C26A6-0A7C-7944-02BB-D9D9A3B48962}"/>
              </a:ext>
            </a:extLst>
          </p:cNvPr>
          <p:cNvSpPr/>
          <p:nvPr/>
        </p:nvSpPr>
        <p:spPr>
          <a:xfrm>
            <a:off x="8517193" y="4270414"/>
            <a:ext cx="903320" cy="848717"/>
          </a:xfrm>
          <a:prstGeom prst="flowChartProcess">
            <a:avLst/>
          </a:prstGeom>
          <a:solidFill>
            <a:schemeClr val="tx2"/>
          </a:solidFill>
          <a:ln w="158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Validate</a:t>
            </a:r>
          </a:p>
        </p:txBody>
      </p:sp>
      <p:sp>
        <p:nvSpPr>
          <p:cNvPr id="75" name="Process 74">
            <a:extLst>
              <a:ext uri="{FF2B5EF4-FFF2-40B4-BE49-F238E27FC236}">
                <a16:creationId xmlns:a16="http://schemas.microsoft.com/office/drawing/2014/main" id="{38E0B00B-329B-EA78-303C-D3657EA55559}"/>
              </a:ext>
            </a:extLst>
          </p:cNvPr>
          <p:cNvSpPr/>
          <p:nvPr/>
        </p:nvSpPr>
        <p:spPr>
          <a:xfrm>
            <a:off x="9665881" y="4270414"/>
            <a:ext cx="903320" cy="848717"/>
          </a:xfrm>
          <a:prstGeom prst="flowChartProcess">
            <a:avLst/>
          </a:prstGeom>
          <a:solidFill>
            <a:schemeClr val="tx2"/>
          </a:solidFill>
          <a:ln w="158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Optimized</a:t>
            </a:r>
            <a:b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b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ML Model</a:t>
            </a:r>
          </a:p>
        </p:txBody>
      </p:sp>
      <p:cxnSp>
        <p:nvCxnSpPr>
          <p:cNvPr id="76" name="Straight Arrow Connector 75">
            <a:extLst>
              <a:ext uri="{FF2B5EF4-FFF2-40B4-BE49-F238E27FC236}">
                <a16:creationId xmlns:a16="http://schemas.microsoft.com/office/drawing/2014/main" id="{93FC76BD-2D00-C945-A25E-6FB14E8BFC6F}"/>
              </a:ext>
            </a:extLst>
          </p:cNvPr>
          <p:cNvCxnSpPr>
            <a:cxnSpLocks/>
            <a:stCxn id="68" idx="3"/>
            <a:endCxn id="69" idx="1"/>
          </p:cNvCxnSpPr>
          <p:nvPr/>
        </p:nvCxnSpPr>
        <p:spPr>
          <a:xfrm>
            <a:off x="2453073" y="4694773"/>
            <a:ext cx="243687" cy="997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A28E9E9F-648E-8AF4-9007-04A683E17689}"/>
              </a:ext>
            </a:extLst>
          </p:cNvPr>
          <p:cNvCxnSpPr>
            <a:cxnSpLocks/>
          </p:cNvCxnSpPr>
          <p:nvPr/>
        </p:nvCxnSpPr>
        <p:spPr>
          <a:xfrm>
            <a:off x="3680788" y="4694772"/>
            <a:ext cx="245367" cy="0"/>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9FDAF665-C791-36CF-7DFD-5E9B318F4178}"/>
              </a:ext>
            </a:extLst>
          </p:cNvPr>
          <p:cNvCxnSpPr>
            <a:cxnSpLocks/>
          </p:cNvCxnSpPr>
          <p:nvPr/>
        </p:nvCxnSpPr>
        <p:spPr>
          <a:xfrm>
            <a:off x="4824832" y="4694772"/>
            <a:ext cx="245367" cy="0"/>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2A375EB7-6A71-D1D1-3E31-71C406508A19}"/>
              </a:ext>
            </a:extLst>
          </p:cNvPr>
          <p:cNvCxnSpPr>
            <a:cxnSpLocks/>
          </p:cNvCxnSpPr>
          <p:nvPr/>
        </p:nvCxnSpPr>
        <p:spPr>
          <a:xfrm>
            <a:off x="5977227" y="4694772"/>
            <a:ext cx="245367" cy="0"/>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FFFB8326-F43A-959C-5B31-A8339057E149}"/>
              </a:ext>
            </a:extLst>
          </p:cNvPr>
          <p:cNvCxnSpPr>
            <a:cxnSpLocks/>
          </p:cNvCxnSpPr>
          <p:nvPr/>
        </p:nvCxnSpPr>
        <p:spPr>
          <a:xfrm>
            <a:off x="7121270" y="4694772"/>
            <a:ext cx="245367" cy="0"/>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32538364-F6D7-EB83-0386-DE07D9A9E806}"/>
              </a:ext>
            </a:extLst>
          </p:cNvPr>
          <p:cNvCxnSpPr>
            <a:cxnSpLocks/>
          </p:cNvCxnSpPr>
          <p:nvPr/>
        </p:nvCxnSpPr>
        <p:spPr>
          <a:xfrm>
            <a:off x="8273664" y="4694772"/>
            <a:ext cx="245367" cy="0"/>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6531DFD8-7525-F140-DEAE-1C77B15D3D4E}"/>
              </a:ext>
            </a:extLst>
          </p:cNvPr>
          <p:cNvCxnSpPr>
            <a:cxnSpLocks/>
          </p:cNvCxnSpPr>
          <p:nvPr/>
        </p:nvCxnSpPr>
        <p:spPr>
          <a:xfrm>
            <a:off x="9417708" y="4694772"/>
            <a:ext cx="245367" cy="0"/>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83" name="TextBox 82">
            <a:extLst>
              <a:ext uri="{FF2B5EF4-FFF2-40B4-BE49-F238E27FC236}">
                <a16:creationId xmlns:a16="http://schemas.microsoft.com/office/drawing/2014/main" id="{5C38D22B-EEA3-A40C-E7CA-EB78F7E3731D}"/>
              </a:ext>
            </a:extLst>
          </p:cNvPr>
          <p:cNvSpPr txBox="1"/>
          <p:nvPr/>
        </p:nvSpPr>
        <p:spPr>
          <a:xfrm>
            <a:off x="8172164" y="5711835"/>
            <a:ext cx="1593379" cy="387798"/>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chemeClr val="accent4">
                    <a:lumMod val="75000"/>
                  </a:schemeClr>
                </a:solidFill>
                <a:effectLst/>
                <a:uLnTx/>
                <a:uFillTx/>
                <a:latin typeface="Aeonik" panose="020B0503030300000000" pitchFamily="34" charset="0"/>
                <a:ea typeface="ＭＳ Ｐゴシック" panose="020B0600070205080204" pitchFamily="34" charset="-128"/>
                <a:cs typeface="Calibri" panose="020F0502020204030204" pitchFamily="34" charset="0"/>
              </a:rPr>
              <a:t>Arm tools integrate here</a:t>
            </a:r>
            <a:r>
              <a:rPr kumimoji="0" lang="en-US" sz="1400" b="0" i="0" u="none" strike="noStrike" kern="1200" cap="none" spc="0" normalizeH="0" baseline="0" noProof="0" dirty="0">
                <a:ln>
                  <a:noFill/>
                </a:ln>
                <a:solidFill>
                  <a:schemeClr val="accent4">
                    <a:lumMod val="50000"/>
                  </a:schemeClr>
                </a:solidFill>
                <a:effectLst/>
                <a:uLnTx/>
                <a:uFillTx/>
                <a:latin typeface="Aeonik" panose="020B0503030300000000" pitchFamily="34" charset="0"/>
                <a:ea typeface="ＭＳ Ｐゴシック" panose="020B0600070205080204" pitchFamily="34" charset="-128"/>
                <a:cs typeface="Calibri" panose="020F0502020204030204" pitchFamily="34" charset="0"/>
              </a:rPr>
              <a:t> </a:t>
            </a:r>
          </a:p>
        </p:txBody>
      </p:sp>
      <p:cxnSp>
        <p:nvCxnSpPr>
          <p:cNvPr id="84" name="Elbow Connector 83">
            <a:extLst>
              <a:ext uri="{FF2B5EF4-FFF2-40B4-BE49-F238E27FC236}">
                <a16:creationId xmlns:a16="http://schemas.microsoft.com/office/drawing/2014/main" id="{CB5E31E8-34D9-5559-2689-DABCABE130E7}"/>
              </a:ext>
            </a:extLst>
          </p:cNvPr>
          <p:cNvCxnSpPr>
            <a:cxnSpLocks/>
            <a:stCxn id="83" idx="3"/>
            <a:endCxn id="75" idx="2"/>
          </p:cNvCxnSpPr>
          <p:nvPr/>
        </p:nvCxnSpPr>
        <p:spPr>
          <a:xfrm flipV="1">
            <a:off x="9765543" y="5119131"/>
            <a:ext cx="351998" cy="786603"/>
          </a:xfrm>
          <a:prstGeom prst="bentConnector2">
            <a:avLst/>
          </a:prstGeom>
          <a:ln w="15875">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Elbow Connector 84">
            <a:extLst>
              <a:ext uri="{FF2B5EF4-FFF2-40B4-BE49-F238E27FC236}">
                <a16:creationId xmlns:a16="http://schemas.microsoft.com/office/drawing/2014/main" id="{6359C07C-A059-5F73-395E-B11E613F8E2A}"/>
              </a:ext>
            </a:extLst>
          </p:cNvPr>
          <p:cNvCxnSpPr>
            <a:cxnSpLocks/>
            <a:stCxn id="83" idx="1"/>
          </p:cNvCxnSpPr>
          <p:nvPr/>
        </p:nvCxnSpPr>
        <p:spPr>
          <a:xfrm rot="10800000">
            <a:off x="7820380" y="5162686"/>
            <a:ext cx="351784" cy="743049"/>
          </a:xfrm>
          <a:prstGeom prst="bentConnector2">
            <a:avLst/>
          </a:prstGeom>
          <a:ln w="15875">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6" name="Right Brace 85">
            <a:extLst>
              <a:ext uri="{FF2B5EF4-FFF2-40B4-BE49-F238E27FC236}">
                <a16:creationId xmlns:a16="http://schemas.microsoft.com/office/drawing/2014/main" id="{677E5F34-932D-54C9-7C02-E51E52113F0A}"/>
              </a:ext>
            </a:extLst>
          </p:cNvPr>
          <p:cNvSpPr/>
          <p:nvPr/>
        </p:nvSpPr>
        <p:spPr>
          <a:xfrm>
            <a:off x="1015847" y="3715676"/>
            <a:ext cx="384503" cy="1954477"/>
          </a:xfrm>
          <a:prstGeom prst="rightBrace">
            <a:avLst>
              <a:gd name="adj1" fmla="val 0"/>
              <a:gd name="adj2" fmla="val 50000"/>
            </a:avLst>
          </a:prstGeom>
          <a:ln w="158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eonik" panose="020B0503030300000000" pitchFamily="34" charset="0"/>
              <a:ea typeface="+mn-ea"/>
              <a:cs typeface="Calibri" panose="020F0502020204030204" pitchFamily="34" charset="0"/>
            </a:endParaRPr>
          </a:p>
        </p:txBody>
      </p:sp>
      <p:sp>
        <p:nvSpPr>
          <p:cNvPr id="87" name="Right Brace 86">
            <a:extLst>
              <a:ext uri="{FF2B5EF4-FFF2-40B4-BE49-F238E27FC236}">
                <a16:creationId xmlns:a16="http://schemas.microsoft.com/office/drawing/2014/main" id="{C378C90B-7754-9314-A605-52A84D682B6E}"/>
              </a:ext>
            </a:extLst>
          </p:cNvPr>
          <p:cNvSpPr/>
          <p:nvPr/>
        </p:nvSpPr>
        <p:spPr>
          <a:xfrm>
            <a:off x="1015847" y="1207453"/>
            <a:ext cx="384503" cy="1954477"/>
          </a:xfrm>
          <a:prstGeom prst="rightBrace">
            <a:avLst>
              <a:gd name="adj1" fmla="val 0"/>
              <a:gd name="adj2" fmla="val 50000"/>
            </a:avLst>
          </a:prstGeom>
          <a:ln w="158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eonik" panose="020B0503030300000000" pitchFamily="34" charset="0"/>
              <a:ea typeface="+mn-ea"/>
              <a:cs typeface="Calibri" panose="020F0502020204030204" pitchFamily="34" charset="0"/>
            </a:endParaRPr>
          </a:p>
        </p:txBody>
      </p:sp>
      <p:pic>
        <p:nvPicPr>
          <p:cNvPr id="88" name="Graphic 87">
            <a:extLst>
              <a:ext uri="{FF2B5EF4-FFF2-40B4-BE49-F238E27FC236}">
                <a16:creationId xmlns:a16="http://schemas.microsoft.com/office/drawing/2014/main" id="{659A476D-B190-B4E1-1AEC-3E38D72D978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18123" y="4031123"/>
            <a:ext cx="306905" cy="391304"/>
          </a:xfrm>
          <a:prstGeom prst="rect">
            <a:avLst/>
          </a:prstGeom>
        </p:spPr>
      </p:pic>
      <p:grpSp>
        <p:nvGrpSpPr>
          <p:cNvPr id="89" name="Group 88">
            <a:extLst>
              <a:ext uri="{FF2B5EF4-FFF2-40B4-BE49-F238E27FC236}">
                <a16:creationId xmlns:a16="http://schemas.microsoft.com/office/drawing/2014/main" id="{A3F9FBCD-8D00-2004-19A1-EE6018529468}"/>
              </a:ext>
            </a:extLst>
          </p:cNvPr>
          <p:cNvGrpSpPr/>
          <p:nvPr/>
        </p:nvGrpSpPr>
        <p:grpSpPr>
          <a:xfrm>
            <a:off x="595278" y="4854133"/>
            <a:ext cx="384503" cy="384503"/>
            <a:chOff x="721725" y="3919501"/>
            <a:chExt cx="313433" cy="313433"/>
          </a:xfrm>
        </p:grpSpPr>
        <p:pic>
          <p:nvPicPr>
            <p:cNvPr id="90" name="Graphic 89">
              <a:extLst>
                <a:ext uri="{FF2B5EF4-FFF2-40B4-BE49-F238E27FC236}">
                  <a16:creationId xmlns:a16="http://schemas.microsoft.com/office/drawing/2014/main" id="{088CFFA5-A18D-2C3F-1EF5-4A34435CCF2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21725" y="3919501"/>
              <a:ext cx="313433" cy="313433"/>
            </a:xfrm>
            <a:prstGeom prst="rect">
              <a:avLst/>
            </a:prstGeom>
          </p:spPr>
        </p:pic>
        <p:sp>
          <p:nvSpPr>
            <p:cNvPr id="91" name="Freeform 90">
              <a:extLst>
                <a:ext uri="{FF2B5EF4-FFF2-40B4-BE49-F238E27FC236}">
                  <a16:creationId xmlns:a16="http://schemas.microsoft.com/office/drawing/2014/main" id="{8FF94315-0F1B-3B7B-5DE3-CE37FDB2B649}"/>
                </a:ext>
              </a:extLst>
            </p:cNvPr>
            <p:cNvSpPr/>
            <p:nvPr/>
          </p:nvSpPr>
          <p:spPr>
            <a:xfrm>
              <a:off x="758702" y="3988434"/>
              <a:ext cx="165333" cy="112834"/>
            </a:xfrm>
            <a:custGeom>
              <a:avLst/>
              <a:gdLst>
                <a:gd name="connsiteX0" fmla="*/ 181043 w 217634"/>
                <a:gd name="connsiteY0" fmla="*/ 67879 h 148528"/>
                <a:gd name="connsiteX1" fmla="*/ 147055 w 217634"/>
                <a:gd name="connsiteY1" fmla="*/ 22643 h 148528"/>
                <a:gd name="connsiteX2" fmla="*/ 113115 w 217634"/>
                <a:gd name="connsiteY2" fmla="*/ 113164 h 148528"/>
                <a:gd name="connsiteX3" fmla="*/ 79176 w 217634"/>
                <a:gd name="connsiteY3" fmla="*/ 0 h 148528"/>
                <a:gd name="connsiteX4" fmla="*/ 45236 w 217634"/>
                <a:gd name="connsiteY4" fmla="*/ 67879 h 148528"/>
                <a:gd name="connsiteX5" fmla="*/ 0 w 217634"/>
                <a:gd name="connsiteY5" fmla="*/ 67879 h 148528"/>
                <a:gd name="connsiteX6" fmla="*/ 0 w 217634"/>
                <a:gd name="connsiteY6" fmla="*/ 79176 h 148528"/>
                <a:gd name="connsiteX7" fmla="*/ 45236 w 217634"/>
                <a:gd name="connsiteY7" fmla="*/ 79176 h 148528"/>
                <a:gd name="connsiteX8" fmla="*/ 52211 w 217634"/>
                <a:gd name="connsiteY8" fmla="*/ 79176 h 148528"/>
                <a:gd name="connsiteX9" fmla="*/ 55354 w 217634"/>
                <a:gd name="connsiteY9" fmla="*/ 72938 h 148528"/>
                <a:gd name="connsiteX10" fmla="*/ 76523 w 217634"/>
                <a:gd name="connsiteY10" fmla="*/ 30550 h 148528"/>
                <a:gd name="connsiteX11" fmla="*/ 102310 w 217634"/>
                <a:gd name="connsiteY11" fmla="*/ 116406 h 148528"/>
                <a:gd name="connsiteX12" fmla="*/ 111936 w 217634"/>
                <a:gd name="connsiteY12" fmla="*/ 148528 h 148528"/>
                <a:gd name="connsiteX13" fmla="*/ 123724 w 217634"/>
                <a:gd name="connsiteY13" fmla="*/ 117143 h 148528"/>
                <a:gd name="connsiteX14" fmla="*/ 150395 w 217634"/>
                <a:gd name="connsiteY14" fmla="*/ 45924 h 148528"/>
                <a:gd name="connsiteX15" fmla="*/ 171957 w 217634"/>
                <a:gd name="connsiteY15" fmla="*/ 74657 h 148528"/>
                <a:gd name="connsiteX16" fmla="*/ 175346 w 217634"/>
                <a:gd name="connsiteY16" fmla="*/ 79176 h 148528"/>
                <a:gd name="connsiteX17" fmla="*/ 181043 w 217634"/>
                <a:gd name="connsiteY17" fmla="*/ 79176 h 148528"/>
                <a:gd name="connsiteX18" fmla="*/ 217635 w 217634"/>
                <a:gd name="connsiteY18" fmla="*/ 79176 h 148528"/>
                <a:gd name="connsiteX19" fmla="*/ 217635 w 217634"/>
                <a:gd name="connsiteY19" fmla="*/ 67879 h 148528"/>
                <a:gd name="connsiteX20" fmla="*/ 181043 w 217634"/>
                <a:gd name="connsiteY20" fmla="*/ 67879 h 148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634" h="148528">
                  <a:moveTo>
                    <a:pt x="181043" y="67879"/>
                  </a:moveTo>
                  <a:lnTo>
                    <a:pt x="147055" y="22643"/>
                  </a:lnTo>
                  <a:lnTo>
                    <a:pt x="113115" y="113164"/>
                  </a:lnTo>
                  <a:lnTo>
                    <a:pt x="79176" y="0"/>
                  </a:lnTo>
                  <a:lnTo>
                    <a:pt x="45236" y="67879"/>
                  </a:lnTo>
                  <a:lnTo>
                    <a:pt x="0" y="67879"/>
                  </a:lnTo>
                  <a:lnTo>
                    <a:pt x="0" y="79176"/>
                  </a:lnTo>
                  <a:lnTo>
                    <a:pt x="45236" y="79176"/>
                  </a:lnTo>
                  <a:lnTo>
                    <a:pt x="52211" y="79176"/>
                  </a:lnTo>
                  <a:lnTo>
                    <a:pt x="55354" y="72938"/>
                  </a:lnTo>
                  <a:lnTo>
                    <a:pt x="76523" y="30550"/>
                  </a:lnTo>
                  <a:lnTo>
                    <a:pt x="102310" y="116406"/>
                  </a:lnTo>
                  <a:lnTo>
                    <a:pt x="111936" y="148528"/>
                  </a:lnTo>
                  <a:lnTo>
                    <a:pt x="123724" y="117143"/>
                  </a:lnTo>
                  <a:lnTo>
                    <a:pt x="150395" y="45924"/>
                  </a:lnTo>
                  <a:lnTo>
                    <a:pt x="171957" y="74657"/>
                  </a:lnTo>
                  <a:lnTo>
                    <a:pt x="175346" y="79176"/>
                  </a:lnTo>
                  <a:lnTo>
                    <a:pt x="181043" y="79176"/>
                  </a:lnTo>
                  <a:lnTo>
                    <a:pt x="217635" y="79176"/>
                  </a:lnTo>
                  <a:lnTo>
                    <a:pt x="217635" y="67879"/>
                  </a:lnTo>
                  <a:lnTo>
                    <a:pt x="181043" y="67879"/>
                  </a:lnTo>
                  <a:close/>
                </a:path>
              </a:pathLst>
            </a:custGeom>
            <a:solidFill>
              <a:srgbClr val="00C1DE"/>
            </a:solidFill>
            <a:ln w="0" cap="flat">
              <a:noFill/>
              <a:prstDash val="solid"/>
              <a:miter/>
            </a:ln>
          </p:spPr>
          <p:txBody>
            <a:bodyPr rtlCol="0" anchor="ct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grpSp>
      <p:sp>
        <p:nvSpPr>
          <p:cNvPr id="92" name="TextBox 91">
            <a:extLst>
              <a:ext uri="{FF2B5EF4-FFF2-40B4-BE49-F238E27FC236}">
                <a16:creationId xmlns:a16="http://schemas.microsoft.com/office/drawing/2014/main" id="{AA74B722-2323-F62B-B3E1-16E469FB7964}"/>
              </a:ext>
            </a:extLst>
          </p:cNvPr>
          <p:cNvSpPr txBox="1"/>
          <p:nvPr/>
        </p:nvSpPr>
        <p:spPr>
          <a:xfrm>
            <a:off x="407084" y="4477425"/>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sp>
        <p:nvSpPr>
          <p:cNvPr id="93" name="TextBox 92">
            <a:extLst>
              <a:ext uri="{FF2B5EF4-FFF2-40B4-BE49-F238E27FC236}">
                <a16:creationId xmlns:a16="http://schemas.microsoft.com/office/drawing/2014/main" id="{E57F4ACE-94E0-94A3-07F4-A85891CF5569}"/>
              </a:ext>
            </a:extLst>
          </p:cNvPr>
          <p:cNvSpPr txBox="1"/>
          <p:nvPr/>
        </p:nvSpPr>
        <p:spPr>
          <a:xfrm>
            <a:off x="407084" y="5278291"/>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Use-Case</a:t>
            </a:r>
          </a:p>
        </p:txBody>
      </p:sp>
      <p:cxnSp>
        <p:nvCxnSpPr>
          <p:cNvPr id="94" name="Elbow Connector 93">
            <a:extLst>
              <a:ext uri="{FF2B5EF4-FFF2-40B4-BE49-F238E27FC236}">
                <a16:creationId xmlns:a16="http://schemas.microsoft.com/office/drawing/2014/main" id="{B6D485EA-56F2-BD1C-1879-2F706F9DB4DA}"/>
              </a:ext>
            </a:extLst>
          </p:cNvPr>
          <p:cNvCxnSpPr>
            <a:cxnSpLocks/>
            <a:stCxn id="88" idx="0"/>
          </p:cNvCxnSpPr>
          <p:nvPr/>
        </p:nvCxnSpPr>
        <p:spPr>
          <a:xfrm rot="5400000" flipH="1" flipV="1">
            <a:off x="2841073" y="776195"/>
            <a:ext cx="1185433" cy="5324424"/>
          </a:xfrm>
          <a:prstGeom prst="bentConnector3">
            <a:avLst>
              <a:gd name="adj1" fmla="val 50000"/>
            </a:avLst>
          </a:prstGeom>
          <a:ln w="15875">
            <a:solidFill>
              <a:srgbClr val="00C1DE"/>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5" name="Elbow Connector 94">
            <a:extLst>
              <a:ext uri="{FF2B5EF4-FFF2-40B4-BE49-F238E27FC236}">
                <a16:creationId xmlns:a16="http://schemas.microsoft.com/office/drawing/2014/main" id="{CA9A8856-45C0-1FAC-3414-0E2AE934D9C5}"/>
              </a:ext>
            </a:extLst>
          </p:cNvPr>
          <p:cNvCxnSpPr>
            <a:cxnSpLocks/>
            <a:stCxn id="75" idx="0"/>
            <a:endCxn id="107" idx="2"/>
          </p:cNvCxnSpPr>
          <p:nvPr/>
        </p:nvCxnSpPr>
        <p:spPr>
          <a:xfrm rot="16200000" flipV="1">
            <a:off x="8219369" y="2372241"/>
            <a:ext cx="1760956" cy="2035389"/>
          </a:xfrm>
          <a:prstGeom prst="bentConnector3">
            <a:avLst>
              <a:gd name="adj1" fmla="val 47527"/>
            </a:avLst>
          </a:prstGeom>
          <a:ln w="15875">
            <a:solidFill>
              <a:srgbClr val="00C1DE"/>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97" name="Picture 96">
            <a:extLst>
              <a:ext uri="{FF2B5EF4-FFF2-40B4-BE49-F238E27FC236}">
                <a16:creationId xmlns:a16="http://schemas.microsoft.com/office/drawing/2014/main" id="{A407F476-5C48-045A-71CB-CEB6964B5D7B}"/>
              </a:ext>
            </a:extLst>
          </p:cNvPr>
          <p:cNvPicPr>
            <a:picLocks noChangeAspect="1"/>
          </p:cNvPicPr>
          <p:nvPr/>
        </p:nvPicPr>
        <p:blipFill>
          <a:blip r:embed="rId8"/>
          <a:stretch>
            <a:fillRect/>
          </a:stretch>
        </p:blipFill>
        <p:spPr>
          <a:xfrm>
            <a:off x="594437" y="2057178"/>
            <a:ext cx="354609" cy="323203"/>
          </a:xfrm>
          <a:prstGeom prst="rect">
            <a:avLst/>
          </a:prstGeom>
        </p:spPr>
      </p:pic>
      <p:pic>
        <p:nvPicPr>
          <p:cNvPr id="98" name="Picture 97">
            <a:extLst>
              <a:ext uri="{FF2B5EF4-FFF2-40B4-BE49-F238E27FC236}">
                <a16:creationId xmlns:a16="http://schemas.microsoft.com/office/drawing/2014/main" id="{A5DA6120-8656-A10B-5900-9F26602E0E56}"/>
              </a:ext>
            </a:extLst>
          </p:cNvPr>
          <p:cNvPicPr>
            <a:picLocks noChangeAspect="1"/>
          </p:cNvPicPr>
          <p:nvPr/>
        </p:nvPicPr>
        <p:blipFill>
          <a:blip r:embed="rId9"/>
          <a:stretch>
            <a:fillRect/>
          </a:stretch>
        </p:blipFill>
        <p:spPr>
          <a:xfrm>
            <a:off x="568754" y="2718662"/>
            <a:ext cx="405975" cy="194161"/>
          </a:xfrm>
          <a:prstGeom prst="rect">
            <a:avLst/>
          </a:prstGeom>
        </p:spPr>
      </p:pic>
      <p:sp>
        <p:nvSpPr>
          <p:cNvPr id="99" name="TextBox 98">
            <a:extLst>
              <a:ext uri="{FF2B5EF4-FFF2-40B4-BE49-F238E27FC236}">
                <a16:creationId xmlns:a16="http://schemas.microsoft.com/office/drawing/2014/main" id="{13DCAD84-6BC9-65D1-AB58-4ADA12794E9D}"/>
              </a:ext>
            </a:extLst>
          </p:cNvPr>
          <p:cNvSpPr txBox="1"/>
          <p:nvPr/>
        </p:nvSpPr>
        <p:spPr>
          <a:xfrm>
            <a:off x="407084" y="1766984"/>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Sensor</a:t>
            </a:r>
          </a:p>
        </p:txBody>
      </p:sp>
      <p:sp>
        <p:nvSpPr>
          <p:cNvPr id="100" name="TextBox 99">
            <a:extLst>
              <a:ext uri="{FF2B5EF4-FFF2-40B4-BE49-F238E27FC236}">
                <a16:creationId xmlns:a16="http://schemas.microsoft.com/office/drawing/2014/main" id="{ECE5047F-FA79-2B97-6C48-FCFC8578D0CC}"/>
              </a:ext>
            </a:extLst>
          </p:cNvPr>
          <p:cNvSpPr txBox="1"/>
          <p:nvPr/>
        </p:nvSpPr>
        <p:spPr>
          <a:xfrm>
            <a:off x="407084" y="2425032"/>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Audio</a:t>
            </a:r>
          </a:p>
        </p:txBody>
      </p:sp>
      <p:sp>
        <p:nvSpPr>
          <p:cNvPr id="101" name="TextBox 100">
            <a:extLst>
              <a:ext uri="{FF2B5EF4-FFF2-40B4-BE49-F238E27FC236}">
                <a16:creationId xmlns:a16="http://schemas.microsoft.com/office/drawing/2014/main" id="{CBF4C396-F9E5-ACE5-0562-F47D668A1729}"/>
              </a:ext>
            </a:extLst>
          </p:cNvPr>
          <p:cNvSpPr txBox="1"/>
          <p:nvPr/>
        </p:nvSpPr>
        <p:spPr>
          <a:xfrm>
            <a:off x="407084" y="2964505"/>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Video</a:t>
            </a:r>
          </a:p>
        </p:txBody>
      </p:sp>
      <p:sp>
        <p:nvSpPr>
          <p:cNvPr id="105" name="Process 104">
            <a:extLst>
              <a:ext uri="{FF2B5EF4-FFF2-40B4-BE49-F238E27FC236}">
                <a16:creationId xmlns:a16="http://schemas.microsoft.com/office/drawing/2014/main" id="{9891F9A3-2BB2-4E1D-FB09-E1505912E8ED}"/>
              </a:ext>
            </a:extLst>
          </p:cNvPr>
          <p:cNvSpPr/>
          <p:nvPr/>
        </p:nvSpPr>
        <p:spPr>
          <a:xfrm>
            <a:off x="1627166" y="1653568"/>
            <a:ext cx="90332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Input Interface</a:t>
            </a:r>
          </a:p>
        </p:txBody>
      </p:sp>
      <p:sp>
        <p:nvSpPr>
          <p:cNvPr id="106" name="Process 105">
            <a:extLst>
              <a:ext uri="{FF2B5EF4-FFF2-40B4-BE49-F238E27FC236}">
                <a16:creationId xmlns:a16="http://schemas.microsoft.com/office/drawing/2014/main" id="{52327F87-9796-DEF5-0A24-1FA9F9C1F321}"/>
              </a:ext>
            </a:extLst>
          </p:cNvPr>
          <p:cNvSpPr/>
          <p:nvPr/>
        </p:nvSpPr>
        <p:spPr>
          <a:xfrm>
            <a:off x="3655688" y="1650997"/>
            <a:ext cx="97200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107" name="Process 106">
            <a:extLst>
              <a:ext uri="{FF2B5EF4-FFF2-40B4-BE49-F238E27FC236}">
                <a16:creationId xmlns:a16="http://schemas.microsoft.com/office/drawing/2014/main" id="{B1E7EA4A-F99A-ACAC-2315-10231DEA82E2}"/>
              </a:ext>
            </a:extLst>
          </p:cNvPr>
          <p:cNvSpPr/>
          <p:nvPr/>
        </p:nvSpPr>
        <p:spPr>
          <a:xfrm>
            <a:off x="7630492" y="1660741"/>
            <a:ext cx="90332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108" name="Process 107">
            <a:extLst>
              <a:ext uri="{FF2B5EF4-FFF2-40B4-BE49-F238E27FC236}">
                <a16:creationId xmlns:a16="http://schemas.microsoft.com/office/drawing/2014/main" id="{FC89442F-A6EE-AEE5-B553-1E97356FEE8D}"/>
              </a:ext>
            </a:extLst>
          </p:cNvPr>
          <p:cNvSpPr/>
          <p:nvPr/>
        </p:nvSpPr>
        <p:spPr>
          <a:xfrm>
            <a:off x="9649408" y="1665664"/>
            <a:ext cx="90332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Output Interface</a:t>
            </a:r>
          </a:p>
        </p:txBody>
      </p:sp>
      <p:sp>
        <p:nvSpPr>
          <p:cNvPr id="109" name="Process 108">
            <a:extLst>
              <a:ext uri="{FF2B5EF4-FFF2-40B4-BE49-F238E27FC236}">
                <a16:creationId xmlns:a16="http://schemas.microsoft.com/office/drawing/2014/main" id="{AF85A236-F649-A5FC-B9FE-3F5A80C4A13D}"/>
              </a:ext>
            </a:extLst>
          </p:cNvPr>
          <p:cNvSpPr/>
          <p:nvPr/>
        </p:nvSpPr>
        <p:spPr>
          <a:xfrm>
            <a:off x="5623073" y="2244442"/>
            <a:ext cx="903320" cy="848717"/>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SDS Data Capturing</a:t>
            </a:r>
          </a:p>
        </p:txBody>
      </p:sp>
      <p:cxnSp>
        <p:nvCxnSpPr>
          <p:cNvPr id="110" name="Straight Arrow Connector 109">
            <a:extLst>
              <a:ext uri="{FF2B5EF4-FFF2-40B4-BE49-F238E27FC236}">
                <a16:creationId xmlns:a16="http://schemas.microsoft.com/office/drawing/2014/main" id="{6C2C968F-2058-ECCA-58C7-8D18F9AB09D1}"/>
              </a:ext>
            </a:extLst>
          </p:cNvPr>
          <p:cNvCxnSpPr>
            <a:cxnSpLocks/>
          </p:cNvCxnSpPr>
          <p:nvPr/>
        </p:nvCxnSpPr>
        <p:spPr>
          <a:xfrm flipV="1">
            <a:off x="8968854" y="5129105"/>
            <a:ext cx="6591" cy="539185"/>
          </a:xfrm>
          <a:prstGeom prst="straightConnector1">
            <a:avLst/>
          </a:prstGeom>
          <a:ln w="15875">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66283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37E62EAC-5CF3-8C0B-8062-E23857E61B34}"/>
              </a:ext>
            </a:extLst>
          </p:cNvPr>
          <p:cNvSpPr/>
          <p:nvPr/>
        </p:nvSpPr>
        <p:spPr>
          <a:xfrm>
            <a:off x="9982200" y="1543484"/>
            <a:ext cx="1231823" cy="440478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0661AE0E-FE49-550F-E89D-F85755F837C5}"/>
              </a:ext>
            </a:extLst>
          </p:cNvPr>
          <p:cNvSpPr/>
          <p:nvPr/>
        </p:nvSpPr>
        <p:spPr>
          <a:xfrm>
            <a:off x="8767906" y="1543484"/>
            <a:ext cx="1231823" cy="440478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5AE8FA-03AC-DFEA-9CFA-B6D25835ABBA}"/>
              </a:ext>
            </a:extLst>
          </p:cNvPr>
          <p:cNvSpPr>
            <a:spLocks noGrp="1"/>
          </p:cNvSpPr>
          <p:nvPr>
            <p:ph type="title"/>
          </p:nvPr>
        </p:nvSpPr>
        <p:spPr/>
        <p:txBody>
          <a:bodyPr/>
          <a:lstStyle/>
          <a:p>
            <a:r>
              <a:rPr lang="en-US"/>
              <a:t>SDS: flexible stream management for sensor and audio data</a:t>
            </a:r>
          </a:p>
        </p:txBody>
      </p:sp>
      <p:sp>
        <p:nvSpPr>
          <p:cNvPr id="3" name="Text Placeholder 2">
            <a:extLst>
              <a:ext uri="{FF2B5EF4-FFF2-40B4-BE49-F238E27FC236}">
                <a16:creationId xmlns:a16="http://schemas.microsoft.com/office/drawing/2014/main" id="{BC4892F2-91A1-868E-B0A0-1C4AEFCD6388}"/>
              </a:ext>
            </a:extLst>
          </p:cNvPr>
          <p:cNvSpPr>
            <a:spLocks noGrp="1"/>
          </p:cNvSpPr>
          <p:nvPr>
            <p:ph type="body" sz="quarter" idx="13"/>
          </p:nvPr>
        </p:nvSpPr>
        <p:spPr/>
        <p:txBody>
          <a:bodyPr/>
          <a:lstStyle/>
          <a:p>
            <a:r>
              <a:rPr lang="en-US"/>
              <a:t>Supports the whole development cycle: data recording, analysis, ML training, playback</a:t>
            </a:r>
          </a:p>
        </p:txBody>
      </p:sp>
      <p:pic>
        <p:nvPicPr>
          <p:cNvPr id="5" name="Picture 20" descr="800px-Signal_Sampling.png">
            <a:extLst>
              <a:ext uri="{FF2B5EF4-FFF2-40B4-BE49-F238E27FC236}">
                <a16:creationId xmlns:a16="http://schemas.microsoft.com/office/drawing/2014/main" id="{A856695E-7421-3EE5-96B8-D581CE5C8B04}"/>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596097" y="1642881"/>
            <a:ext cx="3213135" cy="1994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27">
            <a:extLst>
              <a:ext uri="{FF2B5EF4-FFF2-40B4-BE49-F238E27FC236}">
                <a16:creationId xmlns:a16="http://schemas.microsoft.com/office/drawing/2014/main" id="{3463D982-C33E-703C-1F7F-AE6D2517C507}"/>
              </a:ext>
            </a:extLst>
          </p:cNvPr>
          <p:cNvSpPr txBox="1"/>
          <p:nvPr/>
        </p:nvSpPr>
        <p:spPr>
          <a:xfrm>
            <a:off x="8416544" y="4221582"/>
            <a:ext cx="4100938" cy="1255728"/>
          </a:xfrm>
          <a:prstGeom prst="rect">
            <a:avLst/>
          </a:prstGeom>
          <a:noFill/>
        </p:spPr>
        <p:txBody>
          <a:bodyPr wrap="square" lIns="0" tIns="0" rIns="0" bIns="0" rtlCol="0">
            <a:spAutoFit/>
          </a:bodyPr>
          <a:lstStyle/>
          <a:p>
            <a:pPr eaLnBrk="1" hangingPunct="1">
              <a:lnSpc>
                <a:spcPct val="90000"/>
              </a:lnSpc>
              <a:spcBef>
                <a:spcPts val="0"/>
              </a:spcBef>
              <a:spcAft>
                <a:spcPts val="600"/>
              </a:spcAft>
              <a:tabLst>
                <a:tab pos="169863" algn="l"/>
              </a:tabLst>
            </a:pPr>
            <a:r>
              <a:rPr lang="en-US" sz="1400" b="1" kern="1200">
                <a:solidFill>
                  <a:schemeClr val="tx1">
                    <a:lumMod val="50000"/>
                    <a:lumOff val="50000"/>
                  </a:schemeClr>
                </a:solidFill>
                <a:latin typeface="+mn-lt"/>
                <a:ea typeface="+mn-ea"/>
                <a:cs typeface="+mn-cs"/>
                <a:sym typeface="Wingdings" panose="05000000000000000000" pitchFamily="2" charset="2"/>
              </a:rPr>
              <a:t>X	</a:t>
            </a:r>
            <a:r>
              <a:rPr lang="en-US" sz="1400" kern="1200">
                <a:solidFill>
                  <a:schemeClr val="accent4"/>
                </a:solidFill>
                <a:latin typeface="+mn-lt"/>
                <a:ea typeface="+mn-ea"/>
                <a:cs typeface="+mn-cs"/>
                <a:sym typeface="Wingdings" panose="05000000000000000000" pitchFamily="2" charset="2"/>
              </a:rPr>
              <a:t>                                        </a:t>
            </a:r>
            <a:endParaRPr lang="en-US" sz="1400" kern="1200">
              <a:solidFill>
                <a:schemeClr val="tx1">
                  <a:lumMod val="50000"/>
                  <a:lumOff val="50000"/>
                </a:schemeClr>
              </a:solidFill>
              <a:latin typeface="+mn-lt"/>
              <a:ea typeface="+mn-ea"/>
              <a:cs typeface="+mn-cs"/>
            </a:endParaRPr>
          </a:p>
          <a:p>
            <a:pPr eaLnBrk="1" hangingPunct="1">
              <a:lnSpc>
                <a:spcPct val="90000"/>
              </a:lnSpc>
              <a:spcBef>
                <a:spcPts val="0"/>
              </a:spcBef>
              <a:spcAft>
                <a:spcPts val="600"/>
              </a:spcAft>
              <a:tabLst>
                <a:tab pos="169863" algn="l"/>
              </a:tabLst>
            </a:pPr>
            <a:r>
              <a:rPr lang="en-US" sz="1400" b="1" kern="1200">
                <a:solidFill>
                  <a:schemeClr val="tx1">
                    <a:lumMod val="50000"/>
                    <a:lumOff val="50000"/>
                  </a:schemeClr>
                </a:solidFill>
                <a:latin typeface="+mn-lt"/>
                <a:ea typeface="+mn-ea"/>
                <a:cs typeface="+mn-cs"/>
                <a:sym typeface="Wingdings" panose="05000000000000000000" pitchFamily="2" charset="2"/>
              </a:rPr>
              <a:t>Y	</a:t>
            </a:r>
            <a:r>
              <a:rPr lang="en-US" sz="1400" kern="1200">
                <a:solidFill>
                  <a:schemeClr val="accent1">
                    <a:lumMod val="60000"/>
                    <a:lumOff val="40000"/>
                  </a:schemeClr>
                </a:solidFill>
                <a:latin typeface="+mn-lt"/>
                <a:ea typeface="+mn-ea"/>
                <a:cs typeface="+mn-cs"/>
                <a:sym typeface="Wingdings" panose="05000000000000000000" pitchFamily="2" charset="2"/>
              </a:rPr>
              <a:t>                                        </a:t>
            </a:r>
            <a:endParaRPr lang="en-US" sz="1400" kern="1200">
              <a:solidFill>
                <a:schemeClr val="accent1">
                  <a:lumMod val="60000"/>
                  <a:lumOff val="40000"/>
                </a:schemeClr>
              </a:solidFill>
              <a:latin typeface="+mn-lt"/>
              <a:ea typeface="+mn-ea"/>
              <a:cs typeface="+mn-cs"/>
            </a:endParaRPr>
          </a:p>
          <a:p>
            <a:pPr eaLnBrk="1" hangingPunct="1">
              <a:lnSpc>
                <a:spcPct val="90000"/>
              </a:lnSpc>
              <a:spcBef>
                <a:spcPts val="0"/>
              </a:spcBef>
              <a:spcAft>
                <a:spcPts val="600"/>
              </a:spcAft>
              <a:tabLst>
                <a:tab pos="169863" algn="l"/>
              </a:tabLst>
            </a:pPr>
            <a:r>
              <a:rPr lang="en-US" sz="1400" b="1" kern="1200">
                <a:solidFill>
                  <a:schemeClr val="tx1">
                    <a:lumMod val="50000"/>
                    <a:lumOff val="50000"/>
                  </a:schemeClr>
                </a:solidFill>
                <a:latin typeface="+mn-lt"/>
                <a:ea typeface="+mn-ea"/>
                <a:cs typeface="+mn-cs"/>
                <a:sym typeface="Wingdings" panose="05000000000000000000" pitchFamily="2" charset="2"/>
              </a:rPr>
              <a:t>Z	</a:t>
            </a:r>
            <a:r>
              <a:rPr lang="en-US" sz="1400" kern="1200">
                <a:solidFill>
                  <a:schemeClr val="accent5"/>
                </a:solidFill>
                <a:latin typeface="+mn-lt"/>
                <a:ea typeface="+mn-ea"/>
                <a:cs typeface="+mn-cs"/>
                <a:sym typeface="Wingdings" panose="05000000000000000000" pitchFamily="2" charset="2"/>
              </a:rPr>
              <a:t>                                        </a:t>
            </a:r>
            <a:endParaRPr lang="en-US" sz="1400" kern="1200">
              <a:solidFill>
                <a:schemeClr val="accent5"/>
              </a:solidFill>
              <a:latin typeface="+mn-lt"/>
              <a:ea typeface="+mn-ea"/>
              <a:cs typeface="+mn-cs"/>
            </a:endParaRPr>
          </a:p>
          <a:p>
            <a:pPr marL="0" indent="0" algn="l" defTabSz="914400" rtl="0" eaLnBrk="1" latinLnBrk="0" hangingPunct="1">
              <a:lnSpc>
                <a:spcPct val="90000"/>
              </a:lnSpc>
              <a:spcBef>
                <a:spcPts val="0"/>
              </a:spcBef>
              <a:spcAft>
                <a:spcPts val="600"/>
              </a:spcAft>
              <a:buFont typeface="Arial" panose="020B0604020202020204" pitchFamily="34" charset="0"/>
              <a:buNone/>
            </a:pPr>
            <a:endParaRPr lang="en-US" sz="3200" kern="1200">
              <a:solidFill>
                <a:schemeClr val="accent5">
                  <a:lumMod val="75000"/>
                </a:schemeClr>
              </a:solidFill>
              <a:latin typeface="+mn-lt"/>
              <a:ea typeface="+mn-ea"/>
              <a:cs typeface="+mn-cs"/>
            </a:endParaRPr>
          </a:p>
        </p:txBody>
      </p:sp>
      <p:cxnSp>
        <p:nvCxnSpPr>
          <p:cNvPr id="7" name="Straight Connector 6">
            <a:extLst>
              <a:ext uri="{FF2B5EF4-FFF2-40B4-BE49-F238E27FC236}">
                <a16:creationId xmlns:a16="http://schemas.microsoft.com/office/drawing/2014/main" id="{46432895-BDF4-2221-8939-2F6EFC852ED9}"/>
              </a:ext>
            </a:extLst>
          </p:cNvPr>
          <p:cNvCxnSpPr>
            <a:cxnSpLocks/>
          </p:cNvCxnSpPr>
          <p:nvPr/>
        </p:nvCxnSpPr>
        <p:spPr>
          <a:xfrm>
            <a:off x="8607146" y="4198997"/>
            <a:ext cx="295014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77C2270-D082-507F-138B-6D01435FD768}"/>
              </a:ext>
            </a:extLst>
          </p:cNvPr>
          <p:cNvCxnSpPr>
            <a:cxnSpLocks/>
          </p:cNvCxnSpPr>
          <p:nvPr/>
        </p:nvCxnSpPr>
        <p:spPr>
          <a:xfrm>
            <a:off x="8607146" y="4443395"/>
            <a:ext cx="2950143" cy="0"/>
          </a:xfrm>
          <a:prstGeom prst="line">
            <a:avLst/>
          </a:prstGeom>
          <a:ln w="31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66A948B-6C44-2A56-95EF-D3B1391B4665}"/>
              </a:ext>
            </a:extLst>
          </p:cNvPr>
          <p:cNvCxnSpPr>
            <a:cxnSpLocks/>
          </p:cNvCxnSpPr>
          <p:nvPr/>
        </p:nvCxnSpPr>
        <p:spPr>
          <a:xfrm>
            <a:off x="8607146" y="4699329"/>
            <a:ext cx="2950143" cy="0"/>
          </a:xfrm>
          <a:prstGeom prst="line">
            <a:avLst/>
          </a:prstGeom>
          <a:ln w="31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D9A4000-D41D-ED5B-1F60-2F3DA0C51D0C}"/>
              </a:ext>
            </a:extLst>
          </p:cNvPr>
          <p:cNvCxnSpPr>
            <a:cxnSpLocks/>
          </p:cNvCxnSpPr>
          <p:nvPr/>
        </p:nvCxnSpPr>
        <p:spPr>
          <a:xfrm>
            <a:off x="8607146" y="4975550"/>
            <a:ext cx="295014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0B6DBC0C-761F-F16D-6BC9-CF082DD796AB}"/>
              </a:ext>
            </a:extLst>
          </p:cNvPr>
          <p:cNvCxnSpPr>
            <a:cxnSpLocks/>
          </p:cNvCxnSpPr>
          <p:nvPr/>
        </p:nvCxnSpPr>
        <p:spPr>
          <a:xfrm>
            <a:off x="8607146" y="5129934"/>
            <a:ext cx="3112326" cy="0"/>
          </a:xfrm>
          <a:prstGeom prst="straightConnector1">
            <a:avLst/>
          </a:prstGeom>
          <a:ln w="9525">
            <a:solidFill>
              <a:schemeClr val="tx1">
                <a:lumMod val="75000"/>
                <a:lumOff val="25000"/>
              </a:schemeClr>
            </a:solidFill>
            <a:tailEnd type="arrow" w="sm" len="sm"/>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92ED7B99-034E-E876-62C3-79C73FFB6902}"/>
              </a:ext>
            </a:extLst>
          </p:cNvPr>
          <p:cNvSpPr txBox="1"/>
          <p:nvPr/>
        </p:nvSpPr>
        <p:spPr>
          <a:xfrm>
            <a:off x="11581310" y="5129934"/>
            <a:ext cx="492012" cy="1523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100" i="1" kern="1200">
                <a:solidFill>
                  <a:schemeClr val="tx2"/>
                </a:solidFill>
                <a:latin typeface="+mn-lt"/>
                <a:ea typeface="+mn-ea"/>
                <a:cs typeface="+mn-cs"/>
              </a:rPr>
              <a:t>t</a:t>
            </a:r>
            <a:endParaRPr lang="en-US" sz="2000" i="1" kern="1200">
              <a:solidFill>
                <a:schemeClr val="tx2"/>
              </a:solidFill>
              <a:latin typeface="+mn-lt"/>
              <a:ea typeface="+mn-ea"/>
              <a:cs typeface="+mn-cs"/>
            </a:endParaRPr>
          </a:p>
        </p:txBody>
      </p:sp>
      <p:sp>
        <p:nvSpPr>
          <p:cNvPr id="45" name="Flowchart: Document 44">
            <a:extLst>
              <a:ext uri="{FF2B5EF4-FFF2-40B4-BE49-F238E27FC236}">
                <a16:creationId xmlns:a16="http://schemas.microsoft.com/office/drawing/2014/main" id="{71A84CE9-D1A1-473C-8B86-6A6AE211D1FD}"/>
              </a:ext>
            </a:extLst>
          </p:cNvPr>
          <p:cNvSpPr/>
          <p:nvPr/>
        </p:nvSpPr>
        <p:spPr>
          <a:xfrm>
            <a:off x="611851" y="5112540"/>
            <a:ext cx="1235868" cy="790196"/>
          </a:xfrm>
          <a:prstGeom prst="flowChartDocument">
            <a:avLst/>
          </a:prstGeom>
          <a:solidFill>
            <a:schemeClr val="accent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200" dirty="0"/>
              <a:t>SDS Metadata File</a:t>
            </a:r>
            <a:br>
              <a:rPr lang="en-US" sz="1200" dirty="0"/>
            </a:br>
            <a:r>
              <a:rPr lang="en-US" sz="1100" dirty="0"/>
              <a:t>‘</a:t>
            </a:r>
            <a:r>
              <a:rPr lang="en-US" sz="1100" dirty="0" err="1"/>
              <a:t>SensorX.sds.yml</a:t>
            </a:r>
            <a:r>
              <a:rPr lang="en-US" sz="1100" dirty="0"/>
              <a:t>’</a:t>
            </a:r>
            <a:endParaRPr lang="en-GB" sz="1400" dirty="0"/>
          </a:p>
        </p:txBody>
      </p:sp>
      <p:sp>
        <p:nvSpPr>
          <p:cNvPr id="46" name="Flowchart: Multidocument 45">
            <a:extLst>
              <a:ext uri="{FF2B5EF4-FFF2-40B4-BE49-F238E27FC236}">
                <a16:creationId xmlns:a16="http://schemas.microsoft.com/office/drawing/2014/main" id="{83BE0CDD-AF9C-74D8-9F6F-1B6C7717A81D}"/>
              </a:ext>
            </a:extLst>
          </p:cNvPr>
          <p:cNvSpPr/>
          <p:nvPr/>
        </p:nvSpPr>
        <p:spPr>
          <a:xfrm>
            <a:off x="614606" y="3944622"/>
            <a:ext cx="1449805" cy="994375"/>
          </a:xfrm>
          <a:prstGeom prst="flowChartMultidocument">
            <a:avLst/>
          </a:prstGeom>
          <a:solidFill>
            <a:schemeClr val="bg1">
              <a:lumMod val="85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SDS Data Files</a:t>
            </a:r>
            <a:b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br>
            <a:r>
              <a:rPr kumimoji="0" lang="en-US" sz="1200" b="0" i="0" u="none" strike="noStrike" kern="1200" cap="none" spc="0" normalizeH="0" baseline="0" noProof="0">
                <a:ln>
                  <a:noFill/>
                </a:ln>
                <a:solidFill>
                  <a:schemeClr val="bg2">
                    <a:lumMod val="25000"/>
                  </a:schemeClr>
                </a:solidFill>
                <a:effectLst/>
                <a:uLnTx/>
                <a:uFillTx/>
                <a:latin typeface="Calibri"/>
                <a:ea typeface="+mn-ea"/>
                <a:cs typeface="+mn-cs"/>
              </a:rPr>
              <a:t>‘</a:t>
            </a:r>
            <a:r>
              <a:rPr kumimoji="0" lang="en-US" sz="1000" b="0" i="0" u="none" strike="noStrike" kern="1200" cap="none" spc="0" normalizeH="0" baseline="0" noProof="0">
                <a:ln>
                  <a:noFill/>
                </a:ln>
                <a:solidFill>
                  <a:schemeClr val="bg2">
                    <a:lumMod val="25000"/>
                  </a:schemeClr>
                </a:solidFill>
                <a:effectLst/>
                <a:uLnTx/>
                <a:uFillTx/>
                <a:latin typeface="Calibri"/>
                <a:ea typeface="+mn-ea"/>
                <a:cs typeface="+mn-cs"/>
              </a:rPr>
              <a:t>S</a:t>
            </a:r>
            <a:r>
              <a:rPr lang="en-US" sz="1000">
                <a:solidFill>
                  <a:schemeClr val="bg2">
                    <a:lumMod val="25000"/>
                  </a:schemeClr>
                </a:solidFill>
                <a:latin typeface="Calibri"/>
              </a:rPr>
              <a:t>ensorX.&lt;</a:t>
            </a:r>
            <a:r>
              <a:rPr lang="en-US" sz="1000" dirty="0">
                <a:solidFill>
                  <a:schemeClr val="bg2">
                    <a:lumMod val="25000"/>
                  </a:schemeClr>
                </a:solidFill>
                <a:latin typeface="Calibri"/>
              </a:rPr>
              <a:t>idx0&gt;.</a:t>
            </a:r>
            <a:r>
              <a:rPr lang="en-US" sz="1000" dirty="0" err="1">
                <a:solidFill>
                  <a:schemeClr val="bg2">
                    <a:lumMod val="25000"/>
                  </a:schemeClr>
                </a:solidFill>
                <a:latin typeface="Calibri"/>
              </a:rPr>
              <a:t>sds</a:t>
            </a:r>
            <a:r>
              <a:rPr lang="en-US" sz="1000" dirty="0">
                <a:solidFill>
                  <a:schemeClr val="bg2">
                    <a:lumMod val="25000"/>
                  </a:schemeClr>
                </a:solidFill>
                <a:latin typeface="Calibri"/>
              </a:rPr>
              <a:t>’</a:t>
            </a:r>
            <a:br>
              <a:rPr lang="en-US" sz="1000" dirty="0">
                <a:solidFill>
                  <a:schemeClr val="bg2">
                    <a:lumMod val="25000"/>
                  </a:schemeClr>
                </a:solidFill>
                <a:latin typeface="Calibri"/>
              </a:rPr>
            </a:br>
            <a:r>
              <a:rPr lang="en-US" sz="1000">
                <a:solidFill>
                  <a:schemeClr val="bg2">
                    <a:lumMod val="25000"/>
                  </a:schemeClr>
                </a:solidFill>
                <a:latin typeface="Calibri"/>
              </a:rPr>
              <a:t>‘SensorX.&lt;</a:t>
            </a:r>
            <a:r>
              <a:rPr lang="en-US" sz="1000" dirty="0">
                <a:solidFill>
                  <a:schemeClr val="bg2">
                    <a:lumMod val="25000"/>
                  </a:schemeClr>
                </a:solidFill>
                <a:latin typeface="Calibri"/>
              </a:rPr>
              <a:t>idx1&gt;.</a:t>
            </a:r>
            <a:r>
              <a:rPr lang="en-US" sz="1000" dirty="0" err="1">
                <a:solidFill>
                  <a:schemeClr val="bg2">
                    <a:lumMod val="25000"/>
                  </a:schemeClr>
                </a:solidFill>
                <a:latin typeface="Calibri"/>
              </a:rPr>
              <a:t>sds</a:t>
            </a:r>
            <a:r>
              <a:rPr lang="en-US" sz="1000" dirty="0">
                <a:solidFill>
                  <a:schemeClr val="bg2">
                    <a:lumMod val="25000"/>
                  </a:schemeClr>
                </a:solidFill>
                <a:latin typeface="Calibri"/>
              </a:rPr>
              <a:t>’</a:t>
            </a:r>
            <a:endParaRPr kumimoji="0" lang="en-US" sz="1000" b="0" i="0" u="none" strike="noStrike" kern="1200" cap="none" spc="0" normalizeH="0" baseline="0" noProof="0" dirty="0">
              <a:ln>
                <a:noFill/>
              </a:ln>
              <a:solidFill>
                <a:schemeClr val="bg2">
                  <a:lumMod val="25000"/>
                </a:schemeClr>
              </a:solidFill>
              <a:effectLst/>
              <a:uLnTx/>
              <a:uFillTx/>
              <a:latin typeface="Calibri"/>
              <a:ea typeface="+mn-ea"/>
              <a:cs typeface="+mn-cs"/>
            </a:endParaRPr>
          </a:p>
        </p:txBody>
      </p:sp>
      <p:sp>
        <p:nvSpPr>
          <p:cNvPr id="65" name="TextBox 64">
            <a:extLst>
              <a:ext uri="{FF2B5EF4-FFF2-40B4-BE49-F238E27FC236}">
                <a16:creationId xmlns:a16="http://schemas.microsoft.com/office/drawing/2014/main" id="{5E1D2A42-4AC6-2319-4EE5-A17E1435E99A}"/>
              </a:ext>
            </a:extLst>
          </p:cNvPr>
          <p:cNvSpPr txBox="1"/>
          <p:nvPr/>
        </p:nvSpPr>
        <p:spPr>
          <a:xfrm>
            <a:off x="8823365" y="6003694"/>
            <a:ext cx="1044369" cy="1800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300" i="1">
                <a:solidFill>
                  <a:schemeClr val="tx2"/>
                </a:solidFill>
                <a:latin typeface="+mn-lt"/>
                <a:ea typeface="+mn-ea"/>
              </a:rPr>
              <a:t>d</a:t>
            </a:r>
            <a:r>
              <a:rPr lang="en-US" sz="1300" i="1" kern="1200">
                <a:solidFill>
                  <a:schemeClr val="tx2"/>
                </a:solidFill>
                <a:latin typeface="+mn-lt"/>
                <a:ea typeface="+mn-ea"/>
                <a:cs typeface="+mn-cs"/>
              </a:rPr>
              <a:t>ata block #1</a:t>
            </a:r>
          </a:p>
        </p:txBody>
      </p:sp>
      <p:sp>
        <p:nvSpPr>
          <p:cNvPr id="66" name="TextBox 65">
            <a:extLst>
              <a:ext uri="{FF2B5EF4-FFF2-40B4-BE49-F238E27FC236}">
                <a16:creationId xmlns:a16="http://schemas.microsoft.com/office/drawing/2014/main" id="{2C716992-A923-5E45-D326-6543555B7526}"/>
              </a:ext>
            </a:extLst>
          </p:cNvPr>
          <p:cNvSpPr txBox="1"/>
          <p:nvPr/>
        </p:nvSpPr>
        <p:spPr>
          <a:xfrm>
            <a:off x="9999729" y="5996459"/>
            <a:ext cx="1044369" cy="1800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300" i="1">
                <a:solidFill>
                  <a:schemeClr val="tx2"/>
                </a:solidFill>
                <a:latin typeface="+mn-lt"/>
                <a:ea typeface="+mn-ea"/>
              </a:rPr>
              <a:t>d</a:t>
            </a:r>
            <a:r>
              <a:rPr lang="en-US" sz="1300" i="1" kern="1200">
                <a:solidFill>
                  <a:schemeClr val="tx2"/>
                </a:solidFill>
                <a:latin typeface="+mn-lt"/>
                <a:ea typeface="+mn-ea"/>
                <a:cs typeface="+mn-cs"/>
              </a:rPr>
              <a:t>ata block #2</a:t>
            </a:r>
          </a:p>
        </p:txBody>
      </p:sp>
      <p:sp>
        <p:nvSpPr>
          <p:cNvPr id="68" name="TextBox 67">
            <a:extLst>
              <a:ext uri="{FF2B5EF4-FFF2-40B4-BE49-F238E27FC236}">
                <a16:creationId xmlns:a16="http://schemas.microsoft.com/office/drawing/2014/main" id="{04DB128D-F413-992E-6B88-A6A49D2997F9}"/>
              </a:ext>
            </a:extLst>
          </p:cNvPr>
          <p:cNvSpPr txBox="1"/>
          <p:nvPr/>
        </p:nvSpPr>
        <p:spPr>
          <a:xfrm>
            <a:off x="8786148" y="5249018"/>
            <a:ext cx="2392104" cy="1800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300" i="1">
                <a:solidFill>
                  <a:schemeClr val="tx2"/>
                </a:solidFill>
                <a:latin typeface="+mn-lt"/>
                <a:ea typeface="+mn-ea"/>
              </a:rPr>
              <a:t>MEMS capturing with 3,5kHz ±5% </a:t>
            </a:r>
            <a:endParaRPr lang="en-US" sz="1300" i="1" kern="1200">
              <a:solidFill>
                <a:schemeClr val="tx2"/>
              </a:solidFill>
              <a:latin typeface="+mn-lt"/>
              <a:ea typeface="+mn-ea"/>
              <a:cs typeface="+mn-cs"/>
            </a:endParaRPr>
          </a:p>
        </p:txBody>
      </p:sp>
      <p:sp>
        <p:nvSpPr>
          <p:cNvPr id="69" name="TextBox 68">
            <a:extLst>
              <a:ext uri="{FF2B5EF4-FFF2-40B4-BE49-F238E27FC236}">
                <a16:creationId xmlns:a16="http://schemas.microsoft.com/office/drawing/2014/main" id="{1A17EB0D-664A-AFD6-D070-4E372F04197F}"/>
              </a:ext>
            </a:extLst>
          </p:cNvPr>
          <p:cNvSpPr txBox="1"/>
          <p:nvPr/>
        </p:nvSpPr>
        <p:spPr>
          <a:xfrm>
            <a:off x="8786148" y="3711473"/>
            <a:ext cx="2392104" cy="1800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300" i="1">
                <a:solidFill>
                  <a:schemeClr val="tx2"/>
                </a:solidFill>
                <a:latin typeface="+mn-lt"/>
                <a:ea typeface="+mn-ea"/>
              </a:rPr>
              <a:t>audio signal capturing with 8kHz</a:t>
            </a:r>
            <a:endParaRPr lang="en-US" sz="1300" i="1" kern="1200">
              <a:solidFill>
                <a:schemeClr val="tx2"/>
              </a:solidFill>
              <a:latin typeface="+mn-lt"/>
              <a:ea typeface="+mn-ea"/>
              <a:cs typeface="+mn-cs"/>
            </a:endParaRPr>
          </a:p>
        </p:txBody>
      </p:sp>
      <p:sp>
        <p:nvSpPr>
          <p:cNvPr id="4" name="Content Placeholder 3">
            <a:extLst>
              <a:ext uri="{FF2B5EF4-FFF2-40B4-BE49-F238E27FC236}">
                <a16:creationId xmlns:a16="http://schemas.microsoft.com/office/drawing/2014/main" id="{B18CDA74-78BE-F935-80C0-F792D4483B83}"/>
              </a:ext>
            </a:extLst>
          </p:cNvPr>
          <p:cNvSpPr txBox="1">
            <a:spLocks/>
          </p:cNvSpPr>
          <p:nvPr/>
        </p:nvSpPr>
        <p:spPr>
          <a:xfrm>
            <a:off x="455644" y="1544130"/>
            <a:ext cx="7672512" cy="3963508"/>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58134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85566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kern="1200">
                <a:solidFill>
                  <a:schemeClr val="tx2"/>
                </a:solidFill>
                <a:latin typeface="+mn-lt"/>
                <a:ea typeface="ＭＳ Ｐゴシック" charset="0"/>
                <a:cs typeface="+mn-cs"/>
              </a:defRPr>
            </a:lvl3pPr>
            <a:lvl4pPr marL="1201738" indent="-173038" algn="l" rtl="0" eaLnBrk="1" fontAlgn="base" hangingPunct="1">
              <a:lnSpc>
                <a:spcPct val="100000"/>
              </a:lnSpc>
              <a:spcBef>
                <a:spcPts val="0"/>
              </a:spcBef>
              <a:spcAft>
                <a:spcPts val="0"/>
              </a:spcAft>
              <a:buClr>
                <a:schemeClr val="accent1"/>
              </a:buClr>
              <a:buSzPct val="80000"/>
              <a:buFont typeface="Wingdings" charset="2"/>
              <a:buChar char="§"/>
              <a:defRPr kern="1200">
                <a:solidFill>
                  <a:schemeClr val="tx2"/>
                </a:solidFill>
                <a:latin typeface="+mn-lt"/>
                <a:ea typeface="ＭＳ Ｐゴシック" charset="0"/>
                <a:cs typeface="+mn-cs"/>
              </a:defRPr>
            </a:lvl4pPr>
            <a:lvl5pPr marL="142716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dirty="0" smtClean="0">
                <a:solidFill>
                  <a:srgbClr val="383838"/>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dirty="0" smtClean="0">
                <a:solidFill>
                  <a:srgbClr val="383838"/>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dirty="0" smtClean="0">
                <a:solidFill>
                  <a:srgbClr val="383838"/>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dirty="0" smtClean="0">
                <a:solidFill>
                  <a:srgbClr val="383838"/>
                </a:solidFill>
                <a:latin typeface="+mn-lt"/>
                <a:ea typeface="+mn-ea"/>
                <a:cs typeface="+mn-cs"/>
              </a:defRPr>
            </a:lvl9pPr>
          </a:lstStyle>
          <a:p>
            <a:r>
              <a:rPr lang="en-US" sz="1800" dirty="0">
                <a:solidFill>
                  <a:schemeClr val="tx1">
                    <a:lumMod val="65000"/>
                    <a:lumOff val="35000"/>
                  </a:schemeClr>
                </a:solidFill>
                <a:ea typeface="+mn-ea"/>
              </a:rPr>
              <a:t>Single or multiple data streams, including sensor fusion with clock deviations</a:t>
            </a:r>
          </a:p>
          <a:p>
            <a:pPr lvl="1"/>
            <a:r>
              <a:rPr lang="en-US" sz="1600" dirty="0">
                <a:solidFill>
                  <a:schemeClr val="tx1">
                    <a:lumMod val="65000"/>
                    <a:lumOff val="35000"/>
                  </a:schemeClr>
                </a:solidFill>
                <a:ea typeface="+mn-ea"/>
              </a:rPr>
              <a:t>Sensors may have independent clock sources with tolerances</a:t>
            </a:r>
          </a:p>
          <a:p>
            <a:pPr>
              <a:spcBef>
                <a:spcPts val="900"/>
              </a:spcBef>
            </a:pPr>
            <a:r>
              <a:rPr lang="en-US" sz="1800" dirty="0">
                <a:solidFill>
                  <a:schemeClr val="tx1">
                    <a:lumMod val="65000"/>
                    <a:lumOff val="35000"/>
                  </a:schemeClr>
                </a:solidFill>
                <a:ea typeface="+mn-ea"/>
              </a:rPr>
              <a:t>SDS Metadata file describes content of SDS data files</a:t>
            </a:r>
          </a:p>
          <a:p>
            <a:pPr>
              <a:spcBef>
                <a:spcPts val="900"/>
              </a:spcBef>
            </a:pPr>
            <a:r>
              <a:rPr lang="en-US" sz="1800" dirty="0">
                <a:solidFill>
                  <a:schemeClr val="tx1">
                    <a:lumMod val="65000"/>
                    <a:lumOff val="35000"/>
                  </a:schemeClr>
                </a:solidFill>
                <a:ea typeface="+mn-ea"/>
              </a:rPr>
              <a:t>Python-based utilities for recording, playback, visualization, data conversion, and algorithm verification with off-line tools</a:t>
            </a:r>
          </a:p>
          <a:p>
            <a:pPr marL="0" indent="0">
              <a:buNone/>
            </a:pPr>
            <a:endParaRPr lang="en-US" sz="1100" b="0" i="0" dirty="0">
              <a:solidFill>
                <a:srgbClr val="24292F"/>
              </a:solidFill>
              <a:effectLst/>
              <a:latin typeface="-apple-system"/>
            </a:endParaRPr>
          </a:p>
          <a:p>
            <a:pPr marL="0" indent="0">
              <a:buNone/>
            </a:pPr>
            <a:endParaRPr lang="en-US" sz="1400" dirty="0">
              <a:solidFill>
                <a:srgbClr val="24292F"/>
              </a:solidFill>
              <a:latin typeface="-apple-system"/>
            </a:endParaRPr>
          </a:p>
          <a:p>
            <a:endParaRPr lang="en-US" sz="1800" dirty="0"/>
          </a:p>
          <a:p>
            <a:pPr lvl="1"/>
            <a:endParaRPr lang="en-US" sz="1800" dirty="0"/>
          </a:p>
        </p:txBody>
      </p:sp>
      <p:pic>
        <p:nvPicPr>
          <p:cNvPr id="12" name="Picture 11" descr="Chart, line chart, histogram&#10;&#10;Description automatically generated">
            <a:extLst>
              <a:ext uri="{FF2B5EF4-FFF2-40B4-BE49-F238E27FC236}">
                <a16:creationId xmlns:a16="http://schemas.microsoft.com/office/drawing/2014/main" id="{28BDE2FA-B892-7A78-85AE-4729E26F172F}"/>
              </a:ext>
            </a:extLst>
          </p:cNvPr>
          <p:cNvPicPr>
            <a:picLocks noChangeAspect="1"/>
          </p:cNvPicPr>
          <p:nvPr/>
        </p:nvPicPr>
        <p:blipFill rotWithShape="1">
          <a:blip r:embed="rId5"/>
          <a:srcRect l="4145" t="7265" r="8394" b="1512"/>
          <a:stretch/>
        </p:blipFill>
        <p:spPr>
          <a:xfrm>
            <a:off x="2192272" y="3429000"/>
            <a:ext cx="3340260" cy="2581815"/>
          </a:xfrm>
          <a:prstGeom prst="rect">
            <a:avLst/>
          </a:prstGeom>
        </p:spPr>
      </p:pic>
      <p:pic>
        <p:nvPicPr>
          <p:cNvPr id="14" name="Picture 13" descr="Chart, radar chart&#10;&#10;Description automatically generated">
            <a:extLst>
              <a:ext uri="{FF2B5EF4-FFF2-40B4-BE49-F238E27FC236}">
                <a16:creationId xmlns:a16="http://schemas.microsoft.com/office/drawing/2014/main" id="{EC64B0DF-476E-7A41-6D8C-79D121C166A6}"/>
              </a:ext>
            </a:extLst>
          </p:cNvPr>
          <p:cNvPicPr>
            <a:picLocks noChangeAspect="1"/>
          </p:cNvPicPr>
          <p:nvPr/>
        </p:nvPicPr>
        <p:blipFill rotWithShape="1">
          <a:blip r:embed="rId6"/>
          <a:srcRect l="18180" t="4323" r="8224" b="7677"/>
          <a:stretch/>
        </p:blipFill>
        <p:spPr>
          <a:xfrm>
            <a:off x="5532531" y="3380807"/>
            <a:ext cx="2817705" cy="2567459"/>
          </a:xfrm>
          <a:prstGeom prst="rect">
            <a:avLst/>
          </a:prstGeom>
        </p:spPr>
      </p:pic>
    </p:spTree>
    <p:extLst>
      <p:ext uri="{BB962C8B-B14F-4D97-AF65-F5344CB8AC3E}">
        <p14:creationId xmlns:p14="http://schemas.microsoft.com/office/powerpoint/2010/main" val="15972340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094F2-43C7-F443-5B5B-CB3197B1386F}"/>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502EBEA1-7041-D39E-E8B2-FAD0CF474387}"/>
              </a:ext>
            </a:extLst>
          </p:cNvPr>
          <p:cNvSpPr/>
          <p:nvPr/>
        </p:nvSpPr>
        <p:spPr>
          <a:xfrm>
            <a:off x="1423700" y="2893628"/>
            <a:ext cx="6121745" cy="8446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5" name="Rectangle 4">
            <a:extLst>
              <a:ext uri="{FF2B5EF4-FFF2-40B4-BE49-F238E27FC236}">
                <a16:creationId xmlns:a16="http://schemas.microsoft.com/office/drawing/2014/main" id="{4E4A9F10-1A20-75D7-567A-32554F95CCD4}"/>
              </a:ext>
            </a:extLst>
          </p:cNvPr>
          <p:cNvSpPr/>
          <p:nvPr/>
        </p:nvSpPr>
        <p:spPr>
          <a:xfrm>
            <a:off x="1533527" y="2995874"/>
            <a:ext cx="1644133" cy="6202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Courier New" panose="02070309020205020404" pitchFamily="49" charset="0"/>
                <a:ea typeface="+mn-ea"/>
                <a:cs typeface="Courier New" panose="02070309020205020404" pitchFamily="49" charset="0"/>
              </a:rPr>
              <a:t>sds_buffer.</a:t>
            </a:r>
            <a:r>
              <a:rPr kumimoji="0" lang="en-US" sz="1100" b="1" i="0" u="none" strike="noStrike" kern="1200" cap="none" spc="0" normalizeH="0" baseline="0" noProof="0" dirty="0" err="1">
                <a:ln>
                  <a:noFill/>
                </a:ln>
                <a:solidFill>
                  <a:srgbClr val="FFFFFF"/>
                </a:solidFill>
                <a:effectLst/>
                <a:uLnTx/>
                <a:uFillTx/>
                <a:latin typeface="Courier New" panose="02070309020205020404" pitchFamily="49" charset="0"/>
                <a:ea typeface="+mn-ea"/>
                <a:cs typeface="Courier New" panose="02070309020205020404" pitchFamily="49" charset="0"/>
              </a:rPr>
              <a:t>c</a:t>
            </a:r>
            <a:r>
              <a:rPr kumimoji="0" lang="en-US" sz="1100" b="1" i="0" u="none" strike="noStrike" kern="1200" cap="none" spc="0" normalizeH="0" baseline="0" noProof="0" dirty="0">
                <a:ln>
                  <a:noFill/>
                </a:ln>
                <a:solidFill>
                  <a:srgbClr val="FFFFFF"/>
                </a:solidFill>
                <a:effectLst/>
                <a:uLnTx/>
                <a:uFillTx/>
                <a:latin typeface="Courier New" panose="02070309020205020404" pitchFamily="49" charset="0"/>
                <a:ea typeface="+mn-ea"/>
                <a:cs typeface="Courier New" panose="02070309020205020404" pitchFamily="49" charset="0"/>
              </a:rPr>
              <a:t>/h</a:t>
            </a:r>
            <a:br>
              <a:rPr kumimoji="0" lang="en-US" sz="1600" b="0" i="0" u="none" strike="noStrike" kern="1200" cap="none" spc="0" normalizeH="0" baseline="0" noProof="0" dirty="0">
                <a:ln>
                  <a:noFill/>
                </a:ln>
                <a:solidFill>
                  <a:srgbClr val="FFFFFF"/>
                </a:solidFill>
                <a:effectLst/>
                <a:uLnTx/>
                <a:uFillTx/>
                <a:latin typeface="Calibri"/>
                <a:ea typeface="+mn-ea"/>
                <a:cs typeface="+mn-cs"/>
              </a:rPr>
            </a:br>
            <a:r>
              <a:rPr kumimoji="0" lang="en-US" sz="1200" b="0" i="0" u="none" strike="noStrike" kern="1200" cap="none" spc="0" normalizeH="0" baseline="0" noProof="0" dirty="0">
                <a:ln>
                  <a:noFill/>
                </a:ln>
                <a:solidFill>
                  <a:srgbClr val="FFFFFF"/>
                </a:solidFill>
                <a:effectLst/>
                <a:uLnTx/>
                <a:uFillTx/>
                <a:latin typeface="Calibri"/>
                <a:ea typeface="+mn-ea"/>
                <a:cs typeface="+mn-cs"/>
              </a:rPr>
              <a:t>Circular Buffer Handling</a:t>
            </a:r>
          </a:p>
        </p:txBody>
      </p:sp>
      <p:sp>
        <p:nvSpPr>
          <p:cNvPr id="6" name="TextBox 5">
            <a:extLst>
              <a:ext uri="{FF2B5EF4-FFF2-40B4-BE49-F238E27FC236}">
                <a16:creationId xmlns:a16="http://schemas.microsoft.com/office/drawing/2014/main" id="{7212B908-F5F8-CA93-4A1F-3C27B1A1BFC8}"/>
              </a:ext>
            </a:extLst>
          </p:cNvPr>
          <p:cNvSpPr txBox="1"/>
          <p:nvPr/>
        </p:nvSpPr>
        <p:spPr>
          <a:xfrm>
            <a:off x="4032795" y="3012817"/>
            <a:ext cx="3507170" cy="741742"/>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6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333E48"/>
                </a:solidFill>
                <a:effectLst/>
                <a:uLnTx/>
                <a:uFillTx/>
                <a:latin typeface="Calibri"/>
                <a:ea typeface="+mn-ea"/>
                <a:cs typeface="+mn-cs"/>
              </a:rPr>
              <a:t>A circular buffer management for each data stream</a:t>
            </a:r>
            <a:br>
              <a:rPr kumimoji="0" lang="en-US" sz="1200" b="0" i="0" u="none" strike="noStrike" kern="1200" cap="none" spc="0" normalizeH="0" baseline="0" noProof="0" dirty="0">
                <a:ln>
                  <a:noFill/>
                </a:ln>
                <a:solidFill>
                  <a:srgbClr val="333E48"/>
                </a:solidFill>
                <a:effectLst/>
                <a:uLnTx/>
                <a:uFillTx/>
                <a:latin typeface="Calibri"/>
                <a:ea typeface="+mn-ea"/>
                <a:cs typeface="+mn-cs"/>
              </a:rPr>
            </a:br>
            <a:r>
              <a:rPr kumimoji="0" lang="en-US" sz="1200" b="0" i="0" u="none" strike="noStrike" kern="1200" cap="none" spc="0" normalizeH="0" baseline="0" noProof="0" dirty="0">
                <a:ln>
                  <a:noFill/>
                </a:ln>
                <a:solidFill>
                  <a:srgbClr val="333E48"/>
                </a:solidFill>
                <a:effectLst/>
                <a:uLnTx/>
                <a:uFillTx/>
                <a:latin typeface="Calibri"/>
                <a:ea typeface="+mn-ea"/>
                <a:cs typeface="+mn-cs"/>
              </a:rPr>
              <a:t>triggers events back to the SDS Stream Interface when a buffer threshold is reached.</a:t>
            </a:r>
          </a:p>
          <a:p>
            <a:pPr marL="0" marR="0" lvl="0" indent="0" algn="l" defTabSz="914400" rtl="0" eaLnBrk="1" fontAlgn="auto" latinLnBrk="0" hangingPunct="1">
              <a:lnSpc>
                <a:spcPct val="90000"/>
              </a:lnSpc>
              <a:spcBef>
                <a:spcPts val="0"/>
              </a:spcBef>
              <a:spcAft>
                <a:spcPts val="60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srgbClr val="333E48"/>
              </a:solidFill>
              <a:effectLst/>
              <a:uLnTx/>
              <a:uFillTx/>
              <a:latin typeface="Calibri"/>
              <a:ea typeface="+mn-ea"/>
              <a:cs typeface="+mn-cs"/>
            </a:endParaRPr>
          </a:p>
        </p:txBody>
      </p:sp>
      <p:sp>
        <p:nvSpPr>
          <p:cNvPr id="35" name="Rectangle 34">
            <a:extLst>
              <a:ext uri="{FF2B5EF4-FFF2-40B4-BE49-F238E27FC236}">
                <a16:creationId xmlns:a16="http://schemas.microsoft.com/office/drawing/2014/main" id="{1F469086-77BB-6A4A-C688-3433A7B19C4F}"/>
              </a:ext>
            </a:extLst>
          </p:cNvPr>
          <p:cNvSpPr/>
          <p:nvPr/>
        </p:nvSpPr>
        <p:spPr>
          <a:xfrm>
            <a:off x="1423700" y="1924963"/>
            <a:ext cx="6121745" cy="8446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24" name="Rectangle 23">
            <a:extLst>
              <a:ext uri="{FF2B5EF4-FFF2-40B4-BE49-F238E27FC236}">
                <a16:creationId xmlns:a16="http://schemas.microsoft.com/office/drawing/2014/main" id="{FD62ECB4-E16A-77E0-1D46-45658FF4DBF3}"/>
              </a:ext>
            </a:extLst>
          </p:cNvPr>
          <p:cNvSpPr/>
          <p:nvPr/>
        </p:nvSpPr>
        <p:spPr>
          <a:xfrm>
            <a:off x="1423700" y="3835098"/>
            <a:ext cx="6121745" cy="8446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F7BBF633-8744-CC8C-10A1-BA4A85D519D2}"/>
              </a:ext>
            </a:extLst>
          </p:cNvPr>
          <p:cNvSpPr/>
          <p:nvPr/>
        </p:nvSpPr>
        <p:spPr>
          <a:xfrm>
            <a:off x="1552055" y="3947275"/>
            <a:ext cx="1625602" cy="6202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err="1">
                <a:ln>
                  <a:noFill/>
                </a:ln>
                <a:solidFill>
                  <a:srgbClr val="FFFFFF"/>
                </a:solidFill>
                <a:effectLst/>
                <a:uLnTx/>
                <a:uFillTx/>
                <a:latin typeface="Courier New" panose="02070309020205020404" pitchFamily="49" charset="0"/>
                <a:ea typeface="+mn-ea"/>
                <a:cs typeface="Courier New" panose="02070309020205020404" pitchFamily="49" charset="0"/>
              </a:rPr>
              <a:t>sdsio_</a:t>
            </a:r>
            <a:r>
              <a:rPr kumimoji="0" lang="en-US" sz="1100" b="0" i="1" u="none" strike="noStrike" kern="1200" cap="none" spc="0" normalizeH="0" baseline="0" noProof="0" dirty="0" err="1">
                <a:ln>
                  <a:noFill/>
                </a:ln>
                <a:solidFill>
                  <a:srgbClr val="FFFFFF"/>
                </a:solidFill>
                <a:effectLst/>
                <a:uLnTx/>
                <a:uFillTx/>
                <a:latin typeface="Courier New" panose="02070309020205020404" pitchFamily="49" charset="0"/>
                <a:ea typeface="+mn-ea"/>
                <a:cs typeface="Courier New" panose="02070309020205020404" pitchFamily="49" charset="0"/>
              </a:rPr>
              <a:t>x</a:t>
            </a:r>
            <a:r>
              <a:rPr kumimoji="0" lang="en-US" sz="1100" b="1" i="0" u="none" strike="noStrike" kern="1200" cap="none" spc="0" normalizeH="0" baseline="0" noProof="0" dirty="0" err="1">
                <a:ln>
                  <a:noFill/>
                </a:ln>
                <a:solidFill>
                  <a:srgbClr val="FFFFFF"/>
                </a:solidFill>
                <a:effectLst/>
                <a:uLnTx/>
                <a:uFillTx/>
                <a:latin typeface="Courier New" panose="02070309020205020404" pitchFamily="49" charset="0"/>
                <a:ea typeface="+mn-ea"/>
                <a:cs typeface="Courier New" panose="02070309020205020404" pitchFamily="49" charset="0"/>
              </a:rPr>
              <a:t>.c</a:t>
            </a:r>
            <a:r>
              <a:rPr kumimoji="0" lang="en-US" sz="1100" b="1" i="0" u="none" strike="noStrike" kern="1200" cap="none" spc="0" normalizeH="0" baseline="0" noProof="0" dirty="0">
                <a:ln>
                  <a:noFill/>
                </a:ln>
                <a:solidFill>
                  <a:srgbClr val="FFFFFF"/>
                </a:solidFill>
                <a:effectLst/>
                <a:uLnTx/>
                <a:uFillTx/>
                <a:latin typeface="Courier New" panose="02070309020205020404" pitchFamily="49" charset="0"/>
                <a:ea typeface="+mn-ea"/>
                <a:cs typeface="Courier New" panose="02070309020205020404" pitchFamily="49" charset="0"/>
              </a:rPr>
              <a:t>/</a:t>
            </a:r>
            <a:r>
              <a:rPr kumimoji="0" lang="en-US" sz="1100" b="1" i="0" u="none" strike="noStrike" kern="1200" cap="none" spc="0" normalizeH="0" baseline="0" noProof="0" dirty="0" err="1">
                <a:ln>
                  <a:noFill/>
                </a:ln>
                <a:solidFill>
                  <a:srgbClr val="FFFFFF"/>
                </a:solidFill>
                <a:effectLst/>
                <a:uLnTx/>
                <a:uFillTx/>
                <a:latin typeface="Courier New" panose="02070309020205020404" pitchFamily="49" charset="0"/>
                <a:ea typeface="+mn-ea"/>
                <a:cs typeface="Courier New" panose="02070309020205020404" pitchFamily="49" charset="0"/>
              </a:rPr>
              <a:t>sdsio.h</a:t>
            </a:r>
            <a:br>
              <a:rPr kumimoji="0" lang="en-US" sz="1600" b="0" i="0" u="none" strike="noStrike" kern="1200" cap="none" spc="0" normalizeH="0" baseline="0" noProof="0" dirty="0">
                <a:ln>
                  <a:noFill/>
                </a:ln>
                <a:solidFill>
                  <a:srgbClr val="FFFFFF"/>
                </a:solidFill>
                <a:effectLst/>
                <a:uLnTx/>
                <a:uFillTx/>
                <a:latin typeface="Calibri"/>
                <a:ea typeface="+mn-ea"/>
                <a:cs typeface="+mn-cs"/>
              </a:rPr>
            </a:br>
            <a:r>
              <a:rPr kumimoji="0" lang="en-US" sz="1200" b="0" i="0" u="none" strike="noStrike" kern="1200" cap="none" spc="0" normalizeH="0" baseline="0" noProof="0" dirty="0">
                <a:ln>
                  <a:noFill/>
                </a:ln>
                <a:solidFill>
                  <a:srgbClr val="FFFFFF"/>
                </a:solidFill>
                <a:effectLst/>
                <a:uLnTx/>
                <a:uFillTx/>
                <a:latin typeface="Calibri"/>
                <a:ea typeface="+mn-ea"/>
                <a:cs typeface="+mn-cs"/>
              </a:rPr>
              <a:t>SDSIO Client Interface</a:t>
            </a:r>
          </a:p>
        </p:txBody>
      </p:sp>
      <p:sp>
        <p:nvSpPr>
          <p:cNvPr id="14" name="Flowchart: Multidocument 13">
            <a:extLst>
              <a:ext uri="{FF2B5EF4-FFF2-40B4-BE49-F238E27FC236}">
                <a16:creationId xmlns:a16="http://schemas.microsoft.com/office/drawing/2014/main" id="{C9712542-DD31-8884-4D5B-D5AD8ADC2647}"/>
              </a:ext>
            </a:extLst>
          </p:cNvPr>
          <p:cNvSpPr/>
          <p:nvPr/>
        </p:nvSpPr>
        <p:spPr>
          <a:xfrm>
            <a:off x="1630687" y="4838429"/>
            <a:ext cx="1449805" cy="730253"/>
          </a:xfrm>
          <a:prstGeom prst="flowChartMultidocument">
            <a:avLst/>
          </a:prstGeom>
          <a:solidFill>
            <a:schemeClr val="bg1">
              <a:lumMod val="95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100" b="1" i="0" u="none" strike="noStrike" kern="1200" cap="none" spc="0" normalizeH="0" baseline="0" noProof="0" dirty="0">
                <a:ln>
                  <a:noFill/>
                </a:ln>
                <a:solidFill>
                  <a:srgbClr val="E5ECEB">
                    <a:lumMod val="25000"/>
                  </a:srgbClr>
                </a:solidFill>
                <a:effectLst/>
                <a:uLnTx/>
                <a:uFillTx/>
                <a:latin typeface="Courier New" panose="02070309020205020404" pitchFamily="49" charset="0"/>
                <a:ea typeface="+mn-ea"/>
                <a:cs typeface="Courier New" panose="02070309020205020404" pitchFamily="49" charset="0"/>
              </a:rPr>
              <a:t>*.</a:t>
            </a:r>
            <a:r>
              <a:rPr kumimoji="0" lang="en-US" sz="1100" b="1" i="0" u="none" strike="noStrike" kern="1200" cap="none" spc="0" normalizeH="0" baseline="0" noProof="0" dirty="0" err="1">
                <a:ln>
                  <a:noFill/>
                </a:ln>
                <a:solidFill>
                  <a:srgbClr val="E5ECEB">
                    <a:lumMod val="25000"/>
                  </a:srgbClr>
                </a:solidFill>
                <a:effectLst/>
                <a:uLnTx/>
                <a:uFillTx/>
                <a:latin typeface="Courier New" panose="02070309020205020404" pitchFamily="49" charset="0"/>
                <a:ea typeface="+mn-ea"/>
                <a:cs typeface="Courier New" panose="02070309020205020404" pitchFamily="49" charset="0"/>
              </a:rPr>
              <a:t>sds</a:t>
            </a:r>
            <a:r>
              <a:rPr kumimoji="0" lang="en-US" sz="1100" b="1" i="0" u="none" strike="noStrike" kern="1200" cap="none" spc="0" normalizeH="0" baseline="0" noProof="0" dirty="0">
                <a:ln>
                  <a:noFill/>
                </a:ln>
                <a:solidFill>
                  <a:srgbClr val="E5ECEB">
                    <a:lumMod val="25000"/>
                  </a:srgbClr>
                </a:solidFill>
                <a:effectLst/>
                <a:uLnTx/>
                <a:uFillTx/>
                <a:latin typeface="Courier New" panose="02070309020205020404" pitchFamily="49" charset="0"/>
                <a:ea typeface="+mn-ea"/>
                <a:cs typeface="Courier New" panose="02070309020205020404" pitchFamily="49" charset="0"/>
              </a:rPr>
              <a:t> </a:t>
            </a:r>
            <a:r>
              <a:rPr kumimoji="0" lang="en-US" sz="1200" b="0" i="0" u="none" strike="noStrike" kern="1200" cap="none" spc="0" normalizeH="0" baseline="0" noProof="0" dirty="0">
                <a:ln>
                  <a:noFill/>
                </a:ln>
                <a:solidFill>
                  <a:srgbClr val="E5ECEB">
                    <a:lumMod val="25000"/>
                  </a:srgbClr>
                </a:solidFill>
                <a:effectLst/>
                <a:uLnTx/>
                <a:uFillTx/>
                <a:latin typeface="Calibri"/>
                <a:ea typeface="+mn-ea"/>
                <a:cs typeface="+mn-cs"/>
              </a:rPr>
              <a:t>data f</a:t>
            </a:r>
            <a:r>
              <a:rPr kumimoji="0" lang="en-US" sz="1200" b="0" i="0" u="none" strike="noStrike" kern="1200" cap="none" spc="0" normalizeH="0" baseline="0" noProof="0" dirty="0" err="1">
                <a:ln>
                  <a:noFill/>
                </a:ln>
                <a:solidFill>
                  <a:srgbClr val="E5ECEB">
                    <a:lumMod val="25000"/>
                  </a:srgbClr>
                </a:solidFill>
                <a:effectLst/>
                <a:uLnTx/>
                <a:uFillTx/>
                <a:latin typeface="Calibri"/>
                <a:ea typeface="+mn-ea"/>
                <a:cs typeface="+mn-cs"/>
              </a:rPr>
              <a:t>iles</a:t>
            </a:r>
            <a:endParaRPr kumimoji="0" lang="en-US" sz="1000" b="0" i="0" u="none" strike="noStrike" kern="1200" cap="none" spc="0" normalizeH="0" baseline="0" noProof="0" dirty="0">
              <a:ln>
                <a:noFill/>
              </a:ln>
              <a:solidFill>
                <a:srgbClr val="E5ECEB">
                  <a:lumMod val="25000"/>
                </a:srgbClr>
              </a:solidFill>
              <a:effectLst/>
              <a:uLnTx/>
              <a:uFillTx/>
              <a:latin typeface="Calibri"/>
              <a:ea typeface="+mn-ea"/>
              <a:cs typeface="+mn-cs"/>
            </a:endParaRPr>
          </a:p>
        </p:txBody>
      </p:sp>
      <p:sp>
        <p:nvSpPr>
          <p:cNvPr id="23" name="TextBox 22">
            <a:extLst>
              <a:ext uri="{FF2B5EF4-FFF2-40B4-BE49-F238E27FC236}">
                <a16:creationId xmlns:a16="http://schemas.microsoft.com/office/drawing/2014/main" id="{39A92E7E-FDA6-137B-3BA3-C4D9690EF7FB}"/>
              </a:ext>
            </a:extLst>
          </p:cNvPr>
          <p:cNvSpPr txBox="1"/>
          <p:nvPr/>
        </p:nvSpPr>
        <p:spPr>
          <a:xfrm>
            <a:off x="4018538" y="3946558"/>
            <a:ext cx="3507170" cy="664797"/>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6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333E48"/>
                </a:solidFill>
                <a:effectLst/>
                <a:uLnTx/>
                <a:uFillTx/>
                <a:latin typeface="Calibri"/>
                <a:ea typeface="+mn-ea"/>
                <a:cs typeface="+mn-cs"/>
              </a:rPr>
              <a:t>This SDSIO Client Interface implements the access to  </a:t>
            </a:r>
            <a:r>
              <a:rPr kumimoji="0" lang="en-US" sz="1100" b="1" i="0" u="none" strike="noStrike" kern="1200" cap="none" spc="0" normalizeH="0" baseline="0" noProof="0" dirty="0">
                <a:ln>
                  <a:noFill/>
                </a:ln>
                <a:solidFill>
                  <a:srgbClr val="333E48"/>
                </a:solidFill>
                <a:effectLst/>
                <a:uLnTx/>
                <a:uFillTx/>
                <a:latin typeface="Courier New" panose="02070309020205020404" pitchFamily="49" charset="0"/>
                <a:ea typeface="+mn-ea"/>
                <a:cs typeface="Courier New" panose="02070309020205020404" pitchFamily="49" charset="0"/>
              </a:rPr>
              <a:t>*.</a:t>
            </a:r>
            <a:r>
              <a:rPr kumimoji="0" lang="en-US" sz="1100" b="1" i="0" u="none" strike="noStrike" kern="1200" cap="none" spc="0" normalizeH="0" baseline="0" noProof="0" dirty="0" err="1">
                <a:ln>
                  <a:noFill/>
                </a:ln>
                <a:solidFill>
                  <a:srgbClr val="333E48"/>
                </a:solidFill>
                <a:effectLst/>
                <a:uLnTx/>
                <a:uFillTx/>
                <a:latin typeface="Courier New" panose="02070309020205020404" pitchFamily="49" charset="0"/>
                <a:ea typeface="+mn-ea"/>
                <a:cs typeface="Courier New" panose="02070309020205020404" pitchFamily="49" charset="0"/>
              </a:rPr>
              <a:t>sds</a:t>
            </a:r>
            <a:r>
              <a:rPr kumimoji="0" lang="en-US" sz="1200" b="0" i="0" u="none" strike="noStrike" kern="1200" cap="none" spc="0" normalizeH="0" baseline="0" noProof="0" dirty="0">
                <a:ln>
                  <a:noFill/>
                </a:ln>
                <a:solidFill>
                  <a:srgbClr val="333E48"/>
                </a:solidFill>
                <a:effectLst/>
                <a:uLnTx/>
                <a:uFillTx/>
                <a:latin typeface="Calibri"/>
                <a:ea typeface="+mn-ea"/>
                <a:cs typeface="+mn-cs"/>
              </a:rPr>
              <a:t> data files. Multiple SDSIO Client implementations are available that interface to file system, network, UART, USB, or RTT.</a:t>
            </a:r>
          </a:p>
        </p:txBody>
      </p:sp>
      <p:sp>
        <p:nvSpPr>
          <p:cNvPr id="29" name="Arrow: Up-Down 28">
            <a:extLst>
              <a:ext uri="{FF2B5EF4-FFF2-40B4-BE49-F238E27FC236}">
                <a16:creationId xmlns:a16="http://schemas.microsoft.com/office/drawing/2014/main" id="{9D828AB0-1215-D780-9EAA-E977ED3C4A44}"/>
              </a:ext>
            </a:extLst>
          </p:cNvPr>
          <p:cNvSpPr/>
          <p:nvPr/>
        </p:nvSpPr>
        <p:spPr>
          <a:xfrm>
            <a:off x="2241565" y="3619439"/>
            <a:ext cx="217088" cy="343554"/>
          </a:xfrm>
          <a:prstGeom prst="up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32" name="Arrow: Up-Down 31">
            <a:extLst>
              <a:ext uri="{FF2B5EF4-FFF2-40B4-BE49-F238E27FC236}">
                <a16:creationId xmlns:a16="http://schemas.microsoft.com/office/drawing/2014/main" id="{368FE335-1E5D-198E-F095-E924C8ABA0B6}"/>
              </a:ext>
            </a:extLst>
          </p:cNvPr>
          <p:cNvSpPr/>
          <p:nvPr/>
        </p:nvSpPr>
        <p:spPr>
          <a:xfrm>
            <a:off x="2247045" y="4566142"/>
            <a:ext cx="217088" cy="272287"/>
          </a:xfrm>
          <a:prstGeom prst="up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36" name="TextBox 35">
            <a:extLst>
              <a:ext uri="{FF2B5EF4-FFF2-40B4-BE49-F238E27FC236}">
                <a16:creationId xmlns:a16="http://schemas.microsoft.com/office/drawing/2014/main" id="{D798D057-DD8F-93AE-76B6-7649C571E2E2}"/>
              </a:ext>
            </a:extLst>
          </p:cNvPr>
          <p:cNvSpPr txBox="1"/>
          <p:nvPr/>
        </p:nvSpPr>
        <p:spPr>
          <a:xfrm>
            <a:off x="4024022" y="2080387"/>
            <a:ext cx="3507170" cy="332399"/>
          </a:xfrm>
          <a:prstGeom prst="rect">
            <a:avLst/>
          </a:prstGeom>
          <a:noFill/>
        </p:spPr>
        <p:txBody>
          <a:bodyPr wrap="square" lIns="0" tIns="0" rIns="0" bIns="0" rtlCol="0">
            <a:spAutoFit/>
          </a:bodyPr>
          <a:lstStyle/>
          <a:p>
            <a:pPr marL="0" marR="0" lvl="0" indent="0" algn="l" defTabSz="914400" rtl="0" eaLnBrk="1" fontAlgn="auto" latinLnBrk="0" hangingPunct="1">
              <a:lnSpc>
                <a:spcPct val="90000"/>
              </a:lnSpc>
              <a:spcBef>
                <a:spcPts val="0"/>
              </a:spcBef>
              <a:spcAft>
                <a:spcPts val="6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333E48"/>
                </a:solidFill>
                <a:effectLst/>
                <a:uLnTx/>
                <a:uFillTx/>
                <a:latin typeface="Calibri"/>
                <a:ea typeface="+mn-ea"/>
                <a:cs typeface="+mn-cs"/>
              </a:rPr>
              <a:t>The SDS Stream Interface implements non-blocking, thread-safe functions to </a:t>
            </a:r>
            <a:r>
              <a:rPr kumimoji="0" lang="en-US" sz="1200" b="0" i="0" u="none" strike="noStrike" kern="1200" cap="none" spc="0" normalizeH="0" baseline="0" noProof="0">
                <a:ln>
                  <a:noFill/>
                </a:ln>
                <a:solidFill>
                  <a:srgbClr val="333E48"/>
                </a:solidFill>
                <a:effectLst/>
                <a:uLnTx/>
                <a:uFillTx/>
                <a:latin typeface="Calibri"/>
                <a:ea typeface="+mn-ea"/>
                <a:cs typeface="+mn-cs"/>
              </a:rPr>
              <a:t>read or write data </a:t>
            </a:r>
            <a:r>
              <a:rPr kumimoji="0" lang="en-US" sz="1200" b="0" i="0" u="none" strike="noStrike" kern="1200" cap="none" spc="0" normalizeH="0" baseline="0" noProof="0" dirty="0">
                <a:ln>
                  <a:noFill/>
                </a:ln>
                <a:solidFill>
                  <a:srgbClr val="333E48"/>
                </a:solidFill>
                <a:effectLst/>
                <a:uLnTx/>
                <a:uFillTx/>
                <a:latin typeface="Calibri"/>
                <a:ea typeface="+mn-ea"/>
                <a:cs typeface="+mn-cs"/>
              </a:rPr>
              <a:t>streams.</a:t>
            </a:r>
          </a:p>
        </p:txBody>
      </p:sp>
      <p:sp>
        <p:nvSpPr>
          <p:cNvPr id="8" name="Arrow: Up-Down 7">
            <a:extLst>
              <a:ext uri="{FF2B5EF4-FFF2-40B4-BE49-F238E27FC236}">
                <a16:creationId xmlns:a16="http://schemas.microsoft.com/office/drawing/2014/main" id="{95C8C0C5-0CC4-505A-9351-DED0612E839A}"/>
              </a:ext>
            </a:extLst>
          </p:cNvPr>
          <p:cNvSpPr/>
          <p:nvPr/>
        </p:nvSpPr>
        <p:spPr>
          <a:xfrm>
            <a:off x="2241565" y="2650458"/>
            <a:ext cx="217088" cy="343554"/>
          </a:xfrm>
          <a:prstGeom prst="up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9" name="Rectangle 8">
            <a:extLst>
              <a:ext uri="{FF2B5EF4-FFF2-40B4-BE49-F238E27FC236}">
                <a16:creationId xmlns:a16="http://schemas.microsoft.com/office/drawing/2014/main" id="{8026F6F4-8A79-5BB6-6762-88E8976A06E3}"/>
              </a:ext>
            </a:extLst>
          </p:cNvPr>
          <p:cNvSpPr/>
          <p:nvPr/>
        </p:nvSpPr>
        <p:spPr>
          <a:xfrm>
            <a:off x="1533527" y="2024645"/>
            <a:ext cx="1644133" cy="6202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err="1">
                <a:ln>
                  <a:noFill/>
                </a:ln>
                <a:solidFill>
                  <a:srgbClr val="FFFFFF"/>
                </a:solidFill>
                <a:effectLst/>
                <a:uLnTx/>
                <a:uFillTx/>
                <a:latin typeface="Courier New" panose="02070309020205020404" pitchFamily="49" charset="0"/>
                <a:ea typeface="+mn-ea"/>
                <a:cs typeface="Courier New" panose="02070309020205020404" pitchFamily="49" charset="0"/>
              </a:rPr>
              <a:t>sds.c</a:t>
            </a:r>
            <a:r>
              <a:rPr kumimoji="0" lang="en-US" sz="1100" b="1" i="0" u="none" strike="noStrike" kern="1200" cap="none" spc="0" normalizeH="0" baseline="0" noProof="0" dirty="0">
                <a:ln>
                  <a:noFill/>
                </a:ln>
                <a:solidFill>
                  <a:srgbClr val="FFFFFF"/>
                </a:solidFill>
                <a:effectLst/>
                <a:uLnTx/>
                <a:uFillTx/>
                <a:latin typeface="Courier New" panose="02070309020205020404" pitchFamily="49" charset="0"/>
                <a:ea typeface="+mn-ea"/>
                <a:cs typeface="Courier New" panose="02070309020205020404" pitchFamily="49" charset="0"/>
              </a:rPr>
              <a:t>/h</a:t>
            </a:r>
            <a:br>
              <a:rPr kumimoji="0" lang="en-US" sz="1100" b="1" i="0" u="none" strike="noStrike" kern="1200" cap="none" spc="0" normalizeH="0" baseline="0" noProof="0" dirty="0">
                <a:ln>
                  <a:noFill/>
                </a:ln>
                <a:solidFill>
                  <a:srgbClr val="FFFFFF"/>
                </a:solidFill>
                <a:effectLst/>
                <a:uLnTx/>
                <a:uFillTx/>
                <a:latin typeface="Courier New" panose="02070309020205020404" pitchFamily="49" charset="0"/>
                <a:ea typeface="+mn-ea"/>
                <a:cs typeface="Courier New" panose="02070309020205020404" pitchFamily="49" charset="0"/>
              </a:rPr>
            </a:br>
            <a:r>
              <a:rPr kumimoji="0" lang="en-US" sz="1200" b="0" i="0" u="none" strike="noStrike" kern="1200" cap="none" spc="0" normalizeH="0" baseline="0" noProof="0" dirty="0">
                <a:ln>
                  <a:noFill/>
                </a:ln>
                <a:solidFill>
                  <a:srgbClr val="FFFFFF"/>
                </a:solidFill>
                <a:effectLst/>
                <a:uLnTx/>
                <a:uFillTx/>
                <a:latin typeface="Calibri"/>
                <a:ea typeface="+mn-ea"/>
                <a:cs typeface="+mn-cs"/>
              </a:rPr>
              <a:t>SDS Stream Interface</a:t>
            </a:r>
          </a:p>
        </p:txBody>
      </p:sp>
      <p:sp>
        <p:nvSpPr>
          <p:cNvPr id="7" name="Arrow: Up-Down 6">
            <a:extLst>
              <a:ext uri="{FF2B5EF4-FFF2-40B4-BE49-F238E27FC236}">
                <a16:creationId xmlns:a16="http://schemas.microsoft.com/office/drawing/2014/main" id="{E98C1AE2-7E66-8F87-F26E-B457C1B28874}"/>
              </a:ext>
            </a:extLst>
          </p:cNvPr>
          <p:cNvSpPr/>
          <p:nvPr/>
        </p:nvSpPr>
        <p:spPr>
          <a:xfrm>
            <a:off x="2241565" y="1757652"/>
            <a:ext cx="217088" cy="272287"/>
          </a:xfrm>
          <a:prstGeom prst="up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3" name="TextBox 12">
            <a:extLst>
              <a:ext uri="{FF2B5EF4-FFF2-40B4-BE49-F238E27FC236}">
                <a16:creationId xmlns:a16="http://schemas.microsoft.com/office/drawing/2014/main" id="{FF0E82BA-21CE-49D2-33CB-90E1F2FFAEC9}"/>
              </a:ext>
            </a:extLst>
          </p:cNvPr>
          <p:cNvSpPr txBox="1"/>
          <p:nvPr/>
        </p:nvSpPr>
        <p:spPr>
          <a:xfrm>
            <a:off x="1436055" y="1408471"/>
            <a:ext cx="1844663" cy="332399"/>
          </a:xfrm>
          <a:prstGeom prst="rect">
            <a:avLst/>
          </a:prstGeom>
          <a:solidFill>
            <a:schemeClr val="bg1">
              <a:lumMod val="95000"/>
            </a:schemeClr>
          </a:solidFill>
          <a:ln w="19050">
            <a:solidFill>
              <a:schemeClr val="accent1"/>
            </a:solidFill>
          </a:ln>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200" kern="1200" dirty="0">
                <a:solidFill>
                  <a:schemeClr val="tx2"/>
                </a:solidFill>
                <a:latin typeface="+mn-lt"/>
                <a:ea typeface="+mn-ea"/>
                <a:cs typeface="+mn-cs"/>
              </a:rPr>
              <a:t>Data stream application under development</a:t>
            </a:r>
          </a:p>
        </p:txBody>
      </p:sp>
    </p:spTree>
    <p:extLst>
      <p:ext uri="{BB962C8B-B14F-4D97-AF65-F5344CB8AC3E}">
        <p14:creationId xmlns:p14="http://schemas.microsoft.com/office/powerpoint/2010/main" val="22358027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CA5D4-C7CF-56B7-4D26-1D3745C85A28}"/>
              </a:ext>
            </a:extLst>
          </p:cNvPr>
          <p:cNvSpPr>
            <a:spLocks noGrp="1"/>
          </p:cNvSpPr>
          <p:nvPr>
            <p:ph type="title"/>
          </p:nvPr>
        </p:nvSpPr>
        <p:spPr/>
        <p:txBody>
          <a:bodyPr/>
          <a:lstStyle/>
          <a:p>
            <a:r>
              <a:rPr lang="en-US"/>
              <a:t>SDS Recorder </a:t>
            </a:r>
            <a:r>
              <a:rPr lang="en-US">
                <a:hlinkClick r:id="rId2"/>
              </a:rPr>
              <a:t>https://github.com/Arm-Examples/sds-examples</a:t>
            </a:r>
            <a:br>
              <a:rPr lang="en-US"/>
            </a:br>
            <a:endParaRPr lang="en-US"/>
          </a:p>
        </p:txBody>
      </p:sp>
      <p:sp>
        <p:nvSpPr>
          <p:cNvPr id="4" name="Rectangle 3">
            <a:extLst>
              <a:ext uri="{FF2B5EF4-FFF2-40B4-BE49-F238E27FC236}">
                <a16:creationId xmlns:a16="http://schemas.microsoft.com/office/drawing/2014/main" id="{268F30E4-EF9A-1A51-E8F1-2E8F1385FA61}"/>
              </a:ext>
            </a:extLst>
          </p:cNvPr>
          <p:cNvSpPr/>
          <p:nvPr/>
        </p:nvSpPr>
        <p:spPr>
          <a:xfrm>
            <a:off x="627993" y="1411454"/>
            <a:ext cx="4452085" cy="65368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t>SDS.csolution.yml</a:t>
            </a:r>
            <a:br>
              <a:rPr lang="en-US" sz="1400" dirty="0"/>
            </a:br>
            <a:r>
              <a:rPr lang="en-US" sz="1400" dirty="0"/>
              <a:t>Data streaming test framework for DSP and </a:t>
            </a:r>
            <a:r>
              <a:rPr lang="en-US" sz="1400"/>
              <a:t>ML algorithms</a:t>
            </a:r>
            <a:endParaRPr lang="en-US" sz="1100" dirty="0"/>
          </a:p>
        </p:txBody>
      </p:sp>
      <p:sp>
        <p:nvSpPr>
          <p:cNvPr id="8" name="Rectangle 7">
            <a:extLst>
              <a:ext uri="{FF2B5EF4-FFF2-40B4-BE49-F238E27FC236}">
                <a16:creationId xmlns:a16="http://schemas.microsoft.com/office/drawing/2014/main" id="{CE3974E6-B40A-AB0A-DFDB-B964F9612AEA}"/>
              </a:ext>
            </a:extLst>
          </p:cNvPr>
          <p:cNvSpPr/>
          <p:nvPr/>
        </p:nvSpPr>
        <p:spPr>
          <a:xfrm>
            <a:off x="2942715" y="3519273"/>
            <a:ext cx="2128632" cy="6536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Record/Playback </a:t>
            </a:r>
            <a:br>
              <a:rPr lang="en-US" sz="1100" dirty="0"/>
            </a:br>
            <a:r>
              <a:rPr lang="en-US" sz="1100" dirty="0"/>
              <a:t>SDS Data Files via</a:t>
            </a:r>
            <a:br>
              <a:rPr lang="en-US" sz="1100" dirty="0"/>
            </a:br>
            <a:r>
              <a:rPr lang="en-US" sz="1100" dirty="0"/>
              <a:t>Network, RTT, USB, File System</a:t>
            </a:r>
            <a:endParaRPr lang="en-US" sz="1050" dirty="0"/>
          </a:p>
        </p:txBody>
      </p:sp>
      <p:sp>
        <p:nvSpPr>
          <p:cNvPr id="10" name="Rectangle 9">
            <a:extLst>
              <a:ext uri="{FF2B5EF4-FFF2-40B4-BE49-F238E27FC236}">
                <a16:creationId xmlns:a16="http://schemas.microsoft.com/office/drawing/2014/main" id="{CEE742C1-9B27-441A-6C29-20D13149B32F}"/>
              </a:ext>
            </a:extLst>
          </p:cNvPr>
          <p:cNvSpPr/>
          <p:nvPr/>
        </p:nvSpPr>
        <p:spPr>
          <a:xfrm>
            <a:off x="2942715" y="3255090"/>
            <a:ext cx="2128632" cy="26418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 Layer Type: SDSIO</a:t>
            </a:r>
          </a:p>
        </p:txBody>
      </p:sp>
      <p:sp>
        <p:nvSpPr>
          <p:cNvPr id="16" name="Rectangle 15">
            <a:extLst>
              <a:ext uri="{FF2B5EF4-FFF2-40B4-BE49-F238E27FC236}">
                <a16:creationId xmlns:a16="http://schemas.microsoft.com/office/drawing/2014/main" id="{8C61B6A3-A1BE-4248-57B1-609E5F0E8AAB}"/>
              </a:ext>
            </a:extLst>
          </p:cNvPr>
          <p:cNvSpPr/>
          <p:nvPr/>
        </p:nvSpPr>
        <p:spPr>
          <a:xfrm>
            <a:off x="627994" y="3519273"/>
            <a:ext cx="2128632" cy="6536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Board Hardware Interface</a:t>
            </a:r>
            <a:br>
              <a:rPr lang="en-US" sz="1100" dirty="0"/>
            </a:br>
            <a:r>
              <a:rPr lang="en-US" sz="1100" dirty="0"/>
              <a:t>Provided in BSP</a:t>
            </a:r>
            <a:endParaRPr lang="en-US" sz="1050" dirty="0"/>
          </a:p>
        </p:txBody>
      </p:sp>
      <p:sp>
        <p:nvSpPr>
          <p:cNvPr id="17" name="Rectangle 16">
            <a:extLst>
              <a:ext uri="{FF2B5EF4-FFF2-40B4-BE49-F238E27FC236}">
                <a16:creationId xmlns:a16="http://schemas.microsoft.com/office/drawing/2014/main" id="{4DB6B1BC-4815-896E-9392-B226B5A4C231}"/>
              </a:ext>
            </a:extLst>
          </p:cNvPr>
          <p:cNvSpPr/>
          <p:nvPr/>
        </p:nvSpPr>
        <p:spPr>
          <a:xfrm>
            <a:off x="627994" y="3255090"/>
            <a:ext cx="2128632" cy="26418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 Layer Type: Board</a:t>
            </a:r>
          </a:p>
        </p:txBody>
      </p:sp>
      <p:sp>
        <p:nvSpPr>
          <p:cNvPr id="3" name="Rectangle 2">
            <a:extLst>
              <a:ext uri="{FF2B5EF4-FFF2-40B4-BE49-F238E27FC236}">
                <a16:creationId xmlns:a16="http://schemas.microsoft.com/office/drawing/2014/main" id="{981466B6-29ED-CB94-AF4F-BC970DB65D25}"/>
              </a:ext>
            </a:extLst>
          </p:cNvPr>
          <p:cNvSpPr/>
          <p:nvPr/>
        </p:nvSpPr>
        <p:spPr>
          <a:xfrm>
            <a:off x="627994" y="2460256"/>
            <a:ext cx="2128632" cy="653684"/>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Check SDSIO interface with</a:t>
            </a:r>
            <a:br>
              <a:rPr lang="en-US" sz="1100" dirty="0"/>
            </a:br>
            <a:r>
              <a:rPr lang="en-US" sz="1100" dirty="0"/>
              <a:t>user configurable bandwidth parameters</a:t>
            </a:r>
            <a:endParaRPr lang="en-US" sz="1050" dirty="0"/>
          </a:p>
        </p:txBody>
      </p:sp>
      <p:sp>
        <p:nvSpPr>
          <p:cNvPr id="5" name="Rectangle 4">
            <a:extLst>
              <a:ext uri="{FF2B5EF4-FFF2-40B4-BE49-F238E27FC236}">
                <a16:creationId xmlns:a16="http://schemas.microsoft.com/office/drawing/2014/main" id="{006CFF1E-7F8E-879E-76E9-6194FE53B86C}"/>
              </a:ext>
            </a:extLst>
          </p:cNvPr>
          <p:cNvSpPr/>
          <p:nvPr/>
        </p:nvSpPr>
        <p:spPr>
          <a:xfrm>
            <a:off x="627994" y="2196073"/>
            <a:ext cx="2128632" cy="264183"/>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t>DataTest.cproject.yml</a:t>
            </a:r>
            <a:endParaRPr lang="en-US" sz="1400" dirty="0"/>
          </a:p>
        </p:txBody>
      </p:sp>
      <p:sp>
        <p:nvSpPr>
          <p:cNvPr id="6" name="Rectangle 5">
            <a:extLst>
              <a:ext uri="{FF2B5EF4-FFF2-40B4-BE49-F238E27FC236}">
                <a16:creationId xmlns:a16="http://schemas.microsoft.com/office/drawing/2014/main" id="{E094A49A-EC2D-EEEF-132A-B6D2A8111BED}"/>
              </a:ext>
            </a:extLst>
          </p:cNvPr>
          <p:cNvSpPr/>
          <p:nvPr/>
        </p:nvSpPr>
        <p:spPr>
          <a:xfrm>
            <a:off x="2942715" y="2460256"/>
            <a:ext cx="2128632" cy="653684"/>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Verify </a:t>
            </a:r>
            <a:r>
              <a:rPr lang="en-US" sz="1100"/>
              <a:t>and optimize</a:t>
            </a:r>
            <a:br>
              <a:rPr lang="en-US" sz="1100" dirty="0"/>
            </a:br>
            <a:r>
              <a:rPr lang="en-US" sz="1100" dirty="0"/>
              <a:t>user algorithms</a:t>
            </a:r>
            <a:br>
              <a:rPr lang="en-US" sz="1100" dirty="0"/>
            </a:br>
            <a:r>
              <a:rPr lang="en-US" sz="1100" dirty="0"/>
              <a:t>with repeatable data</a:t>
            </a:r>
            <a:endParaRPr lang="en-US" sz="1050" dirty="0"/>
          </a:p>
        </p:txBody>
      </p:sp>
      <p:sp>
        <p:nvSpPr>
          <p:cNvPr id="7" name="Rectangle 6">
            <a:extLst>
              <a:ext uri="{FF2B5EF4-FFF2-40B4-BE49-F238E27FC236}">
                <a16:creationId xmlns:a16="http://schemas.microsoft.com/office/drawing/2014/main" id="{02192468-F815-85E7-1987-BD05F8475585}"/>
              </a:ext>
            </a:extLst>
          </p:cNvPr>
          <p:cNvSpPr/>
          <p:nvPr/>
        </p:nvSpPr>
        <p:spPr>
          <a:xfrm>
            <a:off x="2942715" y="2196073"/>
            <a:ext cx="2128632" cy="264183"/>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t>AlgorithmTest.cproject.yml</a:t>
            </a:r>
            <a:endParaRPr lang="en-US" sz="1400" dirty="0"/>
          </a:p>
        </p:txBody>
      </p:sp>
      <p:sp>
        <p:nvSpPr>
          <p:cNvPr id="20" name="Callout: Bent Line with Accent Bar 19">
            <a:extLst>
              <a:ext uri="{FF2B5EF4-FFF2-40B4-BE49-F238E27FC236}">
                <a16:creationId xmlns:a16="http://schemas.microsoft.com/office/drawing/2014/main" id="{D1617B0D-C16A-73DF-D7EA-A87528EA450C}"/>
              </a:ext>
            </a:extLst>
          </p:cNvPr>
          <p:cNvSpPr/>
          <p:nvPr/>
        </p:nvSpPr>
        <p:spPr>
          <a:xfrm>
            <a:off x="5492884" y="1431972"/>
            <a:ext cx="1498060" cy="612648"/>
          </a:xfrm>
          <a:prstGeom prst="accentCallout2">
            <a:avLst>
              <a:gd name="adj1" fmla="val 18750"/>
              <a:gd name="adj2" fmla="val -8333"/>
              <a:gd name="adj3" fmla="val 18750"/>
              <a:gd name="adj4" fmla="val -16667"/>
              <a:gd name="adj5" fmla="val 60632"/>
              <a:gd name="adj6" fmla="val -3248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r>
              <a:rPr lang="en-US" sz="1200" dirty="0">
                <a:solidFill>
                  <a:schemeClr val="tx1"/>
                </a:solidFill>
              </a:rPr>
              <a:t>target-types select between hardware</a:t>
            </a:r>
          </a:p>
          <a:p>
            <a:r>
              <a:rPr lang="en-US" sz="1200" dirty="0">
                <a:solidFill>
                  <a:schemeClr val="tx1"/>
                </a:solidFill>
              </a:rPr>
              <a:t>and simulation </a:t>
            </a:r>
          </a:p>
        </p:txBody>
      </p:sp>
      <p:sp>
        <p:nvSpPr>
          <p:cNvPr id="21" name="Callout: Bent Line with Accent Bar 20">
            <a:extLst>
              <a:ext uri="{FF2B5EF4-FFF2-40B4-BE49-F238E27FC236}">
                <a16:creationId xmlns:a16="http://schemas.microsoft.com/office/drawing/2014/main" id="{DCAC335D-914C-08BE-625E-F7D62ED092E1}"/>
              </a:ext>
            </a:extLst>
          </p:cNvPr>
          <p:cNvSpPr/>
          <p:nvPr/>
        </p:nvSpPr>
        <p:spPr>
          <a:xfrm>
            <a:off x="5492884" y="2343531"/>
            <a:ext cx="1498060" cy="612648"/>
          </a:xfrm>
          <a:prstGeom prst="accentCallout2">
            <a:avLst>
              <a:gd name="adj1" fmla="val 18750"/>
              <a:gd name="adj2" fmla="val -8333"/>
              <a:gd name="adj3" fmla="val 18750"/>
              <a:gd name="adj4" fmla="val -16667"/>
              <a:gd name="adj5" fmla="val 60632"/>
              <a:gd name="adj6" fmla="val -3248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r>
              <a:rPr lang="en-US" sz="1200" dirty="0">
                <a:solidFill>
                  <a:schemeClr val="tx1"/>
                </a:solidFill>
              </a:rPr>
              <a:t>Add user algorithm</a:t>
            </a:r>
            <a:br>
              <a:rPr lang="en-US" sz="1200" dirty="0">
                <a:solidFill>
                  <a:schemeClr val="tx1"/>
                </a:solidFill>
              </a:rPr>
            </a:br>
            <a:r>
              <a:rPr lang="en-US" sz="1200" dirty="0">
                <a:solidFill>
                  <a:schemeClr val="tx1"/>
                </a:solidFill>
              </a:rPr>
              <a:t>and data stream</a:t>
            </a:r>
            <a:br>
              <a:rPr lang="en-US" sz="1200" dirty="0">
                <a:solidFill>
                  <a:schemeClr val="tx1"/>
                </a:solidFill>
              </a:rPr>
            </a:br>
            <a:r>
              <a:rPr lang="en-US" sz="1200" dirty="0">
                <a:solidFill>
                  <a:schemeClr val="tx1"/>
                </a:solidFill>
              </a:rPr>
              <a:t>input interface</a:t>
            </a:r>
          </a:p>
        </p:txBody>
      </p:sp>
      <p:sp>
        <p:nvSpPr>
          <p:cNvPr id="22" name="Callout: Bent Line with Accent Bar 21">
            <a:extLst>
              <a:ext uri="{FF2B5EF4-FFF2-40B4-BE49-F238E27FC236}">
                <a16:creationId xmlns:a16="http://schemas.microsoft.com/office/drawing/2014/main" id="{688DADD3-DBC8-96B6-7CE2-9CCEB7866880}"/>
              </a:ext>
            </a:extLst>
          </p:cNvPr>
          <p:cNvSpPr/>
          <p:nvPr/>
        </p:nvSpPr>
        <p:spPr>
          <a:xfrm>
            <a:off x="5492884" y="3419606"/>
            <a:ext cx="1718554" cy="612648"/>
          </a:xfrm>
          <a:prstGeom prst="accentCallout2">
            <a:avLst>
              <a:gd name="adj1" fmla="val 18750"/>
              <a:gd name="adj2" fmla="val -8333"/>
              <a:gd name="adj3" fmla="val 18750"/>
              <a:gd name="adj4" fmla="val -16667"/>
              <a:gd name="adj5" fmla="val 60632"/>
              <a:gd name="adj6" fmla="val -3248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r>
              <a:rPr lang="en-US" sz="1200" dirty="0">
                <a:solidFill>
                  <a:schemeClr val="tx1"/>
                </a:solidFill>
              </a:rPr>
              <a:t>Start/stop, recording,</a:t>
            </a:r>
            <a:br>
              <a:rPr lang="en-US" sz="1200" dirty="0">
                <a:solidFill>
                  <a:schemeClr val="tx1"/>
                </a:solidFill>
              </a:rPr>
            </a:br>
            <a:r>
              <a:rPr lang="en-US" sz="1200" dirty="0">
                <a:solidFill>
                  <a:schemeClr val="tx1"/>
                </a:solidFill>
              </a:rPr>
              <a:t>and playback selected at </a:t>
            </a:r>
            <a:r>
              <a:rPr lang="en-US" sz="1200">
                <a:solidFill>
                  <a:schemeClr val="tx1"/>
                </a:solidFill>
              </a:rPr>
              <a:t>runtime using </a:t>
            </a:r>
            <a:r>
              <a:rPr lang="en-US" sz="1200" dirty="0" err="1">
                <a:solidFill>
                  <a:schemeClr val="tx1"/>
                </a:solidFill>
              </a:rPr>
              <a:t>sdsFlags</a:t>
            </a:r>
            <a:br>
              <a:rPr lang="en-US" sz="1200" dirty="0">
                <a:solidFill>
                  <a:schemeClr val="tx1"/>
                </a:solidFill>
              </a:rPr>
            </a:br>
            <a:endParaRPr lang="en-US" sz="1200" dirty="0">
              <a:solidFill>
                <a:schemeClr val="tx1"/>
              </a:solidFill>
            </a:endParaRPr>
          </a:p>
        </p:txBody>
      </p:sp>
    </p:spTree>
    <p:extLst>
      <p:ext uri="{BB962C8B-B14F-4D97-AF65-F5344CB8AC3E}">
        <p14:creationId xmlns:p14="http://schemas.microsoft.com/office/powerpoint/2010/main" val="26129905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F144F2-CF8D-2512-3394-F5BA8456CB66}"/>
            </a:ext>
          </a:extLst>
        </p:cNvPr>
        <p:cNvGrpSpPr/>
        <p:nvPr/>
      </p:nvGrpSpPr>
      <p:grpSpPr>
        <a:xfrm>
          <a:off x="0" y="0"/>
          <a:ext cx="0" cy="0"/>
          <a:chOff x="0" y="0"/>
          <a:chExt cx="0" cy="0"/>
        </a:xfrm>
      </p:grpSpPr>
      <p:pic>
        <p:nvPicPr>
          <p:cNvPr id="24" name="Picture 23">
            <a:extLst>
              <a:ext uri="{FF2B5EF4-FFF2-40B4-BE49-F238E27FC236}">
                <a16:creationId xmlns:a16="http://schemas.microsoft.com/office/drawing/2014/main" id="{37BFEDB3-B3D6-2C10-8FDA-BB0D92CB186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999499" y="4183639"/>
            <a:ext cx="583661" cy="583661"/>
          </a:xfrm>
          <a:prstGeom prst="rect">
            <a:avLst/>
          </a:prstGeom>
        </p:spPr>
      </p:pic>
      <p:sp>
        <p:nvSpPr>
          <p:cNvPr id="41" name="Rectangle 40">
            <a:extLst>
              <a:ext uri="{FF2B5EF4-FFF2-40B4-BE49-F238E27FC236}">
                <a16:creationId xmlns:a16="http://schemas.microsoft.com/office/drawing/2014/main" id="{C8527290-3EF0-E61B-B20A-69AF735B4578}"/>
              </a:ext>
            </a:extLst>
          </p:cNvPr>
          <p:cNvSpPr/>
          <p:nvPr/>
        </p:nvSpPr>
        <p:spPr>
          <a:xfrm>
            <a:off x="5193588" y="2048559"/>
            <a:ext cx="4327727" cy="2230652"/>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D1A1CFD5-D12C-F7F1-986D-C54D0AB93D77}"/>
              </a:ext>
            </a:extLst>
          </p:cNvPr>
          <p:cNvSpPr>
            <a:spLocks noGrp="1"/>
          </p:cNvSpPr>
          <p:nvPr>
            <p:ph type="title"/>
          </p:nvPr>
        </p:nvSpPr>
        <p:spPr/>
        <p:txBody>
          <a:bodyPr/>
          <a:lstStyle/>
          <a:p>
            <a:r>
              <a:rPr lang="en-US" sz="3200" dirty="0"/>
              <a:t>Challenge: Validate and Optimize Algorithms with Real World Data</a:t>
            </a:r>
          </a:p>
        </p:txBody>
      </p:sp>
      <p:sp>
        <p:nvSpPr>
          <p:cNvPr id="39" name="Text Placeholder 38">
            <a:extLst>
              <a:ext uri="{FF2B5EF4-FFF2-40B4-BE49-F238E27FC236}">
                <a16:creationId xmlns:a16="http://schemas.microsoft.com/office/drawing/2014/main" id="{13D8F53C-BBB9-85C8-DD5D-44A43D56565C}"/>
              </a:ext>
            </a:extLst>
          </p:cNvPr>
          <p:cNvSpPr>
            <a:spLocks noGrp="1"/>
          </p:cNvSpPr>
          <p:nvPr>
            <p:ph type="body" sz="quarter" idx="13"/>
          </p:nvPr>
        </p:nvSpPr>
        <p:spPr/>
        <p:txBody>
          <a:bodyPr/>
          <a:lstStyle/>
          <a:p>
            <a:r>
              <a:rPr lang="en-US">
                <a:hlinkClick r:id="rId4"/>
              </a:rPr>
              <a:t>github.com/ARM-software/SDS-Framework</a:t>
            </a:r>
            <a:endParaRPr lang="en-US"/>
          </a:p>
          <a:p>
            <a:endParaRPr lang="en-US"/>
          </a:p>
        </p:txBody>
      </p:sp>
      <p:sp>
        <p:nvSpPr>
          <p:cNvPr id="18" name="Process 108">
            <a:extLst>
              <a:ext uri="{FF2B5EF4-FFF2-40B4-BE49-F238E27FC236}">
                <a16:creationId xmlns:a16="http://schemas.microsoft.com/office/drawing/2014/main" id="{1F661DBA-D929-7A33-1889-F9F876D960B5}"/>
              </a:ext>
            </a:extLst>
          </p:cNvPr>
          <p:cNvSpPr/>
          <p:nvPr/>
        </p:nvSpPr>
        <p:spPr>
          <a:xfrm>
            <a:off x="6040376" y="3129792"/>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read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9" name="Straight Arrow Connector 18">
            <a:extLst>
              <a:ext uri="{FF2B5EF4-FFF2-40B4-BE49-F238E27FC236}">
                <a16:creationId xmlns:a16="http://schemas.microsoft.com/office/drawing/2014/main" id="{207E24AA-E047-B462-7131-5C8856B0CC22}"/>
              </a:ext>
            </a:extLst>
          </p:cNvPr>
          <p:cNvCxnSpPr>
            <a:cxnSpLocks/>
          </p:cNvCxnSpPr>
          <p:nvPr/>
        </p:nvCxnSpPr>
        <p:spPr>
          <a:xfrm flipV="1">
            <a:off x="6550824" y="5094182"/>
            <a:ext cx="0" cy="21402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id="{4A21D529-1776-708D-9726-1A44511AD9CD}"/>
              </a:ext>
            </a:extLst>
          </p:cNvPr>
          <p:cNvCxnSpPr>
            <a:cxnSpLocks/>
            <a:stCxn id="18" idx="0"/>
          </p:cNvCxnSpPr>
          <p:nvPr/>
        </p:nvCxnSpPr>
        <p:spPr>
          <a:xfrm rot="5400000" flipH="1" flipV="1">
            <a:off x="6491676" y="2721416"/>
            <a:ext cx="491746" cy="325006"/>
          </a:xfrm>
          <a:prstGeom prst="bentConnector2">
            <a:avLst/>
          </a:prstGeom>
          <a:ln w="15875">
            <a:tailEnd type="triangle"/>
          </a:ln>
        </p:spPr>
        <p:style>
          <a:lnRef idx="1">
            <a:schemeClr val="accent1"/>
          </a:lnRef>
          <a:fillRef idx="0">
            <a:schemeClr val="accent1"/>
          </a:fillRef>
          <a:effectRef idx="0">
            <a:schemeClr val="accent1"/>
          </a:effectRef>
          <a:fontRef idx="minor">
            <a:schemeClr val="tx1"/>
          </a:fontRef>
        </p:style>
      </p:cxnSp>
      <p:pic>
        <p:nvPicPr>
          <p:cNvPr id="1032" name="Picture 8">
            <a:extLst>
              <a:ext uri="{FF2B5EF4-FFF2-40B4-BE49-F238E27FC236}">
                <a16:creationId xmlns:a16="http://schemas.microsoft.com/office/drawing/2014/main" id="{6C903232-ADC0-5A08-225F-89C2A9E62E9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4480" y="4275966"/>
            <a:ext cx="356681" cy="35668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65AF3852-5AAA-A92A-81F9-643570854D5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29880" y="4348456"/>
            <a:ext cx="486465" cy="233503"/>
          </a:xfrm>
          <a:prstGeom prst="rect">
            <a:avLst/>
          </a:prstGeom>
          <a:noFill/>
          <a:extLst>
            <a:ext uri="{909E8E84-426E-40DD-AFC4-6F175D3DCCD1}">
              <a14:hiddenFill xmlns:a14="http://schemas.microsoft.com/office/drawing/2010/main">
                <a:solidFill>
                  <a:srgbClr val="FFFFFF"/>
                </a:solidFill>
              </a14:hiddenFill>
            </a:ext>
          </a:extLst>
        </p:spPr>
      </p:pic>
      <p:sp>
        <p:nvSpPr>
          <p:cNvPr id="26" name="Arrow: Up-Down 25">
            <a:extLst>
              <a:ext uri="{FF2B5EF4-FFF2-40B4-BE49-F238E27FC236}">
                <a16:creationId xmlns:a16="http://schemas.microsoft.com/office/drawing/2014/main" id="{03A8E324-75E5-41B6-A782-5D4DFE3121B9}"/>
              </a:ext>
            </a:extLst>
          </p:cNvPr>
          <p:cNvSpPr/>
          <p:nvPr/>
        </p:nvSpPr>
        <p:spPr>
          <a:xfrm>
            <a:off x="7269774" y="4084661"/>
            <a:ext cx="198660" cy="612057"/>
          </a:xfrm>
          <a:prstGeom prst="up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Arrow Connector 29">
            <a:extLst>
              <a:ext uri="{FF2B5EF4-FFF2-40B4-BE49-F238E27FC236}">
                <a16:creationId xmlns:a16="http://schemas.microsoft.com/office/drawing/2014/main" id="{98EC138A-8EB3-9461-A4DF-DAB5DF9B1F36}"/>
              </a:ext>
            </a:extLst>
          </p:cNvPr>
          <p:cNvCxnSpPr>
            <a:cxnSpLocks/>
            <a:endCxn id="18" idx="2"/>
          </p:cNvCxnSpPr>
          <p:nvPr/>
        </p:nvCxnSpPr>
        <p:spPr>
          <a:xfrm flipV="1">
            <a:off x="6575046" y="3524755"/>
            <a:ext cx="0" cy="16494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6F3DD64-481E-19A5-8A12-4AA7AD55C322}"/>
              </a:ext>
            </a:extLst>
          </p:cNvPr>
          <p:cNvSpPr/>
          <p:nvPr/>
        </p:nvSpPr>
        <p:spPr>
          <a:xfrm>
            <a:off x="548139" y="2020669"/>
            <a:ext cx="4327727" cy="2230652"/>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11" name="Content Placeholder 2">
            <a:extLst>
              <a:ext uri="{FF2B5EF4-FFF2-40B4-BE49-F238E27FC236}">
                <a16:creationId xmlns:a16="http://schemas.microsoft.com/office/drawing/2014/main" id="{E8BE8F26-4D42-8AF2-9DCD-F283D38678E0}"/>
              </a:ext>
            </a:extLst>
          </p:cNvPr>
          <p:cNvSpPr txBox="1">
            <a:spLocks/>
          </p:cNvSpPr>
          <p:nvPr/>
        </p:nvSpPr>
        <p:spPr>
          <a:xfrm>
            <a:off x="548139" y="2075177"/>
            <a:ext cx="4327727"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7"/>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ALGORITHM UNDER DEVELOPMENT  </a:t>
            </a:r>
          </a:p>
        </p:txBody>
      </p:sp>
      <p:cxnSp>
        <p:nvCxnSpPr>
          <p:cNvPr id="13" name="Straight Arrow Connector 12">
            <a:extLst>
              <a:ext uri="{FF2B5EF4-FFF2-40B4-BE49-F238E27FC236}">
                <a16:creationId xmlns:a16="http://schemas.microsoft.com/office/drawing/2014/main" id="{5E12FDCE-DCB1-C05A-479F-054B342DBC31}"/>
              </a:ext>
            </a:extLst>
          </p:cNvPr>
          <p:cNvCxnSpPr>
            <a:cxnSpLocks/>
          </p:cNvCxnSpPr>
          <p:nvPr/>
        </p:nvCxnSpPr>
        <p:spPr>
          <a:xfrm flipV="1">
            <a:off x="1571731" y="2642167"/>
            <a:ext cx="676798" cy="7662"/>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388690EA-4651-5674-CE79-1777AA4E9E5E}"/>
              </a:ext>
            </a:extLst>
          </p:cNvPr>
          <p:cNvCxnSpPr>
            <a:cxnSpLocks/>
            <a:stCxn id="37" idx="3"/>
          </p:cNvCxnSpPr>
          <p:nvPr/>
        </p:nvCxnSpPr>
        <p:spPr>
          <a:xfrm flipV="1">
            <a:off x="3161456" y="2640398"/>
            <a:ext cx="691309"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5" name="Process 104">
            <a:extLst>
              <a:ext uri="{FF2B5EF4-FFF2-40B4-BE49-F238E27FC236}">
                <a16:creationId xmlns:a16="http://schemas.microsoft.com/office/drawing/2014/main" id="{3F2D5B05-99F5-422C-155A-D55895C4EAC4}"/>
              </a:ext>
            </a:extLst>
          </p:cNvPr>
          <p:cNvSpPr/>
          <p:nvPr/>
        </p:nvSpPr>
        <p:spPr>
          <a:xfrm>
            <a:off x="707321" y="2423190"/>
            <a:ext cx="90332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Input Interface</a:t>
            </a:r>
          </a:p>
        </p:txBody>
      </p:sp>
      <p:sp>
        <p:nvSpPr>
          <p:cNvPr id="37" name="Process 106">
            <a:extLst>
              <a:ext uri="{FF2B5EF4-FFF2-40B4-BE49-F238E27FC236}">
                <a16:creationId xmlns:a16="http://schemas.microsoft.com/office/drawing/2014/main" id="{FF93A55A-EF3D-3743-1F2F-10BFA9962F8A}"/>
              </a:ext>
            </a:extLst>
          </p:cNvPr>
          <p:cNvSpPr/>
          <p:nvPr/>
        </p:nvSpPr>
        <p:spPr>
          <a:xfrm>
            <a:off x="2258136" y="2428186"/>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Algorithm</a:t>
            </a:r>
          </a:p>
        </p:txBody>
      </p:sp>
      <p:sp>
        <p:nvSpPr>
          <p:cNvPr id="54" name="TextBox 53">
            <a:extLst>
              <a:ext uri="{FF2B5EF4-FFF2-40B4-BE49-F238E27FC236}">
                <a16:creationId xmlns:a16="http://schemas.microsoft.com/office/drawing/2014/main" id="{B08AD49D-BC5D-A4A3-EF3F-FD0D54BA4865}"/>
              </a:ext>
            </a:extLst>
          </p:cNvPr>
          <p:cNvSpPr txBox="1"/>
          <p:nvPr/>
        </p:nvSpPr>
        <p:spPr>
          <a:xfrm>
            <a:off x="3253760" y="2442609"/>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cxnSp>
        <p:nvCxnSpPr>
          <p:cNvPr id="84" name="Straight Arrow Connector 83">
            <a:extLst>
              <a:ext uri="{FF2B5EF4-FFF2-40B4-BE49-F238E27FC236}">
                <a16:creationId xmlns:a16="http://schemas.microsoft.com/office/drawing/2014/main" id="{38D71C36-3974-EF12-2B49-2BF5EFC0FD4E}"/>
              </a:ext>
            </a:extLst>
          </p:cNvPr>
          <p:cNvCxnSpPr>
            <a:cxnSpLocks/>
          </p:cNvCxnSpPr>
          <p:nvPr/>
        </p:nvCxnSpPr>
        <p:spPr>
          <a:xfrm>
            <a:off x="3479178" y="2641290"/>
            <a:ext cx="0" cy="48108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5" name="Graphic 84">
            <a:extLst>
              <a:ext uri="{FF2B5EF4-FFF2-40B4-BE49-F238E27FC236}">
                <a16:creationId xmlns:a16="http://schemas.microsoft.com/office/drawing/2014/main" id="{D1090A28-DB10-FE27-AEF9-17CE1B7190C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346409" y="5318948"/>
            <a:ext cx="306905" cy="391304"/>
          </a:xfrm>
          <a:prstGeom prst="rect">
            <a:avLst/>
          </a:prstGeom>
        </p:spPr>
      </p:pic>
      <p:sp>
        <p:nvSpPr>
          <p:cNvPr id="86" name="TextBox 85">
            <a:extLst>
              <a:ext uri="{FF2B5EF4-FFF2-40B4-BE49-F238E27FC236}">
                <a16:creationId xmlns:a16="http://schemas.microsoft.com/office/drawing/2014/main" id="{4766513E-9BA2-1CA6-BB0E-9A1C3DB84B26}"/>
              </a:ext>
            </a:extLst>
          </p:cNvPr>
          <p:cNvSpPr txBox="1"/>
          <p:nvPr/>
        </p:nvSpPr>
        <p:spPr>
          <a:xfrm>
            <a:off x="3135370" y="5765250"/>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Algorithm</a:t>
            </a:r>
            <a:br>
              <a:rPr lang="en-US" sz="1067" b="1" dirty="0">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Output Data</a:t>
            </a:r>
          </a:p>
        </p:txBody>
      </p:sp>
      <p:cxnSp>
        <p:nvCxnSpPr>
          <p:cNvPr id="87" name="Straight Arrow Connector 86">
            <a:extLst>
              <a:ext uri="{FF2B5EF4-FFF2-40B4-BE49-F238E27FC236}">
                <a16:creationId xmlns:a16="http://schemas.microsoft.com/office/drawing/2014/main" id="{B810580E-F006-9CC9-E9AB-999F8AD7BE5B}"/>
              </a:ext>
            </a:extLst>
          </p:cNvPr>
          <p:cNvCxnSpPr>
            <a:cxnSpLocks/>
            <a:endCxn id="85" idx="0"/>
          </p:cNvCxnSpPr>
          <p:nvPr/>
        </p:nvCxnSpPr>
        <p:spPr>
          <a:xfrm>
            <a:off x="3499862" y="4867995"/>
            <a:ext cx="0" cy="45095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9" name="Graphic 88">
            <a:extLst>
              <a:ext uri="{FF2B5EF4-FFF2-40B4-BE49-F238E27FC236}">
                <a16:creationId xmlns:a16="http://schemas.microsoft.com/office/drawing/2014/main" id="{D33578FE-F6A9-C661-4D58-6728AEF4D12E}"/>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743892" y="5311452"/>
            <a:ext cx="306905" cy="391304"/>
          </a:xfrm>
          <a:prstGeom prst="rect">
            <a:avLst/>
          </a:prstGeom>
        </p:spPr>
      </p:pic>
      <p:sp>
        <p:nvSpPr>
          <p:cNvPr id="90" name="TextBox 89">
            <a:extLst>
              <a:ext uri="{FF2B5EF4-FFF2-40B4-BE49-F238E27FC236}">
                <a16:creationId xmlns:a16="http://schemas.microsoft.com/office/drawing/2014/main" id="{7911F9B4-E486-5702-62E1-DD75884E61E7}"/>
              </a:ext>
            </a:extLst>
          </p:cNvPr>
          <p:cNvSpPr txBox="1"/>
          <p:nvPr/>
        </p:nvSpPr>
        <p:spPr>
          <a:xfrm>
            <a:off x="1279971" y="5757754"/>
            <a:ext cx="1266267"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Physical</a:t>
            </a:r>
            <a:br>
              <a:rPr lang="en-US" sz="1067" b="1" dirty="0">
                <a:latin typeface="Aeonik" panose="020B0503030300000000" pitchFamily="34" charset="0"/>
                <a:ea typeface="ＭＳ Ｐゴシック" panose="020B0600070205080204" pitchFamily="34" charset="-128"/>
                <a:cs typeface="Calibri" panose="020F0502020204030204" pitchFamily="34" charset="0"/>
              </a:rPr>
            </a:br>
            <a:r>
              <a:rPr lang="en-US" sz="1067" b="1" dirty="0">
                <a:latin typeface="Aeonik" panose="020B0503030300000000" pitchFamily="34" charset="0"/>
                <a:ea typeface="ＭＳ Ｐゴシック" panose="020B0600070205080204" pitchFamily="34" charset="-128"/>
                <a:cs typeface="Calibri" panose="020F0502020204030204" pitchFamily="34" charset="0"/>
              </a:rPr>
              <a:t> </a:t>
            </a: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Input Data</a:t>
            </a:r>
          </a:p>
        </p:txBody>
      </p:sp>
      <p:sp>
        <p:nvSpPr>
          <p:cNvPr id="91" name="Process 108">
            <a:extLst>
              <a:ext uri="{FF2B5EF4-FFF2-40B4-BE49-F238E27FC236}">
                <a16:creationId xmlns:a16="http://schemas.microsoft.com/office/drawing/2014/main" id="{1661AFFA-91DB-81E8-1594-57188B7F8E28}"/>
              </a:ext>
            </a:extLst>
          </p:cNvPr>
          <p:cNvSpPr/>
          <p:nvPr/>
        </p:nvSpPr>
        <p:spPr>
          <a:xfrm>
            <a:off x="1373558" y="3127248"/>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99" name="Process 108">
            <a:extLst>
              <a:ext uri="{FF2B5EF4-FFF2-40B4-BE49-F238E27FC236}">
                <a16:creationId xmlns:a16="http://schemas.microsoft.com/office/drawing/2014/main" id="{D225A149-B37E-E143-7D2F-1894A1123467}"/>
              </a:ext>
            </a:extLst>
          </p:cNvPr>
          <p:cNvSpPr/>
          <p:nvPr/>
        </p:nvSpPr>
        <p:spPr>
          <a:xfrm>
            <a:off x="707322" y="3692943"/>
            <a:ext cx="4052656"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01" name="Straight Arrow Connector 100">
            <a:extLst>
              <a:ext uri="{FF2B5EF4-FFF2-40B4-BE49-F238E27FC236}">
                <a16:creationId xmlns:a16="http://schemas.microsoft.com/office/drawing/2014/main" id="{20753DE5-FA83-7C13-4855-9778247EECAF}"/>
              </a:ext>
            </a:extLst>
          </p:cNvPr>
          <p:cNvCxnSpPr>
            <a:cxnSpLocks/>
            <a:stCxn id="104" idx="2"/>
          </p:cNvCxnSpPr>
          <p:nvPr/>
        </p:nvCxnSpPr>
        <p:spPr>
          <a:xfrm>
            <a:off x="3479178" y="3522211"/>
            <a:ext cx="0" cy="17560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02" name="Content Placeholder 2">
            <a:extLst>
              <a:ext uri="{FF2B5EF4-FFF2-40B4-BE49-F238E27FC236}">
                <a16:creationId xmlns:a16="http://schemas.microsoft.com/office/drawing/2014/main" id="{9A40FB03-FB05-94AF-ED54-FD26A12003B3}"/>
              </a:ext>
            </a:extLst>
          </p:cNvPr>
          <p:cNvSpPr txBox="1">
            <a:spLocks/>
          </p:cNvSpPr>
          <p:nvPr/>
        </p:nvSpPr>
        <p:spPr>
          <a:xfrm>
            <a:off x="595345" y="3805698"/>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7"/>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SDSIO  INTERFACE</a:t>
            </a:r>
          </a:p>
        </p:txBody>
      </p:sp>
      <p:sp>
        <p:nvSpPr>
          <p:cNvPr id="104" name="Process 108">
            <a:extLst>
              <a:ext uri="{FF2B5EF4-FFF2-40B4-BE49-F238E27FC236}">
                <a16:creationId xmlns:a16="http://schemas.microsoft.com/office/drawing/2014/main" id="{0159F00E-0273-4B94-DAD2-4D0F9786BF5C}"/>
              </a:ext>
            </a:extLst>
          </p:cNvPr>
          <p:cNvSpPr/>
          <p:nvPr/>
        </p:nvSpPr>
        <p:spPr>
          <a:xfrm>
            <a:off x="2944508" y="3127248"/>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r>
              <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 </a:t>
            </a:r>
          </a:p>
        </p:txBody>
      </p:sp>
      <p:sp>
        <p:nvSpPr>
          <p:cNvPr id="105" name="Arrow: Down 104">
            <a:extLst>
              <a:ext uri="{FF2B5EF4-FFF2-40B4-BE49-F238E27FC236}">
                <a16:creationId xmlns:a16="http://schemas.microsoft.com/office/drawing/2014/main" id="{5DEC47CE-8A01-7046-CCA8-58B01F1A9114}"/>
              </a:ext>
            </a:extLst>
          </p:cNvPr>
          <p:cNvSpPr/>
          <p:nvPr/>
        </p:nvSpPr>
        <p:spPr>
          <a:xfrm>
            <a:off x="2608972" y="4087212"/>
            <a:ext cx="233251" cy="612057"/>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0" name="Straight Arrow Connector 109">
            <a:extLst>
              <a:ext uri="{FF2B5EF4-FFF2-40B4-BE49-F238E27FC236}">
                <a16:creationId xmlns:a16="http://schemas.microsoft.com/office/drawing/2014/main" id="{A7DC6A8B-11D0-7D9C-1373-7AC5E0525372}"/>
              </a:ext>
            </a:extLst>
          </p:cNvPr>
          <p:cNvCxnSpPr>
            <a:cxnSpLocks/>
          </p:cNvCxnSpPr>
          <p:nvPr/>
        </p:nvCxnSpPr>
        <p:spPr>
          <a:xfrm>
            <a:off x="1919739" y="2644536"/>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id="{7B78252F-43F9-C956-E2B6-4EDC5C062FB5}"/>
              </a:ext>
            </a:extLst>
          </p:cNvPr>
          <p:cNvCxnSpPr>
            <a:cxnSpLocks/>
          </p:cNvCxnSpPr>
          <p:nvPr/>
        </p:nvCxnSpPr>
        <p:spPr>
          <a:xfrm>
            <a:off x="1911326" y="4896162"/>
            <a:ext cx="2083" cy="41508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ECE83CBA-BE70-A2F1-36A1-1D162A514961}"/>
              </a:ext>
            </a:extLst>
          </p:cNvPr>
          <p:cNvCxnSpPr>
            <a:cxnSpLocks/>
          </p:cNvCxnSpPr>
          <p:nvPr/>
        </p:nvCxnSpPr>
        <p:spPr>
          <a:xfrm>
            <a:off x="1926368" y="3537730"/>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97" name="Process 108">
            <a:extLst>
              <a:ext uri="{FF2B5EF4-FFF2-40B4-BE49-F238E27FC236}">
                <a16:creationId xmlns:a16="http://schemas.microsoft.com/office/drawing/2014/main" id="{F9DAC316-C282-BE0C-289C-78B9EBD977A5}"/>
              </a:ext>
            </a:extLst>
          </p:cNvPr>
          <p:cNvSpPr/>
          <p:nvPr/>
        </p:nvSpPr>
        <p:spPr>
          <a:xfrm>
            <a:off x="548139" y="4699269"/>
            <a:ext cx="4346831"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SDSIO-Server </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running on </a:t>
            </a:r>
            <a:r>
              <a:rPr lang="en-GB" sz="1200" dirty="0">
                <a:solidFill>
                  <a:srgbClr val="FFFFFF"/>
                </a:solidFill>
                <a:latin typeface="Aeonik" panose="020B0503030300000000" pitchFamily="34" charset="0"/>
                <a:cs typeface="Calibri" panose="020F0502020204030204" pitchFamily="34" charset="0"/>
              </a:rPr>
              <a:t>development host or file system on target</a:t>
            </a:r>
            <a:endPar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22" name="Flowchart: Multidocument 21">
            <a:extLst>
              <a:ext uri="{FF2B5EF4-FFF2-40B4-BE49-F238E27FC236}">
                <a16:creationId xmlns:a16="http://schemas.microsoft.com/office/drawing/2014/main" id="{6E80B3F3-05D3-9637-DA97-9DC8517032E9}"/>
              </a:ext>
            </a:extLst>
          </p:cNvPr>
          <p:cNvSpPr/>
          <p:nvPr/>
        </p:nvSpPr>
        <p:spPr>
          <a:xfrm>
            <a:off x="4370125" y="4301964"/>
            <a:ext cx="395021" cy="316559"/>
          </a:xfrm>
          <a:prstGeom prst="flowChartMultidocumen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D1357933-623B-E9E1-1157-7D9F0180E021}"/>
              </a:ext>
            </a:extLst>
          </p:cNvPr>
          <p:cNvSpPr txBox="1"/>
          <p:nvPr/>
        </p:nvSpPr>
        <p:spPr>
          <a:xfrm>
            <a:off x="100988" y="1649388"/>
            <a:ext cx="5365218" cy="2492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kern="1200" dirty="0">
                <a:solidFill>
                  <a:schemeClr val="tx2"/>
                </a:solidFill>
                <a:latin typeface="+mn-lt"/>
                <a:ea typeface="+mn-ea"/>
                <a:cs typeface="+mn-cs"/>
              </a:rPr>
              <a:t>Capture real-world data streams in hardware</a:t>
            </a:r>
          </a:p>
        </p:txBody>
      </p:sp>
      <p:sp>
        <p:nvSpPr>
          <p:cNvPr id="38" name="TextBox 37">
            <a:extLst>
              <a:ext uri="{FF2B5EF4-FFF2-40B4-BE49-F238E27FC236}">
                <a16:creationId xmlns:a16="http://schemas.microsoft.com/office/drawing/2014/main" id="{A8820AA6-2F4A-43B0-7319-B63B60D8B295}"/>
              </a:ext>
            </a:extLst>
          </p:cNvPr>
          <p:cNvSpPr txBox="1"/>
          <p:nvPr/>
        </p:nvSpPr>
        <p:spPr>
          <a:xfrm>
            <a:off x="5103778" y="1655873"/>
            <a:ext cx="4559035" cy="2492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kern="1200" dirty="0">
                <a:solidFill>
                  <a:schemeClr val="tx2"/>
                </a:solidFill>
                <a:latin typeface="+mn-lt"/>
                <a:ea typeface="+mn-ea"/>
                <a:cs typeface="+mn-cs"/>
              </a:rPr>
              <a:t>Use same data streams to repeat tests</a:t>
            </a:r>
          </a:p>
        </p:txBody>
      </p:sp>
      <p:sp>
        <p:nvSpPr>
          <p:cNvPr id="43" name="Content Placeholder 2">
            <a:extLst>
              <a:ext uri="{FF2B5EF4-FFF2-40B4-BE49-F238E27FC236}">
                <a16:creationId xmlns:a16="http://schemas.microsoft.com/office/drawing/2014/main" id="{1D010D44-A9D6-B6F2-5912-AA94D0DB8365}"/>
              </a:ext>
            </a:extLst>
          </p:cNvPr>
          <p:cNvSpPr txBox="1">
            <a:spLocks/>
          </p:cNvSpPr>
          <p:nvPr/>
        </p:nvSpPr>
        <p:spPr>
          <a:xfrm>
            <a:off x="5193588" y="2075177"/>
            <a:ext cx="4327727"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7"/>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ALGORITHM UNDER DEVELOPMENT  </a:t>
            </a:r>
          </a:p>
        </p:txBody>
      </p:sp>
      <p:cxnSp>
        <p:nvCxnSpPr>
          <p:cNvPr id="45" name="Straight Arrow Connector 44">
            <a:extLst>
              <a:ext uri="{FF2B5EF4-FFF2-40B4-BE49-F238E27FC236}">
                <a16:creationId xmlns:a16="http://schemas.microsoft.com/office/drawing/2014/main" id="{395B8862-3D44-5B8C-90ED-7DCABF1364C4}"/>
              </a:ext>
            </a:extLst>
          </p:cNvPr>
          <p:cNvCxnSpPr>
            <a:cxnSpLocks/>
            <a:stCxn id="47" idx="3"/>
          </p:cNvCxnSpPr>
          <p:nvPr/>
        </p:nvCxnSpPr>
        <p:spPr>
          <a:xfrm flipV="1">
            <a:off x="7806905" y="2640398"/>
            <a:ext cx="691309"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7" name="Process 106">
            <a:extLst>
              <a:ext uri="{FF2B5EF4-FFF2-40B4-BE49-F238E27FC236}">
                <a16:creationId xmlns:a16="http://schemas.microsoft.com/office/drawing/2014/main" id="{0C3BF947-A407-D937-A7F6-FEFCE6D6164F}"/>
              </a:ext>
            </a:extLst>
          </p:cNvPr>
          <p:cNvSpPr/>
          <p:nvPr/>
        </p:nvSpPr>
        <p:spPr>
          <a:xfrm>
            <a:off x="6903585" y="2428186"/>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Algorithm</a:t>
            </a:r>
          </a:p>
        </p:txBody>
      </p:sp>
      <p:sp>
        <p:nvSpPr>
          <p:cNvPr id="48" name="TextBox 47">
            <a:extLst>
              <a:ext uri="{FF2B5EF4-FFF2-40B4-BE49-F238E27FC236}">
                <a16:creationId xmlns:a16="http://schemas.microsoft.com/office/drawing/2014/main" id="{561B7875-E95C-1B64-DA1B-3A09132FA1D7}"/>
              </a:ext>
            </a:extLst>
          </p:cNvPr>
          <p:cNvSpPr txBox="1"/>
          <p:nvPr/>
        </p:nvSpPr>
        <p:spPr>
          <a:xfrm>
            <a:off x="7899209" y="2442609"/>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cxnSp>
        <p:nvCxnSpPr>
          <p:cNvPr id="49" name="Straight Arrow Connector 48">
            <a:extLst>
              <a:ext uri="{FF2B5EF4-FFF2-40B4-BE49-F238E27FC236}">
                <a16:creationId xmlns:a16="http://schemas.microsoft.com/office/drawing/2014/main" id="{0A1BDBEE-B96F-66E9-EF2B-1F486EE1264C}"/>
              </a:ext>
            </a:extLst>
          </p:cNvPr>
          <p:cNvCxnSpPr>
            <a:cxnSpLocks/>
          </p:cNvCxnSpPr>
          <p:nvPr/>
        </p:nvCxnSpPr>
        <p:spPr>
          <a:xfrm>
            <a:off x="8124627" y="2641290"/>
            <a:ext cx="0" cy="48108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50" name="Graphic 49">
            <a:extLst>
              <a:ext uri="{FF2B5EF4-FFF2-40B4-BE49-F238E27FC236}">
                <a16:creationId xmlns:a16="http://schemas.microsoft.com/office/drawing/2014/main" id="{5DA65F25-FB9C-754E-AD03-629223E3E5CC}"/>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7991858" y="5318948"/>
            <a:ext cx="306905" cy="391304"/>
          </a:xfrm>
          <a:prstGeom prst="rect">
            <a:avLst/>
          </a:prstGeom>
        </p:spPr>
      </p:pic>
      <p:sp>
        <p:nvSpPr>
          <p:cNvPr id="51" name="TextBox 50">
            <a:extLst>
              <a:ext uri="{FF2B5EF4-FFF2-40B4-BE49-F238E27FC236}">
                <a16:creationId xmlns:a16="http://schemas.microsoft.com/office/drawing/2014/main" id="{6B169750-C1C8-0655-5EF1-FC0136E979E4}"/>
              </a:ext>
            </a:extLst>
          </p:cNvPr>
          <p:cNvSpPr txBox="1"/>
          <p:nvPr/>
        </p:nvSpPr>
        <p:spPr>
          <a:xfrm>
            <a:off x="7780819" y="5765250"/>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Algorithm</a:t>
            </a:r>
            <a:br>
              <a:rPr lang="en-US" sz="1067" b="1" dirty="0">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Output Data</a:t>
            </a:r>
          </a:p>
        </p:txBody>
      </p:sp>
      <p:cxnSp>
        <p:nvCxnSpPr>
          <p:cNvPr id="52" name="Straight Arrow Connector 51">
            <a:extLst>
              <a:ext uri="{FF2B5EF4-FFF2-40B4-BE49-F238E27FC236}">
                <a16:creationId xmlns:a16="http://schemas.microsoft.com/office/drawing/2014/main" id="{AC2B926D-57F1-ABE3-CAD2-17AF53E61814}"/>
              </a:ext>
            </a:extLst>
          </p:cNvPr>
          <p:cNvCxnSpPr>
            <a:cxnSpLocks/>
            <a:endCxn id="50" idx="0"/>
          </p:cNvCxnSpPr>
          <p:nvPr/>
        </p:nvCxnSpPr>
        <p:spPr>
          <a:xfrm>
            <a:off x="8145311" y="4867995"/>
            <a:ext cx="0" cy="45095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55" name="Graphic 54">
            <a:extLst>
              <a:ext uri="{FF2B5EF4-FFF2-40B4-BE49-F238E27FC236}">
                <a16:creationId xmlns:a16="http://schemas.microsoft.com/office/drawing/2014/main" id="{0E41A6B2-5C30-5097-D889-2636D43C2ADD}"/>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6389341" y="5311452"/>
            <a:ext cx="306905" cy="391304"/>
          </a:xfrm>
          <a:prstGeom prst="rect">
            <a:avLst/>
          </a:prstGeom>
        </p:spPr>
      </p:pic>
      <p:sp>
        <p:nvSpPr>
          <p:cNvPr id="56" name="TextBox 55">
            <a:extLst>
              <a:ext uri="{FF2B5EF4-FFF2-40B4-BE49-F238E27FC236}">
                <a16:creationId xmlns:a16="http://schemas.microsoft.com/office/drawing/2014/main" id="{904EB29D-33AF-3555-4527-E2C8EC198BCB}"/>
              </a:ext>
            </a:extLst>
          </p:cNvPr>
          <p:cNvSpPr txBox="1"/>
          <p:nvPr/>
        </p:nvSpPr>
        <p:spPr>
          <a:xfrm>
            <a:off x="5925420" y="5757754"/>
            <a:ext cx="1266267"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Physical</a:t>
            </a:r>
            <a:br>
              <a:rPr lang="en-US" sz="1067" b="1" dirty="0">
                <a:latin typeface="Aeonik" panose="020B0503030300000000" pitchFamily="34" charset="0"/>
                <a:ea typeface="ＭＳ Ｐゴシック" panose="020B0600070205080204" pitchFamily="34" charset="-128"/>
                <a:cs typeface="Calibri" panose="020F0502020204030204" pitchFamily="34" charset="0"/>
              </a:rPr>
            </a:br>
            <a:r>
              <a:rPr lang="en-US" sz="1067" b="1" dirty="0">
                <a:latin typeface="Aeonik" panose="020B0503030300000000" pitchFamily="34" charset="0"/>
                <a:ea typeface="ＭＳ Ｐゴシック" panose="020B0600070205080204" pitchFamily="34" charset="-128"/>
                <a:cs typeface="Calibri" panose="020F0502020204030204" pitchFamily="34" charset="0"/>
              </a:rPr>
              <a:t> </a:t>
            </a: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Input Data</a:t>
            </a:r>
          </a:p>
        </p:txBody>
      </p:sp>
      <p:sp>
        <p:nvSpPr>
          <p:cNvPr id="61" name="Process 108">
            <a:extLst>
              <a:ext uri="{FF2B5EF4-FFF2-40B4-BE49-F238E27FC236}">
                <a16:creationId xmlns:a16="http://schemas.microsoft.com/office/drawing/2014/main" id="{9D8577CC-A5D5-4CFC-E93B-3801C19C6301}"/>
              </a:ext>
            </a:extLst>
          </p:cNvPr>
          <p:cNvSpPr/>
          <p:nvPr/>
        </p:nvSpPr>
        <p:spPr>
          <a:xfrm>
            <a:off x="5352771" y="3692943"/>
            <a:ext cx="4052656"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62" name="Straight Arrow Connector 61">
            <a:extLst>
              <a:ext uri="{FF2B5EF4-FFF2-40B4-BE49-F238E27FC236}">
                <a16:creationId xmlns:a16="http://schemas.microsoft.com/office/drawing/2014/main" id="{3836A6E2-B805-EF64-A429-2569C8878214}"/>
              </a:ext>
            </a:extLst>
          </p:cNvPr>
          <p:cNvCxnSpPr>
            <a:cxnSpLocks/>
            <a:stCxn id="68" idx="2"/>
          </p:cNvCxnSpPr>
          <p:nvPr/>
        </p:nvCxnSpPr>
        <p:spPr>
          <a:xfrm>
            <a:off x="8124627" y="3517337"/>
            <a:ext cx="0" cy="17560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64" name="Content Placeholder 2">
            <a:extLst>
              <a:ext uri="{FF2B5EF4-FFF2-40B4-BE49-F238E27FC236}">
                <a16:creationId xmlns:a16="http://schemas.microsoft.com/office/drawing/2014/main" id="{EF852423-7865-FF64-D352-89E990C8626E}"/>
              </a:ext>
            </a:extLst>
          </p:cNvPr>
          <p:cNvSpPr txBox="1">
            <a:spLocks/>
          </p:cNvSpPr>
          <p:nvPr/>
        </p:nvSpPr>
        <p:spPr>
          <a:xfrm>
            <a:off x="5240794" y="3805698"/>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7"/>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SDSIO  INTERFACE</a:t>
            </a:r>
          </a:p>
        </p:txBody>
      </p:sp>
      <p:sp>
        <p:nvSpPr>
          <p:cNvPr id="68" name="Process 108">
            <a:extLst>
              <a:ext uri="{FF2B5EF4-FFF2-40B4-BE49-F238E27FC236}">
                <a16:creationId xmlns:a16="http://schemas.microsoft.com/office/drawing/2014/main" id="{0A95AB2E-136A-3673-CFC7-C52C8F99E73B}"/>
              </a:ext>
            </a:extLst>
          </p:cNvPr>
          <p:cNvSpPr/>
          <p:nvPr/>
        </p:nvSpPr>
        <p:spPr>
          <a:xfrm>
            <a:off x="7589957" y="3122374"/>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29" name="Process 108">
            <a:extLst>
              <a:ext uri="{FF2B5EF4-FFF2-40B4-BE49-F238E27FC236}">
                <a16:creationId xmlns:a16="http://schemas.microsoft.com/office/drawing/2014/main" id="{AD737D51-C9A0-ED5A-9117-D6D63FF217B9}"/>
              </a:ext>
            </a:extLst>
          </p:cNvPr>
          <p:cNvSpPr/>
          <p:nvPr/>
        </p:nvSpPr>
        <p:spPr>
          <a:xfrm>
            <a:off x="5189963" y="4696024"/>
            <a:ext cx="4346831"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SDSIO-Server </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running on </a:t>
            </a:r>
            <a:r>
              <a:rPr lang="en-GB" sz="1200" dirty="0">
                <a:solidFill>
                  <a:srgbClr val="FFFFFF"/>
                </a:solidFill>
                <a:latin typeface="Aeonik" panose="020B0503030300000000" pitchFamily="34" charset="0"/>
                <a:cs typeface="Calibri" panose="020F0502020204030204" pitchFamily="34" charset="0"/>
              </a:rPr>
              <a:t>development host</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 </a:t>
            </a:r>
            <a:r>
              <a:rPr lang="en-GB" sz="1200" dirty="0">
                <a:solidFill>
                  <a:srgbClr val="FFFFFF"/>
                </a:solidFill>
                <a:latin typeface="Aeonik" panose="020B0503030300000000" pitchFamily="34" charset="0"/>
                <a:cs typeface="Calibri" panose="020F0502020204030204" pitchFamily="34" charset="0"/>
              </a:rPr>
              <a:t>or AVH simulation </a:t>
            </a:r>
            <a:endPar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pic>
        <p:nvPicPr>
          <p:cNvPr id="2" name="Picture 8">
            <a:extLst>
              <a:ext uri="{FF2B5EF4-FFF2-40B4-BE49-F238E27FC236}">
                <a16:creationId xmlns:a16="http://schemas.microsoft.com/office/drawing/2014/main" id="{10BAB371-2F45-DA65-DE0F-CBF6087CF9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4434" y="4266474"/>
            <a:ext cx="356681" cy="35668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0">
            <a:extLst>
              <a:ext uri="{FF2B5EF4-FFF2-40B4-BE49-F238E27FC236}">
                <a16:creationId xmlns:a16="http://schemas.microsoft.com/office/drawing/2014/main" id="{4D57BC8C-9889-74B8-4330-D4AB94F9A1A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9834" y="4338964"/>
            <a:ext cx="486465" cy="23350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DF137CC-7CF4-F391-51B6-DE37098E0ED8}"/>
              </a:ext>
            </a:extLst>
          </p:cNvPr>
          <p:cNvSpPr txBox="1"/>
          <p:nvPr/>
        </p:nvSpPr>
        <p:spPr>
          <a:xfrm>
            <a:off x="3935455" y="4385050"/>
            <a:ext cx="437833" cy="1938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400" b="1" kern="1200" dirty="0">
                <a:solidFill>
                  <a:schemeClr val="tx2"/>
                </a:solidFill>
                <a:latin typeface="Arial" panose="020B0604020202020204" pitchFamily="34" charset="0"/>
                <a:ea typeface="+mn-ea"/>
                <a:cs typeface="Arial" panose="020B0604020202020204" pitchFamily="34" charset="0"/>
              </a:rPr>
              <a:t>RTT</a:t>
            </a:r>
          </a:p>
        </p:txBody>
      </p:sp>
      <p:sp>
        <p:nvSpPr>
          <p:cNvPr id="7" name="TextBox 6">
            <a:extLst>
              <a:ext uri="{FF2B5EF4-FFF2-40B4-BE49-F238E27FC236}">
                <a16:creationId xmlns:a16="http://schemas.microsoft.com/office/drawing/2014/main" id="{E7D4AD11-1252-DD22-3032-10B4E81E0118}"/>
              </a:ext>
            </a:extLst>
          </p:cNvPr>
          <p:cNvSpPr txBox="1"/>
          <p:nvPr/>
        </p:nvSpPr>
        <p:spPr>
          <a:xfrm>
            <a:off x="8601377" y="4398356"/>
            <a:ext cx="437833" cy="1938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400" b="1" kern="1200" dirty="0">
                <a:solidFill>
                  <a:schemeClr val="tx2"/>
                </a:solidFill>
                <a:latin typeface="Arial" panose="020B0604020202020204" pitchFamily="34" charset="0"/>
                <a:ea typeface="+mn-ea"/>
                <a:cs typeface="Arial" panose="020B0604020202020204" pitchFamily="34" charset="0"/>
              </a:rPr>
              <a:t>RTT</a:t>
            </a:r>
          </a:p>
        </p:txBody>
      </p:sp>
    </p:spTree>
    <p:extLst>
      <p:ext uri="{BB962C8B-B14F-4D97-AF65-F5344CB8AC3E}">
        <p14:creationId xmlns:p14="http://schemas.microsoft.com/office/powerpoint/2010/main" val="10540176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5C171-DBC2-14FC-149F-17AFEB55EBE8}"/>
              </a:ext>
            </a:extLst>
          </p:cNvPr>
          <p:cNvSpPr>
            <a:spLocks noGrp="1"/>
          </p:cNvSpPr>
          <p:nvPr>
            <p:ph type="title"/>
          </p:nvPr>
        </p:nvSpPr>
        <p:spPr/>
        <p:txBody>
          <a:bodyPr/>
          <a:lstStyle/>
          <a:p>
            <a:r>
              <a:rPr lang="en-US"/>
              <a:t>Current Status of </a:t>
            </a:r>
            <a:r>
              <a:rPr lang="en-US">
                <a:hlinkClick r:id="rId3"/>
              </a:rPr>
              <a:t>CMSIS-DSP Compute Graph</a:t>
            </a:r>
            <a:endParaRPr lang="en-US"/>
          </a:p>
        </p:txBody>
      </p:sp>
      <p:sp>
        <p:nvSpPr>
          <p:cNvPr id="3" name="Text Placeholder 2">
            <a:extLst>
              <a:ext uri="{FF2B5EF4-FFF2-40B4-BE49-F238E27FC236}">
                <a16:creationId xmlns:a16="http://schemas.microsoft.com/office/drawing/2014/main" id="{09053BF8-D7CC-DB91-582F-E404F742399B}"/>
              </a:ext>
            </a:extLst>
          </p:cNvPr>
          <p:cNvSpPr>
            <a:spLocks noGrp="1"/>
          </p:cNvSpPr>
          <p:nvPr>
            <p:ph type="body" sz="quarter" idx="13"/>
          </p:nvPr>
        </p:nvSpPr>
        <p:spPr/>
        <p:txBody>
          <a:bodyPr/>
          <a:lstStyle/>
          <a:p>
            <a:r>
              <a:rPr lang="en-US"/>
              <a:t>Documentation and several usage examples available today</a:t>
            </a:r>
          </a:p>
        </p:txBody>
      </p:sp>
      <p:sp>
        <p:nvSpPr>
          <p:cNvPr id="4" name="Content Placeholder 3">
            <a:extLst>
              <a:ext uri="{FF2B5EF4-FFF2-40B4-BE49-F238E27FC236}">
                <a16:creationId xmlns:a16="http://schemas.microsoft.com/office/drawing/2014/main" id="{B0AA335F-95DE-3154-4285-752184F2480F}"/>
              </a:ext>
            </a:extLst>
          </p:cNvPr>
          <p:cNvSpPr>
            <a:spLocks noGrp="1"/>
          </p:cNvSpPr>
          <p:nvPr>
            <p:ph idx="1"/>
          </p:nvPr>
        </p:nvSpPr>
        <p:spPr>
          <a:xfrm>
            <a:off x="479425" y="1554490"/>
            <a:ext cx="7920891" cy="1888896"/>
          </a:xfrm>
        </p:spPr>
        <p:txBody>
          <a:bodyPr/>
          <a:lstStyle/>
          <a:p>
            <a:pPr>
              <a:spcBef>
                <a:spcPts val="300"/>
              </a:spcBef>
            </a:pPr>
            <a:r>
              <a:rPr lang="en-US" sz="1800"/>
              <a:t>Usage Steps with current tool flow:</a:t>
            </a:r>
          </a:p>
          <a:p>
            <a:pPr marL="687388" lvl="1" indent="-273050">
              <a:spcBef>
                <a:spcPts val="300"/>
              </a:spcBef>
              <a:buFont typeface="+mj-lt"/>
              <a:buAutoNum type="arabicPeriod"/>
            </a:pPr>
            <a:r>
              <a:rPr lang="en-US" sz="1600"/>
              <a:t>Describe the graph using Python</a:t>
            </a:r>
          </a:p>
          <a:p>
            <a:pPr marL="854075" lvl="2">
              <a:spcBef>
                <a:spcPts val="300"/>
              </a:spcBef>
              <a:buFont typeface="Arial" panose="020B0604020202020204" pitchFamily="34" charset="0"/>
              <a:buChar char="•"/>
            </a:pPr>
            <a:r>
              <a:rPr lang="en-US" sz="1400"/>
              <a:t>Consider: No. of I/O of each node, data types, number of I/O samples produced/consumed</a:t>
            </a:r>
          </a:p>
          <a:p>
            <a:pPr marL="687388" lvl="1" indent="-273050">
              <a:spcBef>
                <a:spcPts val="300"/>
              </a:spcBef>
              <a:buFont typeface="+mj-lt"/>
              <a:buAutoNum type="arabicPeriod"/>
            </a:pPr>
            <a:r>
              <a:rPr lang="en-US" sz="1600"/>
              <a:t>Compute the optimized static scheduling from the graph (using Python)</a:t>
            </a:r>
          </a:p>
          <a:p>
            <a:pPr marL="687388" lvl="1" indent="-273050">
              <a:spcBef>
                <a:spcPts val="300"/>
              </a:spcBef>
              <a:buFont typeface="+mj-lt"/>
              <a:buAutoNum type="arabicPeriod"/>
            </a:pPr>
            <a:r>
              <a:rPr lang="en-US" sz="1600"/>
              <a:t>Generate the C++ scheduler</a:t>
            </a:r>
          </a:p>
          <a:p>
            <a:pPr marL="687388" lvl="1" indent="-273050">
              <a:spcBef>
                <a:spcPts val="300"/>
              </a:spcBef>
              <a:buFont typeface="+mj-lt"/>
              <a:buAutoNum type="arabicPeriod"/>
            </a:pPr>
            <a:r>
              <a:rPr lang="en-US" sz="1600"/>
              <a:t>Create C++ wrapper for the algorithm nodes (if they are not already available)</a:t>
            </a:r>
          </a:p>
          <a:p>
            <a:pPr lvl="1"/>
            <a:endParaRPr lang="en-US"/>
          </a:p>
        </p:txBody>
      </p:sp>
      <p:pic>
        <p:nvPicPr>
          <p:cNvPr id="6" name="Picture 5">
            <a:extLst>
              <a:ext uri="{FF2B5EF4-FFF2-40B4-BE49-F238E27FC236}">
                <a16:creationId xmlns:a16="http://schemas.microsoft.com/office/drawing/2014/main" id="{79EAD8E9-99C0-FEC8-9FA9-BBFD6B650341}"/>
              </a:ext>
            </a:extLst>
          </p:cNvPr>
          <p:cNvPicPr>
            <a:picLocks noChangeAspect="1"/>
          </p:cNvPicPr>
          <p:nvPr/>
        </p:nvPicPr>
        <p:blipFill>
          <a:blip r:embed="rId4"/>
          <a:stretch>
            <a:fillRect/>
          </a:stretch>
        </p:blipFill>
        <p:spPr>
          <a:xfrm>
            <a:off x="8809301" y="973846"/>
            <a:ext cx="3199570" cy="5243244"/>
          </a:xfrm>
          <a:prstGeom prst="rect">
            <a:avLst/>
          </a:prstGeom>
          <a:effectLst>
            <a:glow rad="63500">
              <a:schemeClr val="accent2">
                <a:satMod val="175000"/>
                <a:alpha val="40000"/>
              </a:schemeClr>
            </a:glow>
          </a:effectLst>
        </p:spPr>
      </p:pic>
      <p:cxnSp>
        <p:nvCxnSpPr>
          <p:cNvPr id="8" name="Straight Connector 7">
            <a:extLst>
              <a:ext uri="{FF2B5EF4-FFF2-40B4-BE49-F238E27FC236}">
                <a16:creationId xmlns:a16="http://schemas.microsoft.com/office/drawing/2014/main" id="{F18289E2-6C0B-C9DC-63E2-894CF6EE6717}"/>
              </a:ext>
            </a:extLst>
          </p:cNvPr>
          <p:cNvCxnSpPr>
            <a:cxnSpLocks/>
          </p:cNvCxnSpPr>
          <p:nvPr/>
        </p:nvCxnSpPr>
        <p:spPr>
          <a:xfrm flipV="1">
            <a:off x="5487718" y="4218450"/>
            <a:ext cx="589418" cy="1"/>
          </a:xfrm>
          <a:prstGeom prst="line">
            <a:avLst/>
          </a:prstGeom>
          <a:ln w="19050">
            <a:solidFill>
              <a:srgbClr val="00C1DE"/>
            </a:solidFill>
          </a:ln>
        </p:spPr>
        <p:style>
          <a:lnRef idx="1">
            <a:schemeClr val="accent1"/>
          </a:lnRef>
          <a:fillRef idx="0">
            <a:schemeClr val="accent1"/>
          </a:fillRef>
          <a:effectRef idx="0">
            <a:schemeClr val="accent1"/>
          </a:effectRef>
          <a:fontRef idx="minor">
            <a:schemeClr val="tx1"/>
          </a:fontRef>
        </p:style>
      </p:cxnSp>
      <p:sp>
        <p:nvSpPr>
          <p:cNvPr id="9" name="Content Placeholder 3">
            <a:extLst>
              <a:ext uri="{FF2B5EF4-FFF2-40B4-BE49-F238E27FC236}">
                <a16:creationId xmlns:a16="http://schemas.microsoft.com/office/drawing/2014/main" id="{3D52C7F6-A741-78A0-609E-D5A3562D1A25}"/>
              </a:ext>
            </a:extLst>
          </p:cNvPr>
          <p:cNvSpPr txBox="1">
            <a:spLocks/>
          </p:cNvSpPr>
          <p:nvPr/>
        </p:nvSpPr>
        <p:spPr bwMode="auto">
          <a:xfrm>
            <a:off x="1155856" y="3771717"/>
            <a:ext cx="1797769" cy="991507"/>
          </a:xfrm>
          <a:prstGeom prst="rect">
            <a:avLst/>
          </a:prstGeom>
          <a:effectLst/>
        </p:spPr>
        <p:txBody>
          <a:bodyPr vert="horz" wrap="square" lIns="0" tIns="0" rIns="0" bIns="0" numCol="1" rtlCol="0" anchor="t" anchorCtr="0" compatLnSpc="1">
            <a:prstTxWarp prst="textNoShape">
              <a:avLst/>
            </a:prstTxWarp>
            <a:noAutofit/>
          </a:bodyPr>
          <a:lstStyle>
            <a:lvl1pPr marL="0" indent="0" algn="l" rtl="0" eaLnBrk="1" fontAlgn="base" hangingPunct="1">
              <a:lnSpc>
                <a:spcPct val="90000"/>
              </a:lnSpc>
              <a:spcBef>
                <a:spcPct val="0"/>
              </a:spcBef>
              <a:spcAft>
                <a:spcPts val="1600"/>
              </a:spcAft>
              <a:buFont typeface="Calibri" charset="0"/>
              <a:buNone/>
              <a:defRPr sz="2400" kern="1200">
                <a:solidFill>
                  <a:srgbClr val="7B7F9C"/>
                </a:solidFill>
                <a:effectLst/>
                <a:latin typeface="+mn-lt"/>
                <a:ea typeface="ＭＳ Ｐゴシック" charset="0"/>
                <a:cs typeface="ＭＳ Ｐゴシック" charset="0"/>
              </a:defRPr>
            </a:lvl1pPr>
            <a:lvl2pPr marL="398463" indent="-166688" algn="l" rtl="0" eaLnBrk="1" fontAlgn="base" hangingPunct="1">
              <a:lnSpc>
                <a:spcPct val="90000"/>
              </a:lnSpc>
              <a:spcBef>
                <a:spcPct val="0"/>
              </a:spcBef>
              <a:spcAft>
                <a:spcPts val="1200"/>
              </a:spcAft>
              <a:buClr>
                <a:schemeClr val="accent1"/>
              </a:buClr>
              <a:buSzPct val="80000"/>
              <a:buFont typeface="Arial" charset="0"/>
              <a:buChar char="•"/>
              <a:defRPr sz="1400" kern="1200">
                <a:solidFill>
                  <a:srgbClr val="7B7F9C"/>
                </a:solidFill>
                <a:effectLst/>
                <a:latin typeface="+mn-lt"/>
                <a:ea typeface="ＭＳ Ｐゴシック" charset="0"/>
                <a:cs typeface="+mn-cs"/>
              </a:defRPr>
            </a:lvl2pPr>
            <a:lvl3pPr marL="855663" indent="-166688" algn="l" rtl="0" eaLnBrk="1" fontAlgn="base" hangingPunct="1">
              <a:lnSpc>
                <a:spcPct val="90000"/>
              </a:lnSpc>
              <a:spcBef>
                <a:spcPct val="0"/>
              </a:spcBef>
              <a:spcAft>
                <a:spcPts val="1200"/>
              </a:spcAft>
              <a:buClr>
                <a:schemeClr val="accent1"/>
              </a:buClr>
              <a:buSzPct val="80000"/>
              <a:buFont typeface="Calibri" charset="0"/>
              <a:buChar char="–"/>
              <a:defRPr sz="1400" kern="1200">
                <a:solidFill>
                  <a:srgbClr val="7B7F9C"/>
                </a:solidFill>
                <a:effectLst/>
                <a:latin typeface="+mn-lt"/>
                <a:ea typeface="ＭＳ Ｐゴシック" charset="0"/>
                <a:cs typeface="+mn-cs"/>
              </a:defRPr>
            </a:lvl3pPr>
            <a:lvl4pPr marL="1201738" indent="-173038" algn="l" rtl="0" eaLnBrk="1" fontAlgn="base" hangingPunct="1">
              <a:lnSpc>
                <a:spcPct val="90000"/>
              </a:lnSpc>
              <a:spcBef>
                <a:spcPct val="0"/>
              </a:spcBef>
              <a:spcAft>
                <a:spcPts val="800"/>
              </a:spcAft>
              <a:buClr>
                <a:schemeClr val="accent1"/>
              </a:buClr>
              <a:buSzPct val="80000"/>
              <a:buFont typeface="Wingdings" charset="2"/>
              <a:buChar char="§"/>
              <a:defRPr sz="1400" kern="1200">
                <a:solidFill>
                  <a:srgbClr val="7B7F9C"/>
                </a:solidFill>
                <a:effectLst/>
                <a:latin typeface="+mn-lt"/>
                <a:ea typeface="ＭＳ Ｐゴシック" charset="0"/>
                <a:cs typeface="+mn-cs"/>
              </a:defRPr>
            </a:lvl4pPr>
            <a:lvl5pPr marL="1427163" indent="-168275" algn="l" rtl="0" eaLnBrk="1" fontAlgn="base" hangingPunct="1">
              <a:lnSpc>
                <a:spcPct val="90000"/>
              </a:lnSpc>
              <a:spcBef>
                <a:spcPct val="0"/>
              </a:spcBef>
              <a:spcAft>
                <a:spcPts val="800"/>
              </a:spcAft>
              <a:buClr>
                <a:schemeClr val="accent1"/>
              </a:buClr>
              <a:buSzPct val="80000"/>
              <a:buFont typeface="Calibri" charset="0"/>
              <a:buChar char="–"/>
              <a:defRPr sz="1400" kern="1200">
                <a:solidFill>
                  <a:srgbClr val="7B7F9C"/>
                </a:solidFill>
                <a:effectLst/>
                <a:latin typeface="+mn-lt"/>
                <a:ea typeface="ＭＳ Ｐゴシック" charset="0"/>
                <a:cs typeface="+mn-cs"/>
              </a:defRPr>
            </a:lvl5pPr>
            <a:lvl6pPr marL="1655064" indent="-164592" algn="l" defTabSz="914400" rtl="0" eaLnBrk="1" latinLnBrk="0" hangingPunct="1">
              <a:lnSpc>
                <a:spcPct val="90000"/>
              </a:lnSpc>
              <a:spcBef>
                <a:spcPts val="0"/>
              </a:spcBef>
              <a:spcAft>
                <a:spcPts val="800"/>
              </a:spcAft>
              <a:buClr>
                <a:schemeClr val="accent1"/>
              </a:buClr>
              <a:buSzPct val="80000"/>
              <a:buFont typeface="Wingdings" panose="05000000000000000000" pitchFamily="2" charset="2"/>
              <a:buChar char="§"/>
              <a:defRPr lang="en-US" sz="1800" kern="1200">
                <a:solidFill>
                  <a:schemeClr val="tx2"/>
                </a:solidFill>
                <a:latin typeface="+mn-lt"/>
                <a:ea typeface="+mn-ea"/>
                <a:cs typeface="+mn-cs"/>
              </a:defRPr>
            </a:lvl6pPr>
            <a:lvl7pPr marL="1883664" indent="-164592" algn="l" defTabSz="914400" rtl="0" eaLnBrk="1" latinLnBrk="0" hangingPunct="1">
              <a:lnSpc>
                <a:spcPct val="90000"/>
              </a:lnSpc>
              <a:spcBef>
                <a:spcPts val="0"/>
              </a:spcBef>
              <a:spcAft>
                <a:spcPts val="800"/>
              </a:spcAft>
              <a:buClr>
                <a:schemeClr val="accent1"/>
              </a:buClr>
              <a:buSzPct val="80000"/>
              <a:buFont typeface="Calibri" panose="020F0502020204030204" pitchFamily="34" charset="0"/>
              <a:buChar char="–"/>
              <a:defRPr lang="en-US" sz="1800" kern="1200">
                <a:solidFill>
                  <a:schemeClr val="tx2"/>
                </a:solidFill>
                <a:latin typeface="+mn-lt"/>
                <a:ea typeface="+mn-ea"/>
                <a:cs typeface="+mn-cs"/>
              </a:defRPr>
            </a:lvl7pPr>
            <a:lvl8pPr marL="2112264" indent="-164592" algn="l" defTabSz="914400" rtl="0" eaLnBrk="1" latinLnBrk="0" hangingPunct="1">
              <a:lnSpc>
                <a:spcPct val="90000"/>
              </a:lnSpc>
              <a:spcBef>
                <a:spcPts val="0"/>
              </a:spcBef>
              <a:spcAft>
                <a:spcPts val="800"/>
              </a:spcAft>
              <a:buClr>
                <a:schemeClr val="accent1"/>
              </a:buClr>
              <a:buSzPct val="80000"/>
              <a:buFont typeface="Wingdings" panose="05000000000000000000" pitchFamily="2" charset="2"/>
              <a:buChar char="§"/>
              <a:defRPr lang="en-US" sz="1800" kern="1200">
                <a:solidFill>
                  <a:schemeClr val="tx2"/>
                </a:solidFill>
                <a:latin typeface="+mn-lt"/>
                <a:ea typeface="+mn-ea"/>
                <a:cs typeface="+mn-cs"/>
              </a:defRPr>
            </a:lvl8pPr>
            <a:lvl9pPr marL="2340864" indent="-164592" algn="l" defTabSz="914400" rtl="0" eaLnBrk="1" latinLnBrk="0" hangingPunct="1">
              <a:lnSpc>
                <a:spcPct val="90000"/>
              </a:lnSpc>
              <a:spcBef>
                <a:spcPts val="0"/>
              </a:spcBef>
              <a:spcAft>
                <a:spcPts val="800"/>
              </a:spcAft>
              <a:buClr>
                <a:schemeClr val="accent1"/>
              </a:buClr>
              <a:buSzPct val="80000"/>
              <a:buFont typeface="Calibri" panose="020F0502020204030204" pitchFamily="34" charset="0"/>
              <a:buChar char="–"/>
              <a:defRPr lang="en-US" sz="1800" kern="1200">
                <a:solidFill>
                  <a:schemeClr val="tx2"/>
                </a:solidFill>
                <a:latin typeface="+mn-lt"/>
                <a:ea typeface="+mn-ea"/>
                <a:cs typeface="+mn-cs"/>
              </a:defRPr>
            </a:lvl9pPr>
          </a:lstStyle>
          <a:p>
            <a:pPr>
              <a:lnSpc>
                <a:spcPct val="100000"/>
              </a:lnSpc>
              <a:spcAft>
                <a:spcPts val="0"/>
              </a:spcAft>
            </a:pPr>
            <a:r>
              <a:rPr lang="en-US" sz="1600" b="1">
                <a:solidFill>
                  <a:schemeClr val="tx2"/>
                </a:solidFill>
              </a:rPr>
              <a:t>Signal conditioning</a:t>
            </a:r>
          </a:p>
          <a:p>
            <a:pPr>
              <a:lnSpc>
                <a:spcPct val="100000"/>
              </a:lnSpc>
              <a:spcAft>
                <a:spcPts val="0"/>
              </a:spcAft>
            </a:pPr>
            <a:r>
              <a:rPr lang="en-US" sz="1600">
                <a:solidFill>
                  <a:schemeClr val="tx2"/>
                </a:solidFill>
              </a:rPr>
              <a:t>Filters</a:t>
            </a:r>
          </a:p>
          <a:p>
            <a:pPr>
              <a:lnSpc>
                <a:spcPct val="100000"/>
              </a:lnSpc>
              <a:spcAft>
                <a:spcPts val="0"/>
              </a:spcAft>
            </a:pPr>
            <a:r>
              <a:rPr lang="en-US" sz="1600">
                <a:solidFill>
                  <a:schemeClr val="tx2"/>
                </a:solidFill>
              </a:rPr>
              <a:t>Echo, noise canceller</a:t>
            </a:r>
          </a:p>
          <a:p>
            <a:pPr>
              <a:lnSpc>
                <a:spcPct val="100000"/>
              </a:lnSpc>
              <a:spcAft>
                <a:spcPts val="0"/>
              </a:spcAft>
            </a:pPr>
            <a:r>
              <a:rPr lang="en-US" sz="1600">
                <a:solidFill>
                  <a:schemeClr val="tx2"/>
                </a:solidFill>
              </a:rPr>
              <a:t>White balance</a:t>
            </a:r>
          </a:p>
        </p:txBody>
      </p:sp>
      <p:sp>
        <p:nvSpPr>
          <p:cNvPr id="10" name="Content Placeholder 3">
            <a:extLst>
              <a:ext uri="{FF2B5EF4-FFF2-40B4-BE49-F238E27FC236}">
                <a16:creationId xmlns:a16="http://schemas.microsoft.com/office/drawing/2014/main" id="{BA57D39C-D722-111B-D92F-4B1F8E333E2E}"/>
              </a:ext>
            </a:extLst>
          </p:cNvPr>
          <p:cNvSpPr txBox="1">
            <a:spLocks/>
          </p:cNvSpPr>
          <p:nvPr/>
        </p:nvSpPr>
        <p:spPr bwMode="auto">
          <a:xfrm>
            <a:off x="3763102" y="3754522"/>
            <a:ext cx="1655509" cy="1025898"/>
          </a:xfrm>
          <a:prstGeom prst="rect">
            <a:avLst/>
          </a:prstGeom>
          <a:effectLst/>
        </p:spPr>
        <p:txBody>
          <a:bodyPr vert="horz" wrap="square" lIns="0" tIns="0" rIns="0" bIns="0" numCol="1" rtlCol="0" anchor="t" anchorCtr="0" compatLnSpc="1">
            <a:prstTxWarp prst="textNoShape">
              <a:avLst/>
            </a:prstTxWarp>
            <a:noAutofit/>
          </a:bodyPr>
          <a:lstStyle>
            <a:lvl1pPr marL="0" indent="0" algn="l" rtl="0" eaLnBrk="1" fontAlgn="base" hangingPunct="1">
              <a:lnSpc>
                <a:spcPct val="90000"/>
              </a:lnSpc>
              <a:spcBef>
                <a:spcPct val="0"/>
              </a:spcBef>
              <a:spcAft>
                <a:spcPts val="1600"/>
              </a:spcAft>
              <a:buFont typeface="Calibri" charset="0"/>
              <a:buNone/>
              <a:defRPr sz="2400" kern="1200">
                <a:solidFill>
                  <a:srgbClr val="7B7F9C"/>
                </a:solidFill>
                <a:effectLst/>
                <a:latin typeface="+mn-lt"/>
                <a:ea typeface="ＭＳ Ｐゴシック" charset="0"/>
                <a:cs typeface="ＭＳ Ｐゴシック" charset="0"/>
              </a:defRPr>
            </a:lvl1pPr>
            <a:lvl2pPr marL="398463" indent="-166688" algn="l" rtl="0" eaLnBrk="1" fontAlgn="base" hangingPunct="1">
              <a:lnSpc>
                <a:spcPct val="90000"/>
              </a:lnSpc>
              <a:spcBef>
                <a:spcPct val="0"/>
              </a:spcBef>
              <a:spcAft>
                <a:spcPts val="1200"/>
              </a:spcAft>
              <a:buClr>
                <a:schemeClr val="accent1"/>
              </a:buClr>
              <a:buSzPct val="80000"/>
              <a:buFont typeface="Arial" charset="0"/>
              <a:buChar char="•"/>
              <a:defRPr sz="1400" kern="1200">
                <a:solidFill>
                  <a:srgbClr val="7B7F9C"/>
                </a:solidFill>
                <a:effectLst/>
                <a:latin typeface="+mn-lt"/>
                <a:ea typeface="ＭＳ Ｐゴシック" charset="0"/>
                <a:cs typeface="+mn-cs"/>
              </a:defRPr>
            </a:lvl2pPr>
            <a:lvl3pPr marL="855663" indent="-166688" algn="l" rtl="0" eaLnBrk="1" fontAlgn="base" hangingPunct="1">
              <a:lnSpc>
                <a:spcPct val="90000"/>
              </a:lnSpc>
              <a:spcBef>
                <a:spcPct val="0"/>
              </a:spcBef>
              <a:spcAft>
                <a:spcPts val="1200"/>
              </a:spcAft>
              <a:buClr>
                <a:schemeClr val="accent1"/>
              </a:buClr>
              <a:buSzPct val="80000"/>
              <a:buFont typeface="Calibri" charset="0"/>
              <a:buChar char="–"/>
              <a:defRPr sz="1400" kern="1200">
                <a:solidFill>
                  <a:srgbClr val="7B7F9C"/>
                </a:solidFill>
                <a:effectLst/>
                <a:latin typeface="+mn-lt"/>
                <a:ea typeface="ＭＳ Ｐゴシック" charset="0"/>
                <a:cs typeface="+mn-cs"/>
              </a:defRPr>
            </a:lvl3pPr>
            <a:lvl4pPr marL="1201738" indent="-173038" algn="l" rtl="0" eaLnBrk="1" fontAlgn="base" hangingPunct="1">
              <a:lnSpc>
                <a:spcPct val="90000"/>
              </a:lnSpc>
              <a:spcBef>
                <a:spcPct val="0"/>
              </a:spcBef>
              <a:spcAft>
                <a:spcPts val="800"/>
              </a:spcAft>
              <a:buClr>
                <a:schemeClr val="accent1"/>
              </a:buClr>
              <a:buSzPct val="80000"/>
              <a:buFont typeface="Wingdings" charset="2"/>
              <a:buChar char="§"/>
              <a:defRPr sz="1400" kern="1200">
                <a:solidFill>
                  <a:srgbClr val="7B7F9C"/>
                </a:solidFill>
                <a:effectLst/>
                <a:latin typeface="+mn-lt"/>
                <a:ea typeface="ＭＳ Ｐゴシック" charset="0"/>
                <a:cs typeface="+mn-cs"/>
              </a:defRPr>
            </a:lvl4pPr>
            <a:lvl5pPr marL="1427163" indent="-168275" algn="l" rtl="0" eaLnBrk="1" fontAlgn="base" hangingPunct="1">
              <a:lnSpc>
                <a:spcPct val="90000"/>
              </a:lnSpc>
              <a:spcBef>
                <a:spcPct val="0"/>
              </a:spcBef>
              <a:spcAft>
                <a:spcPts val="800"/>
              </a:spcAft>
              <a:buClr>
                <a:schemeClr val="accent1"/>
              </a:buClr>
              <a:buSzPct val="80000"/>
              <a:buFont typeface="Calibri" charset="0"/>
              <a:buChar char="–"/>
              <a:defRPr sz="1400" kern="1200">
                <a:solidFill>
                  <a:srgbClr val="7B7F9C"/>
                </a:solidFill>
                <a:effectLst/>
                <a:latin typeface="+mn-lt"/>
                <a:ea typeface="ＭＳ Ｐゴシック" charset="0"/>
                <a:cs typeface="+mn-cs"/>
              </a:defRPr>
            </a:lvl5pPr>
            <a:lvl6pPr marL="1655064" indent="-164592" algn="l" defTabSz="914400" rtl="0" eaLnBrk="1" latinLnBrk="0" hangingPunct="1">
              <a:lnSpc>
                <a:spcPct val="90000"/>
              </a:lnSpc>
              <a:spcBef>
                <a:spcPts val="0"/>
              </a:spcBef>
              <a:spcAft>
                <a:spcPts val="800"/>
              </a:spcAft>
              <a:buClr>
                <a:schemeClr val="accent1"/>
              </a:buClr>
              <a:buSzPct val="80000"/>
              <a:buFont typeface="Wingdings" panose="05000000000000000000" pitchFamily="2" charset="2"/>
              <a:buChar char="§"/>
              <a:defRPr lang="en-US" sz="1800" kern="1200">
                <a:solidFill>
                  <a:schemeClr val="tx2"/>
                </a:solidFill>
                <a:latin typeface="+mn-lt"/>
                <a:ea typeface="+mn-ea"/>
                <a:cs typeface="+mn-cs"/>
              </a:defRPr>
            </a:lvl6pPr>
            <a:lvl7pPr marL="1883664" indent="-164592" algn="l" defTabSz="914400" rtl="0" eaLnBrk="1" latinLnBrk="0" hangingPunct="1">
              <a:lnSpc>
                <a:spcPct val="90000"/>
              </a:lnSpc>
              <a:spcBef>
                <a:spcPts val="0"/>
              </a:spcBef>
              <a:spcAft>
                <a:spcPts val="800"/>
              </a:spcAft>
              <a:buClr>
                <a:schemeClr val="accent1"/>
              </a:buClr>
              <a:buSzPct val="80000"/>
              <a:buFont typeface="Calibri" panose="020F0502020204030204" pitchFamily="34" charset="0"/>
              <a:buChar char="–"/>
              <a:defRPr lang="en-US" sz="1800" kern="1200">
                <a:solidFill>
                  <a:schemeClr val="tx2"/>
                </a:solidFill>
                <a:latin typeface="+mn-lt"/>
                <a:ea typeface="+mn-ea"/>
                <a:cs typeface="+mn-cs"/>
              </a:defRPr>
            </a:lvl7pPr>
            <a:lvl8pPr marL="2112264" indent="-164592" algn="l" defTabSz="914400" rtl="0" eaLnBrk="1" latinLnBrk="0" hangingPunct="1">
              <a:lnSpc>
                <a:spcPct val="90000"/>
              </a:lnSpc>
              <a:spcBef>
                <a:spcPts val="0"/>
              </a:spcBef>
              <a:spcAft>
                <a:spcPts val="800"/>
              </a:spcAft>
              <a:buClr>
                <a:schemeClr val="accent1"/>
              </a:buClr>
              <a:buSzPct val="80000"/>
              <a:buFont typeface="Wingdings" panose="05000000000000000000" pitchFamily="2" charset="2"/>
              <a:buChar char="§"/>
              <a:defRPr lang="en-US" sz="1800" kern="1200">
                <a:solidFill>
                  <a:schemeClr val="tx2"/>
                </a:solidFill>
                <a:latin typeface="+mn-lt"/>
                <a:ea typeface="+mn-ea"/>
                <a:cs typeface="+mn-cs"/>
              </a:defRPr>
            </a:lvl8pPr>
            <a:lvl9pPr marL="2340864" indent="-164592" algn="l" defTabSz="914400" rtl="0" eaLnBrk="1" latinLnBrk="0" hangingPunct="1">
              <a:lnSpc>
                <a:spcPct val="90000"/>
              </a:lnSpc>
              <a:spcBef>
                <a:spcPts val="0"/>
              </a:spcBef>
              <a:spcAft>
                <a:spcPts val="800"/>
              </a:spcAft>
              <a:buClr>
                <a:schemeClr val="accent1"/>
              </a:buClr>
              <a:buSzPct val="80000"/>
              <a:buFont typeface="Calibri" panose="020F0502020204030204" pitchFamily="34" charset="0"/>
              <a:buChar char="–"/>
              <a:defRPr lang="en-US" sz="1800" kern="1200">
                <a:solidFill>
                  <a:schemeClr val="tx2"/>
                </a:solidFill>
                <a:latin typeface="+mn-lt"/>
                <a:ea typeface="+mn-ea"/>
                <a:cs typeface="+mn-cs"/>
              </a:defRPr>
            </a:lvl9pPr>
          </a:lstStyle>
          <a:p>
            <a:pPr>
              <a:lnSpc>
                <a:spcPct val="100000"/>
              </a:lnSpc>
              <a:spcAft>
                <a:spcPts val="0"/>
              </a:spcAft>
            </a:pPr>
            <a:r>
              <a:rPr lang="en-US" sz="1600" b="1">
                <a:solidFill>
                  <a:schemeClr val="tx2"/>
                </a:solidFill>
              </a:rPr>
              <a:t>Feature extraction</a:t>
            </a:r>
          </a:p>
          <a:p>
            <a:pPr>
              <a:lnSpc>
                <a:spcPct val="100000"/>
              </a:lnSpc>
              <a:spcAft>
                <a:spcPts val="0"/>
              </a:spcAft>
            </a:pPr>
            <a:r>
              <a:rPr lang="en-US" sz="1600">
                <a:solidFill>
                  <a:schemeClr val="tx2"/>
                </a:solidFill>
              </a:rPr>
              <a:t>Spectral data</a:t>
            </a:r>
          </a:p>
          <a:p>
            <a:pPr>
              <a:lnSpc>
                <a:spcPct val="100000"/>
              </a:lnSpc>
              <a:spcAft>
                <a:spcPts val="0"/>
              </a:spcAft>
            </a:pPr>
            <a:r>
              <a:rPr lang="en-US" sz="1600">
                <a:solidFill>
                  <a:schemeClr val="tx2"/>
                </a:solidFill>
              </a:rPr>
              <a:t>MFCC (audio)</a:t>
            </a:r>
          </a:p>
          <a:p>
            <a:pPr>
              <a:lnSpc>
                <a:spcPct val="100000"/>
              </a:lnSpc>
              <a:spcAft>
                <a:spcPts val="0"/>
              </a:spcAft>
            </a:pPr>
            <a:r>
              <a:rPr lang="en-US" sz="1600">
                <a:solidFill>
                  <a:schemeClr val="tx2"/>
                </a:solidFill>
              </a:rPr>
              <a:t>Convolution (pixel)</a:t>
            </a:r>
          </a:p>
        </p:txBody>
      </p:sp>
      <p:sp>
        <p:nvSpPr>
          <p:cNvPr id="11" name="Content Placeholder 3">
            <a:extLst>
              <a:ext uri="{FF2B5EF4-FFF2-40B4-BE49-F238E27FC236}">
                <a16:creationId xmlns:a16="http://schemas.microsoft.com/office/drawing/2014/main" id="{F693053D-8950-6687-FCB1-43188291964C}"/>
              </a:ext>
            </a:extLst>
          </p:cNvPr>
          <p:cNvSpPr txBox="1">
            <a:spLocks/>
          </p:cNvSpPr>
          <p:nvPr/>
        </p:nvSpPr>
        <p:spPr bwMode="auto">
          <a:xfrm>
            <a:off x="6246167" y="3794267"/>
            <a:ext cx="2057144" cy="1037984"/>
          </a:xfrm>
          <a:prstGeom prst="rect">
            <a:avLst/>
          </a:prstGeom>
          <a:effectLst/>
        </p:spPr>
        <p:txBody>
          <a:bodyPr vert="horz" wrap="square" lIns="0" tIns="0" rIns="0" bIns="0" numCol="1" rtlCol="0" anchor="t" anchorCtr="0" compatLnSpc="1">
            <a:prstTxWarp prst="textNoShape">
              <a:avLst/>
            </a:prstTxWarp>
            <a:noAutofit/>
          </a:bodyPr>
          <a:lstStyle>
            <a:lvl1pPr marL="0" indent="0" algn="l" rtl="0" eaLnBrk="1" fontAlgn="base" hangingPunct="1">
              <a:lnSpc>
                <a:spcPct val="90000"/>
              </a:lnSpc>
              <a:spcBef>
                <a:spcPct val="0"/>
              </a:spcBef>
              <a:spcAft>
                <a:spcPts val="1600"/>
              </a:spcAft>
              <a:buFont typeface="Calibri" charset="0"/>
              <a:buNone/>
              <a:defRPr sz="2400" kern="1200">
                <a:solidFill>
                  <a:srgbClr val="7B7F9C"/>
                </a:solidFill>
                <a:effectLst/>
                <a:latin typeface="+mn-lt"/>
                <a:ea typeface="ＭＳ Ｐゴシック" charset="0"/>
                <a:cs typeface="ＭＳ Ｐゴシック" charset="0"/>
              </a:defRPr>
            </a:lvl1pPr>
            <a:lvl2pPr marL="398463" indent="-166688" algn="l" rtl="0" eaLnBrk="1" fontAlgn="base" hangingPunct="1">
              <a:lnSpc>
                <a:spcPct val="90000"/>
              </a:lnSpc>
              <a:spcBef>
                <a:spcPct val="0"/>
              </a:spcBef>
              <a:spcAft>
                <a:spcPts val="1200"/>
              </a:spcAft>
              <a:buClr>
                <a:schemeClr val="accent1"/>
              </a:buClr>
              <a:buSzPct val="80000"/>
              <a:buFont typeface="Arial" charset="0"/>
              <a:buChar char="•"/>
              <a:defRPr sz="1400" kern="1200">
                <a:solidFill>
                  <a:srgbClr val="7B7F9C"/>
                </a:solidFill>
                <a:effectLst/>
                <a:latin typeface="+mn-lt"/>
                <a:ea typeface="ＭＳ Ｐゴシック" charset="0"/>
                <a:cs typeface="+mn-cs"/>
              </a:defRPr>
            </a:lvl2pPr>
            <a:lvl3pPr marL="855663" indent="-166688" algn="l" rtl="0" eaLnBrk="1" fontAlgn="base" hangingPunct="1">
              <a:lnSpc>
                <a:spcPct val="90000"/>
              </a:lnSpc>
              <a:spcBef>
                <a:spcPct val="0"/>
              </a:spcBef>
              <a:spcAft>
                <a:spcPts val="1200"/>
              </a:spcAft>
              <a:buClr>
                <a:schemeClr val="accent1"/>
              </a:buClr>
              <a:buSzPct val="80000"/>
              <a:buFont typeface="Calibri" charset="0"/>
              <a:buChar char="–"/>
              <a:defRPr sz="1400" kern="1200">
                <a:solidFill>
                  <a:srgbClr val="7B7F9C"/>
                </a:solidFill>
                <a:effectLst/>
                <a:latin typeface="+mn-lt"/>
                <a:ea typeface="ＭＳ Ｐゴシック" charset="0"/>
                <a:cs typeface="+mn-cs"/>
              </a:defRPr>
            </a:lvl3pPr>
            <a:lvl4pPr marL="1201738" indent="-173038" algn="l" rtl="0" eaLnBrk="1" fontAlgn="base" hangingPunct="1">
              <a:lnSpc>
                <a:spcPct val="90000"/>
              </a:lnSpc>
              <a:spcBef>
                <a:spcPct val="0"/>
              </a:spcBef>
              <a:spcAft>
                <a:spcPts val="800"/>
              </a:spcAft>
              <a:buClr>
                <a:schemeClr val="accent1"/>
              </a:buClr>
              <a:buSzPct val="80000"/>
              <a:buFont typeface="Wingdings" charset="2"/>
              <a:buChar char="§"/>
              <a:defRPr sz="1400" kern="1200">
                <a:solidFill>
                  <a:srgbClr val="7B7F9C"/>
                </a:solidFill>
                <a:effectLst/>
                <a:latin typeface="+mn-lt"/>
                <a:ea typeface="ＭＳ Ｐゴシック" charset="0"/>
                <a:cs typeface="+mn-cs"/>
              </a:defRPr>
            </a:lvl4pPr>
            <a:lvl5pPr marL="1427163" indent="-168275" algn="l" rtl="0" eaLnBrk="1" fontAlgn="base" hangingPunct="1">
              <a:lnSpc>
                <a:spcPct val="90000"/>
              </a:lnSpc>
              <a:spcBef>
                <a:spcPct val="0"/>
              </a:spcBef>
              <a:spcAft>
                <a:spcPts val="800"/>
              </a:spcAft>
              <a:buClr>
                <a:schemeClr val="accent1"/>
              </a:buClr>
              <a:buSzPct val="80000"/>
              <a:buFont typeface="Calibri" charset="0"/>
              <a:buChar char="–"/>
              <a:defRPr sz="1400" kern="1200">
                <a:solidFill>
                  <a:srgbClr val="7B7F9C"/>
                </a:solidFill>
                <a:effectLst/>
                <a:latin typeface="+mn-lt"/>
                <a:ea typeface="ＭＳ Ｐゴシック" charset="0"/>
                <a:cs typeface="+mn-cs"/>
              </a:defRPr>
            </a:lvl5pPr>
            <a:lvl6pPr marL="1655064" indent="-164592" algn="l" defTabSz="914400" rtl="0" eaLnBrk="1" latinLnBrk="0" hangingPunct="1">
              <a:lnSpc>
                <a:spcPct val="90000"/>
              </a:lnSpc>
              <a:spcBef>
                <a:spcPts val="0"/>
              </a:spcBef>
              <a:spcAft>
                <a:spcPts val="800"/>
              </a:spcAft>
              <a:buClr>
                <a:schemeClr val="accent1"/>
              </a:buClr>
              <a:buSzPct val="80000"/>
              <a:buFont typeface="Wingdings" panose="05000000000000000000" pitchFamily="2" charset="2"/>
              <a:buChar char="§"/>
              <a:defRPr lang="en-US" sz="1800" kern="1200">
                <a:solidFill>
                  <a:schemeClr val="tx2"/>
                </a:solidFill>
                <a:latin typeface="+mn-lt"/>
                <a:ea typeface="+mn-ea"/>
                <a:cs typeface="+mn-cs"/>
              </a:defRPr>
            </a:lvl6pPr>
            <a:lvl7pPr marL="1883664" indent="-164592" algn="l" defTabSz="914400" rtl="0" eaLnBrk="1" latinLnBrk="0" hangingPunct="1">
              <a:lnSpc>
                <a:spcPct val="90000"/>
              </a:lnSpc>
              <a:spcBef>
                <a:spcPts val="0"/>
              </a:spcBef>
              <a:spcAft>
                <a:spcPts val="800"/>
              </a:spcAft>
              <a:buClr>
                <a:schemeClr val="accent1"/>
              </a:buClr>
              <a:buSzPct val="80000"/>
              <a:buFont typeface="Calibri" panose="020F0502020204030204" pitchFamily="34" charset="0"/>
              <a:buChar char="–"/>
              <a:defRPr lang="en-US" sz="1800" kern="1200">
                <a:solidFill>
                  <a:schemeClr val="tx2"/>
                </a:solidFill>
                <a:latin typeface="+mn-lt"/>
                <a:ea typeface="+mn-ea"/>
                <a:cs typeface="+mn-cs"/>
              </a:defRPr>
            </a:lvl7pPr>
            <a:lvl8pPr marL="2112264" indent="-164592" algn="l" defTabSz="914400" rtl="0" eaLnBrk="1" latinLnBrk="0" hangingPunct="1">
              <a:lnSpc>
                <a:spcPct val="90000"/>
              </a:lnSpc>
              <a:spcBef>
                <a:spcPts val="0"/>
              </a:spcBef>
              <a:spcAft>
                <a:spcPts val="800"/>
              </a:spcAft>
              <a:buClr>
                <a:schemeClr val="accent1"/>
              </a:buClr>
              <a:buSzPct val="80000"/>
              <a:buFont typeface="Wingdings" panose="05000000000000000000" pitchFamily="2" charset="2"/>
              <a:buChar char="§"/>
              <a:defRPr lang="en-US" sz="1800" kern="1200">
                <a:solidFill>
                  <a:schemeClr val="tx2"/>
                </a:solidFill>
                <a:latin typeface="+mn-lt"/>
                <a:ea typeface="+mn-ea"/>
                <a:cs typeface="+mn-cs"/>
              </a:defRPr>
            </a:lvl8pPr>
            <a:lvl9pPr marL="2340864" indent="-164592" algn="l" defTabSz="914400" rtl="0" eaLnBrk="1" latinLnBrk="0" hangingPunct="1">
              <a:lnSpc>
                <a:spcPct val="90000"/>
              </a:lnSpc>
              <a:spcBef>
                <a:spcPts val="0"/>
              </a:spcBef>
              <a:spcAft>
                <a:spcPts val="800"/>
              </a:spcAft>
              <a:buClr>
                <a:schemeClr val="accent1"/>
              </a:buClr>
              <a:buSzPct val="80000"/>
              <a:buFont typeface="Calibri" panose="020F0502020204030204" pitchFamily="34" charset="0"/>
              <a:buChar char="–"/>
              <a:defRPr lang="en-US" sz="1800" kern="1200">
                <a:solidFill>
                  <a:schemeClr val="tx2"/>
                </a:solidFill>
                <a:latin typeface="+mn-lt"/>
                <a:ea typeface="+mn-ea"/>
                <a:cs typeface="+mn-cs"/>
              </a:defRPr>
            </a:lvl9pPr>
          </a:lstStyle>
          <a:p>
            <a:pPr>
              <a:spcAft>
                <a:spcPts val="600"/>
              </a:spcAft>
            </a:pPr>
            <a:r>
              <a:rPr lang="en-US" sz="1600" b="1">
                <a:solidFill>
                  <a:schemeClr val="tx2"/>
                </a:solidFill>
              </a:rPr>
              <a:t>Classifier</a:t>
            </a:r>
          </a:p>
          <a:p>
            <a:pPr>
              <a:spcAft>
                <a:spcPts val="600"/>
              </a:spcAft>
            </a:pPr>
            <a:r>
              <a:rPr lang="en-US" sz="1600">
                <a:solidFill>
                  <a:schemeClr val="tx2"/>
                </a:solidFill>
              </a:rPr>
              <a:t>Classical ML</a:t>
            </a:r>
            <a:br>
              <a:rPr lang="en-US" sz="1600">
                <a:solidFill>
                  <a:schemeClr val="tx2"/>
                </a:solidFill>
              </a:rPr>
            </a:br>
            <a:r>
              <a:rPr lang="en-US" sz="1600">
                <a:solidFill>
                  <a:schemeClr val="tx2"/>
                </a:solidFill>
              </a:rPr>
              <a:t>Deep learning (NN)</a:t>
            </a:r>
          </a:p>
        </p:txBody>
      </p:sp>
      <p:grpSp>
        <p:nvGrpSpPr>
          <p:cNvPr id="12" name="Group 11">
            <a:extLst>
              <a:ext uri="{FF2B5EF4-FFF2-40B4-BE49-F238E27FC236}">
                <a16:creationId xmlns:a16="http://schemas.microsoft.com/office/drawing/2014/main" id="{49F516C4-E6F7-F722-A287-4039F5FCE00E}"/>
              </a:ext>
            </a:extLst>
          </p:cNvPr>
          <p:cNvGrpSpPr/>
          <p:nvPr/>
        </p:nvGrpSpPr>
        <p:grpSpPr>
          <a:xfrm>
            <a:off x="931290" y="3604330"/>
            <a:ext cx="2079242" cy="1227921"/>
            <a:chOff x="2775118" y="3738777"/>
            <a:chExt cx="1831547" cy="1424033"/>
          </a:xfrm>
        </p:grpSpPr>
        <p:sp>
          <p:nvSpPr>
            <p:cNvPr id="25" name="Freeform 7">
              <a:extLst>
                <a:ext uri="{FF2B5EF4-FFF2-40B4-BE49-F238E27FC236}">
                  <a16:creationId xmlns:a16="http://schemas.microsoft.com/office/drawing/2014/main" id="{64A148EA-C49C-EA56-2201-8A38C285080C}"/>
                </a:ext>
              </a:extLst>
            </p:cNvPr>
            <p:cNvSpPr/>
            <p:nvPr/>
          </p:nvSpPr>
          <p:spPr>
            <a:xfrm>
              <a:off x="2830671" y="3795105"/>
              <a:ext cx="1775994" cy="1367705"/>
            </a:xfrm>
            <a:custGeom>
              <a:avLst/>
              <a:gdLst>
                <a:gd name="connsiteX0" fmla="*/ 1783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78327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78327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27527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68348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20259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42700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3329 w 1430409"/>
                <a:gd name="connsiteY4" fmla="*/ 113541 h 717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0409" h="717102">
                  <a:moveTo>
                    <a:pt x="127526" y="0"/>
                  </a:moveTo>
                  <a:lnTo>
                    <a:pt x="1430409" y="0"/>
                  </a:lnTo>
                  <a:lnTo>
                    <a:pt x="1430409" y="717102"/>
                  </a:lnTo>
                  <a:lnTo>
                    <a:pt x="0" y="717102"/>
                  </a:lnTo>
                  <a:cubicBezTo>
                    <a:pt x="0" y="525635"/>
                    <a:pt x="3329" y="305008"/>
                    <a:pt x="3329" y="113541"/>
                  </a:cubicBez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26" name="Graphic 25">
              <a:extLst>
                <a:ext uri="{FF2B5EF4-FFF2-40B4-BE49-F238E27FC236}">
                  <a16:creationId xmlns:a16="http://schemas.microsoft.com/office/drawing/2014/main" id="{A24B315B-67FB-13F8-3E20-C969C12D6972}"/>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775118" y="3738777"/>
              <a:ext cx="111105" cy="111105"/>
            </a:xfrm>
            <a:prstGeom prst="rect">
              <a:avLst/>
            </a:prstGeom>
          </p:spPr>
        </p:pic>
      </p:grpSp>
      <p:grpSp>
        <p:nvGrpSpPr>
          <p:cNvPr id="13" name="Group 12">
            <a:extLst>
              <a:ext uri="{FF2B5EF4-FFF2-40B4-BE49-F238E27FC236}">
                <a16:creationId xmlns:a16="http://schemas.microsoft.com/office/drawing/2014/main" id="{1E1EF496-14DB-CD24-36EB-C60EF9AF5EC2}"/>
              </a:ext>
            </a:extLst>
          </p:cNvPr>
          <p:cNvGrpSpPr/>
          <p:nvPr/>
        </p:nvGrpSpPr>
        <p:grpSpPr>
          <a:xfrm>
            <a:off x="6034480" y="3604330"/>
            <a:ext cx="1854726" cy="1227922"/>
            <a:chOff x="7823289" y="3738776"/>
            <a:chExt cx="2167876" cy="1424033"/>
          </a:xfrm>
        </p:grpSpPr>
        <p:sp>
          <p:nvSpPr>
            <p:cNvPr id="23" name="Freeform 11">
              <a:extLst>
                <a:ext uri="{FF2B5EF4-FFF2-40B4-BE49-F238E27FC236}">
                  <a16:creationId xmlns:a16="http://schemas.microsoft.com/office/drawing/2014/main" id="{636FDA2C-8CE7-CF63-4E3F-621F8157C0CC}"/>
                </a:ext>
              </a:extLst>
            </p:cNvPr>
            <p:cNvSpPr/>
            <p:nvPr/>
          </p:nvSpPr>
          <p:spPr>
            <a:xfrm>
              <a:off x="7874303" y="3795105"/>
              <a:ext cx="2116862" cy="1367704"/>
            </a:xfrm>
            <a:custGeom>
              <a:avLst/>
              <a:gdLst>
                <a:gd name="connsiteX0" fmla="*/ 1783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78327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78327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27527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68348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20259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42700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3329 w 1430409"/>
                <a:gd name="connsiteY4" fmla="*/ 113541 h 717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0409" h="717102">
                  <a:moveTo>
                    <a:pt x="127526" y="0"/>
                  </a:moveTo>
                  <a:lnTo>
                    <a:pt x="1430409" y="0"/>
                  </a:lnTo>
                  <a:lnTo>
                    <a:pt x="1430409" y="717102"/>
                  </a:lnTo>
                  <a:lnTo>
                    <a:pt x="0" y="717102"/>
                  </a:lnTo>
                  <a:cubicBezTo>
                    <a:pt x="0" y="525635"/>
                    <a:pt x="3329" y="305008"/>
                    <a:pt x="3329" y="113541"/>
                  </a:cubicBezTo>
                </a:path>
              </a:pathLst>
            </a:cu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24" name="Graphic 23">
              <a:extLst>
                <a:ext uri="{FF2B5EF4-FFF2-40B4-BE49-F238E27FC236}">
                  <a16:creationId xmlns:a16="http://schemas.microsoft.com/office/drawing/2014/main" id="{A9E1BA50-8920-AD4F-072E-1994F8EC1A67}"/>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823289" y="3738776"/>
              <a:ext cx="111105" cy="111105"/>
            </a:xfrm>
            <a:prstGeom prst="rect">
              <a:avLst/>
            </a:prstGeom>
          </p:spPr>
        </p:pic>
      </p:grpSp>
      <p:sp>
        <p:nvSpPr>
          <p:cNvPr id="14" name="Right Arrow 22">
            <a:extLst>
              <a:ext uri="{FF2B5EF4-FFF2-40B4-BE49-F238E27FC236}">
                <a16:creationId xmlns:a16="http://schemas.microsoft.com/office/drawing/2014/main" id="{C978E200-4CCA-B67A-F271-2C40BF31C0A6}"/>
              </a:ext>
            </a:extLst>
          </p:cNvPr>
          <p:cNvSpPr/>
          <p:nvPr/>
        </p:nvSpPr>
        <p:spPr>
          <a:xfrm>
            <a:off x="457357" y="3979733"/>
            <a:ext cx="533801" cy="47743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t>In</a:t>
            </a:r>
          </a:p>
        </p:txBody>
      </p:sp>
      <p:sp>
        <p:nvSpPr>
          <p:cNvPr id="15" name="Right Arrow 23">
            <a:extLst>
              <a:ext uri="{FF2B5EF4-FFF2-40B4-BE49-F238E27FC236}">
                <a16:creationId xmlns:a16="http://schemas.microsoft.com/office/drawing/2014/main" id="{3C1629C8-2966-C605-8996-B9F59599BFB9}"/>
              </a:ext>
            </a:extLst>
          </p:cNvPr>
          <p:cNvSpPr/>
          <p:nvPr/>
        </p:nvSpPr>
        <p:spPr>
          <a:xfrm>
            <a:off x="7889205" y="4018399"/>
            <a:ext cx="511111" cy="47743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t>Out</a:t>
            </a:r>
          </a:p>
        </p:txBody>
      </p:sp>
      <p:grpSp>
        <p:nvGrpSpPr>
          <p:cNvPr id="16" name="Group 15">
            <a:extLst>
              <a:ext uri="{FF2B5EF4-FFF2-40B4-BE49-F238E27FC236}">
                <a16:creationId xmlns:a16="http://schemas.microsoft.com/office/drawing/2014/main" id="{89208AE2-345F-65AE-61C0-9336D2C64F7F}"/>
              </a:ext>
            </a:extLst>
          </p:cNvPr>
          <p:cNvGrpSpPr/>
          <p:nvPr/>
        </p:nvGrpSpPr>
        <p:grpSpPr>
          <a:xfrm>
            <a:off x="3032645" y="4119689"/>
            <a:ext cx="578193" cy="275018"/>
            <a:chOff x="3726396" y="5695672"/>
            <a:chExt cx="1571726" cy="138979"/>
          </a:xfrm>
        </p:grpSpPr>
        <p:cxnSp>
          <p:nvCxnSpPr>
            <p:cNvPr id="20" name="Straight Connector 19">
              <a:extLst>
                <a:ext uri="{FF2B5EF4-FFF2-40B4-BE49-F238E27FC236}">
                  <a16:creationId xmlns:a16="http://schemas.microsoft.com/office/drawing/2014/main" id="{AF25D424-58CC-BDC6-0879-1CACC3ED7F80}"/>
                </a:ext>
              </a:extLst>
            </p:cNvPr>
            <p:cNvCxnSpPr>
              <a:cxnSpLocks/>
            </p:cNvCxnSpPr>
            <p:nvPr/>
          </p:nvCxnSpPr>
          <p:spPr>
            <a:xfrm>
              <a:off x="3726396" y="5765120"/>
              <a:ext cx="1571255" cy="0"/>
            </a:xfrm>
            <a:prstGeom prst="line">
              <a:avLst/>
            </a:prstGeom>
            <a:ln w="19050">
              <a:solidFill>
                <a:srgbClr val="00C1DE"/>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C28E212-C834-380A-ACDB-7B57816AA9E3}"/>
                </a:ext>
              </a:extLst>
            </p:cNvPr>
            <p:cNvCxnSpPr>
              <a:cxnSpLocks/>
            </p:cNvCxnSpPr>
            <p:nvPr/>
          </p:nvCxnSpPr>
          <p:spPr>
            <a:xfrm>
              <a:off x="3726396" y="5695672"/>
              <a:ext cx="1571726" cy="0"/>
            </a:xfrm>
            <a:prstGeom prst="line">
              <a:avLst/>
            </a:prstGeom>
            <a:ln w="19050">
              <a:solidFill>
                <a:srgbClr val="00C1DE"/>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FB2BA50-26EA-B01B-320E-FD09F845D3FE}"/>
                </a:ext>
              </a:extLst>
            </p:cNvPr>
            <p:cNvCxnSpPr>
              <a:cxnSpLocks/>
            </p:cNvCxnSpPr>
            <p:nvPr/>
          </p:nvCxnSpPr>
          <p:spPr>
            <a:xfrm>
              <a:off x="3726396" y="5834651"/>
              <a:ext cx="1571726" cy="0"/>
            </a:xfrm>
            <a:prstGeom prst="line">
              <a:avLst/>
            </a:prstGeom>
            <a:ln w="19050">
              <a:solidFill>
                <a:srgbClr val="00C1DE"/>
              </a:solidFill>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765170E0-B20C-3258-54E6-2AC578B2E620}"/>
              </a:ext>
            </a:extLst>
          </p:cNvPr>
          <p:cNvGrpSpPr/>
          <p:nvPr/>
        </p:nvGrpSpPr>
        <p:grpSpPr>
          <a:xfrm>
            <a:off x="3562988" y="3619151"/>
            <a:ext cx="1913738" cy="1213101"/>
            <a:chOff x="5298122" y="3755964"/>
            <a:chExt cx="1884724" cy="1406845"/>
          </a:xfrm>
        </p:grpSpPr>
        <p:sp>
          <p:nvSpPr>
            <p:cNvPr id="18" name="Freeform 9">
              <a:extLst>
                <a:ext uri="{FF2B5EF4-FFF2-40B4-BE49-F238E27FC236}">
                  <a16:creationId xmlns:a16="http://schemas.microsoft.com/office/drawing/2014/main" id="{F1EC4E7B-2ED2-3A7C-2C15-6B34F3C54048}"/>
                </a:ext>
              </a:extLst>
            </p:cNvPr>
            <p:cNvSpPr/>
            <p:nvPr/>
          </p:nvSpPr>
          <p:spPr>
            <a:xfrm>
              <a:off x="5358478" y="3795104"/>
              <a:ext cx="1824368" cy="1367705"/>
            </a:xfrm>
            <a:custGeom>
              <a:avLst/>
              <a:gdLst>
                <a:gd name="connsiteX0" fmla="*/ 1783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78327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78327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27527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68348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20259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0 w 1430409"/>
                <a:gd name="connsiteY4" fmla="*/ 142700 h 717102"/>
                <a:gd name="connsiteX0" fmla="*/ 127526 w 1430409"/>
                <a:gd name="connsiteY0" fmla="*/ 0 h 717102"/>
                <a:gd name="connsiteX1" fmla="*/ 1430409 w 1430409"/>
                <a:gd name="connsiteY1" fmla="*/ 0 h 717102"/>
                <a:gd name="connsiteX2" fmla="*/ 1430409 w 1430409"/>
                <a:gd name="connsiteY2" fmla="*/ 717102 h 717102"/>
                <a:gd name="connsiteX3" fmla="*/ 0 w 1430409"/>
                <a:gd name="connsiteY3" fmla="*/ 717102 h 717102"/>
                <a:gd name="connsiteX4" fmla="*/ 3329 w 1430409"/>
                <a:gd name="connsiteY4" fmla="*/ 113541 h 717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0409" h="717102">
                  <a:moveTo>
                    <a:pt x="127526" y="0"/>
                  </a:moveTo>
                  <a:lnTo>
                    <a:pt x="1430409" y="0"/>
                  </a:lnTo>
                  <a:lnTo>
                    <a:pt x="1430409" y="717102"/>
                  </a:lnTo>
                  <a:lnTo>
                    <a:pt x="0" y="717102"/>
                  </a:lnTo>
                  <a:cubicBezTo>
                    <a:pt x="0" y="525635"/>
                    <a:pt x="3329" y="305008"/>
                    <a:pt x="3329" y="113541"/>
                  </a:cubicBezTo>
                </a:path>
              </a:pathLst>
            </a:custGeom>
            <a:noFill/>
            <a:ln w="19050">
              <a:solidFill>
                <a:srgbClr val="95D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19" name="Graphic 18">
              <a:extLst>
                <a:ext uri="{FF2B5EF4-FFF2-40B4-BE49-F238E27FC236}">
                  <a16:creationId xmlns:a16="http://schemas.microsoft.com/office/drawing/2014/main" id="{A289FF69-625A-5381-57DF-DF833D5BECCC}"/>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298122" y="3755964"/>
              <a:ext cx="111105" cy="111105"/>
            </a:xfrm>
            <a:prstGeom prst="rect">
              <a:avLst/>
            </a:prstGeom>
          </p:spPr>
        </p:pic>
      </p:grpSp>
      <p:sp>
        <p:nvSpPr>
          <p:cNvPr id="27" name="Rectangle: Rounded Corners 26">
            <a:extLst>
              <a:ext uri="{FF2B5EF4-FFF2-40B4-BE49-F238E27FC236}">
                <a16:creationId xmlns:a16="http://schemas.microsoft.com/office/drawing/2014/main" id="{E2953792-334A-FB9A-0C84-350962AAA75F}"/>
              </a:ext>
            </a:extLst>
          </p:cNvPr>
          <p:cNvSpPr/>
          <p:nvPr/>
        </p:nvSpPr>
        <p:spPr>
          <a:xfrm>
            <a:off x="843584" y="3415650"/>
            <a:ext cx="2301467" cy="1571400"/>
          </a:xfrm>
          <a:prstGeom prst="roundRect">
            <a:avLst/>
          </a:prstGeom>
          <a:solidFill>
            <a:schemeClr val="accent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A962F2A0-C63F-79C9-B13F-3DFC0B1F3F07}"/>
              </a:ext>
            </a:extLst>
          </p:cNvPr>
          <p:cNvSpPr/>
          <p:nvPr/>
        </p:nvSpPr>
        <p:spPr>
          <a:xfrm>
            <a:off x="3466139" y="3415651"/>
            <a:ext cx="2182114" cy="1571400"/>
          </a:xfrm>
          <a:prstGeom prst="roundRect">
            <a:avLst/>
          </a:prstGeom>
          <a:solidFill>
            <a:schemeClr val="accent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67A4225F-7650-56B9-AFB4-E50F067A9B00}"/>
              </a:ext>
            </a:extLst>
          </p:cNvPr>
          <p:cNvSpPr/>
          <p:nvPr/>
        </p:nvSpPr>
        <p:spPr>
          <a:xfrm>
            <a:off x="5876992" y="3415528"/>
            <a:ext cx="2213345" cy="1641679"/>
          </a:xfrm>
          <a:prstGeom prst="roundRect">
            <a:avLst/>
          </a:prstGeom>
          <a:solidFill>
            <a:schemeClr val="accent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ontent Placeholder 3">
            <a:extLst>
              <a:ext uri="{FF2B5EF4-FFF2-40B4-BE49-F238E27FC236}">
                <a16:creationId xmlns:a16="http://schemas.microsoft.com/office/drawing/2014/main" id="{2C429E3A-A838-6A53-D8B4-B95391DD5052}"/>
              </a:ext>
            </a:extLst>
          </p:cNvPr>
          <p:cNvSpPr txBox="1">
            <a:spLocks/>
          </p:cNvSpPr>
          <p:nvPr/>
        </p:nvSpPr>
        <p:spPr>
          <a:xfrm>
            <a:off x="535714" y="5131489"/>
            <a:ext cx="7920891" cy="735380"/>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7"/>
                    </a:ext>
                  </a:extLst>
                </a:blip>
              </a:buBlip>
              <a:defRPr sz="2400" kern="1200">
                <a:solidFill>
                  <a:schemeClr val="tx2"/>
                </a:solidFill>
                <a:latin typeface="+mn-lt"/>
                <a:ea typeface="ＭＳ Ｐゴシック" charset="0"/>
                <a:cs typeface="ＭＳ Ｐゴシック" charset="0"/>
              </a:defRPr>
            </a:lvl1pPr>
            <a:lvl2pPr marL="58134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85566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kern="1200">
                <a:solidFill>
                  <a:schemeClr val="tx2"/>
                </a:solidFill>
                <a:latin typeface="+mn-lt"/>
                <a:ea typeface="ＭＳ Ｐゴシック" charset="0"/>
                <a:cs typeface="+mn-cs"/>
              </a:defRPr>
            </a:lvl3pPr>
            <a:lvl4pPr marL="1201738" indent="-173038" algn="l" rtl="0" eaLnBrk="1" fontAlgn="base" hangingPunct="1">
              <a:lnSpc>
                <a:spcPct val="100000"/>
              </a:lnSpc>
              <a:spcBef>
                <a:spcPts val="0"/>
              </a:spcBef>
              <a:spcAft>
                <a:spcPts val="0"/>
              </a:spcAft>
              <a:buClr>
                <a:schemeClr val="accent1"/>
              </a:buClr>
              <a:buSzPct val="80000"/>
              <a:buFont typeface="Wingdings" charset="2"/>
              <a:buChar char="§"/>
              <a:defRPr kern="1200">
                <a:solidFill>
                  <a:schemeClr val="tx2"/>
                </a:solidFill>
                <a:latin typeface="+mn-lt"/>
                <a:ea typeface="ＭＳ Ｐゴシック" charset="0"/>
                <a:cs typeface="+mn-cs"/>
              </a:defRPr>
            </a:lvl4pPr>
            <a:lvl5pPr marL="142716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8"/>
                    </a:ext>
                  </a:extLst>
                </a:blip>
              </a:buBlip>
              <a:defRPr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dirty="0" smtClean="0">
                <a:solidFill>
                  <a:srgbClr val="383838"/>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dirty="0" smtClean="0">
                <a:solidFill>
                  <a:srgbClr val="383838"/>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dirty="0" smtClean="0">
                <a:solidFill>
                  <a:srgbClr val="383838"/>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dirty="0" smtClean="0">
                <a:solidFill>
                  <a:srgbClr val="383838"/>
                </a:solidFill>
                <a:latin typeface="+mn-lt"/>
                <a:ea typeface="+mn-ea"/>
                <a:cs typeface="+mn-cs"/>
              </a:defRPr>
            </a:lvl9pPr>
          </a:lstStyle>
          <a:p>
            <a:pPr>
              <a:spcBef>
                <a:spcPts val="300"/>
              </a:spcBef>
            </a:pPr>
            <a:r>
              <a:rPr lang="en-US" sz="1800">
                <a:latin typeface="+mn-lt"/>
                <a:ea typeface="+mn-ea"/>
              </a:rPr>
              <a:t>The smarter the features, the lower the complexity of the classifier.</a:t>
            </a:r>
          </a:p>
          <a:p>
            <a:pPr marL="700088" lvl="1" indent="-285750">
              <a:spcBef>
                <a:spcPts val="300"/>
              </a:spcBef>
            </a:pPr>
            <a:r>
              <a:rPr lang="en-US" sz="1600">
                <a:latin typeface="+mn-lt"/>
                <a:ea typeface="+mn-ea"/>
              </a:rPr>
              <a:t>More “DSP” pre-processing helps lowering the system complexity</a:t>
            </a:r>
          </a:p>
        </p:txBody>
      </p:sp>
      <p:sp>
        <p:nvSpPr>
          <p:cNvPr id="32" name="Rectangle 31">
            <a:extLst>
              <a:ext uri="{FF2B5EF4-FFF2-40B4-BE49-F238E27FC236}">
                <a16:creationId xmlns:a16="http://schemas.microsoft.com/office/drawing/2014/main" id="{D827463B-04FA-47E3-4880-B0128852D562}"/>
              </a:ext>
            </a:extLst>
          </p:cNvPr>
          <p:cNvSpPr/>
          <p:nvPr/>
        </p:nvSpPr>
        <p:spPr>
          <a:xfrm>
            <a:off x="479425" y="5807793"/>
            <a:ext cx="7920891" cy="3696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We propose to form a working group with eco-system partners</a:t>
            </a:r>
          </a:p>
        </p:txBody>
      </p:sp>
      <p:sp>
        <p:nvSpPr>
          <p:cNvPr id="5" name="TextBox 4">
            <a:extLst>
              <a:ext uri="{FF2B5EF4-FFF2-40B4-BE49-F238E27FC236}">
                <a16:creationId xmlns:a16="http://schemas.microsoft.com/office/drawing/2014/main" id="{34EAA947-2749-8750-9B4F-EA9EB2A65DFE}"/>
              </a:ext>
            </a:extLst>
          </p:cNvPr>
          <p:cNvSpPr txBox="1"/>
          <p:nvPr/>
        </p:nvSpPr>
        <p:spPr>
          <a:xfrm>
            <a:off x="4124324" y="6281180"/>
            <a:ext cx="4789752" cy="2908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2100" kern="1200">
                <a:solidFill>
                  <a:schemeClr val="tx2"/>
                </a:solidFill>
                <a:latin typeface="+mn-lt"/>
                <a:ea typeface="+mn-ea"/>
                <a:cs typeface="+mn-cs"/>
                <a:sym typeface="Wingdings" panose="05000000000000000000" pitchFamily="2" charset="2"/>
                <a:hlinkClick r:id="rId9"/>
              </a:rPr>
              <a:t> </a:t>
            </a:r>
            <a:r>
              <a:rPr lang="en-US" sz="2100" kern="1200">
                <a:solidFill>
                  <a:schemeClr val="tx2"/>
                </a:solidFill>
                <a:latin typeface="+mn-lt"/>
                <a:ea typeface="+mn-ea"/>
                <a:cs typeface="+mn-cs"/>
                <a:hlinkClick r:id="rId9"/>
              </a:rPr>
              <a:t>Video Recording of partner meeting</a:t>
            </a:r>
            <a:endParaRPr lang="en-US" sz="2100" kern="1200">
              <a:solidFill>
                <a:schemeClr val="tx2"/>
              </a:solidFill>
              <a:latin typeface="+mn-lt"/>
              <a:ea typeface="+mn-ea"/>
              <a:cs typeface="+mn-cs"/>
            </a:endParaRPr>
          </a:p>
        </p:txBody>
      </p:sp>
    </p:spTree>
    <p:extLst>
      <p:ext uri="{BB962C8B-B14F-4D97-AF65-F5344CB8AC3E}">
        <p14:creationId xmlns:p14="http://schemas.microsoft.com/office/powerpoint/2010/main" val="10670953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Arrow: Right 71">
            <a:extLst>
              <a:ext uri="{FF2B5EF4-FFF2-40B4-BE49-F238E27FC236}">
                <a16:creationId xmlns:a16="http://schemas.microsoft.com/office/drawing/2014/main" id="{B1E6D580-BEAE-DE2B-1736-C3A6A759FA3C}"/>
              </a:ext>
            </a:extLst>
          </p:cNvPr>
          <p:cNvSpPr/>
          <p:nvPr/>
        </p:nvSpPr>
        <p:spPr>
          <a:xfrm>
            <a:off x="3802964" y="4633290"/>
            <a:ext cx="5359421" cy="1401750"/>
          </a:xfrm>
          <a:prstGeom prst="rightArrow">
            <a:avLst>
              <a:gd name="adj1" fmla="val 76804"/>
              <a:gd name="adj2" fmla="val 50633"/>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Arrow: Down 48">
            <a:extLst>
              <a:ext uri="{FF2B5EF4-FFF2-40B4-BE49-F238E27FC236}">
                <a16:creationId xmlns:a16="http://schemas.microsoft.com/office/drawing/2014/main" id="{94907D93-F7DB-BD8E-57B1-E3F11C1B3EA3}"/>
              </a:ext>
            </a:extLst>
          </p:cNvPr>
          <p:cNvSpPr/>
          <p:nvPr/>
        </p:nvSpPr>
        <p:spPr>
          <a:xfrm>
            <a:off x="5862076" y="4636304"/>
            <a:ext cx="190693" cy="26624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Arrow: Down 47">
            <a:extLst>
              <a:ext uri="{FF2B5EF4-FFF2-40B4-BE49-F238E27FC236}">
                <a16:creationId xmlns:a16="http://schemas.microsoft.com/office/drawing/2014/main" id="{4FEC25A1-A170-8E83-866B-0FC32F66399C}"/>
              </a:ext>
            </a:extLst>
          </p:cNvPr>
          <p:cNvSpPr/>
          <p:nvPr/>
        </p:nvSpPr>
        <p:spPr>
          <a:xfrm>
            <a:off x="4792437" y="4641209"/>
            <a:ext cx="190693" cy="26624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7FBFC7-FB37-D797-EEB0-A32B1C58EE8E}"/>
              </a:ext>
            </a:extLst>
          </p:cNvPr>
          <p:cNvSpPr>
            <a:spLocks noGrp="1"/>
          </p:cNvSpPr>
          <p:nvPr>
            <p:ph type="title"/>
          </p:nvPr>
        </p:nvSpPr>
        <p:spPr>
          <a:xfrm>
            <a:off x="479424" y="478302"/>
            <a:ext cx="11362055" cy="512830"/>
          </a:xfrm>
        </p:spPr>
        <p:txBody>
          <a:bodyPr/>
          <a:lstStyle/>
          <a:p>
            <a:r>
              <a:rPr lang="en-US"/>
              <a:t>Record real-world data with Synchronous Data Streaming (SDS)</a:t>
            </a:r>
          </a:p>
        </p:txBody>
      </p:sp>
      <p:sp>
        <p:nvSpPr>
          <p:cNvPr id="7" name="Text Placeholder 2">
            <a:extLst>
              <a:ext uri="{FF2B5EF4-FFF2-40B4-BE49-F238E27FC236}">
                <a16:creationId xmlns:a16="http://schemas.microsoft.com/office/drawing/2014/main" id="{CE05872A-EEA1-9979-6BC5-6D1EFBEE1146}"/>
              </a:ext>
            </a:extLst>
          </p:cNvPr>
          <p:cNvSpPr>
            <a:spLocks noGrp="1"/>
          </p:cNvSpPr>
          <p:nvPr>
            <p:ph type="body" sz="quarter" idx="13"/>
          </p:nvPr>
        </p:nvSpPr>
        <p:spPr/>
        <p:txBody>
          <a:bodyPr/>
          <a:lstStyle/>
          <a:p>
            <a:r>
              <a:rPr lang="en-US" sz="2000"/>
              <a:t>Simplify Development of Embedded Applications that utilize DSP or ML algorithms with Sensor/Audio Input</a:t>
            </a:r>
          </a:p>
        </p:txBody>
      </p:sp>
      <p:sp>
        <p:nvSpPr>
          <p:cNvPr id="12" name="Rectangle 11">
            <a:extLst>
              <a:ext uri="{FF2B5EF4-FFF2-40B4-BE49-F238E27FC236}">
                <a16:creationId xmlns:a16="http://schemas.microsoft.com/office/drawing/2014/main" id="{8DA0B430-5BE2-2F85-F9B6-9C6775666444}"/>
              </a:ext>
            </a:extLst>
          </p:cNvPr>
          <p:cNvSpPr/>
          <p:nvPr/>
        </p:nvSpPr>
        <p:spPr>
          <a:xfrm>
            <a:off x="497195" y="3811770"/>
            <a:ext cx="3710703" cy="666290"/>
          </a:xfrm>
          <a:prstGeom prst="rect">
            <a:avLst/>
          </a:prstGeom>
          <a:solidFill>
            <a:schemeClr val="accent5">
              <a:lumMod val="60000"/>
              <a:lumOff val="40000"/>
              <a:alpha val="40000"/>
            </a:schemeClr>
          </a:solidFill>
          <a:ln w="9525" cap="flat" cmpd="sng" algn="ctr">
            <a:noFill/>
            <a:prstDash val="solid"/>
          </a:ln>
          <a:effectLst/>
        </p:spPr>
        <p:txBody>
          <a:bodyPr vert="vert270" lIns="35985" tIns="45699" rIns="91396" bIns="45699" rtlCol="0" anchor="t"/>
          <a:lstStyle/>
          <a:p>
            <a:pPr algn="ctr" defTabSz="456936" eaLnBrk="1" fontAlgn="auto" hangingPunct="1">
              <a:lnSpc>
                <a:spcPts val="1698"/>
              </a:lnSpc>
              <a:spcBef>
                <a:spcPts val="0"/>
              </a:spcBef>
              <a:spcAft>
                <a:spcPts val="0"/>
              </a:spcAft>
              <a:defRPr/>
            </a:pPr>
            <a:r>
              <a:rPr lang="en-US" sz="1400" kern="0">
                <a:solidFill>
                  <a:srgbClr val="000000"/>
                </a:solidFill>
                <a:latin typeface="+mn-lt"/>
                <a:ea typeface="ＭＳ Ｐゴシック"/>
              </a:rPr>
              <a:t>MCU </a:t>
            </a:r>
            <a:br>
              <a:rPr lang="en-US" sz="1400" kern="0">
                <a:solidFill>
                  <a:srgbClr val="000000"/>
                </a:solidFill>
                <a:latin typeface="+mn-lt"/>
                <a:ea typeface="ＭＳ Ｐゴシック"/>
              </a:rPr>
            </a:br>
            <a:r>
              <a:rPr lang="en-US" sz="1400" kern="0">
                <a:solidFill>
                  <a:srgbClr val="000000"/>
                </a:solidFill>
                <a:latin typeface="+mn-lt"/>
                <a:ea typeface="ＭＳ Ｐゴシック"/>
              </a:rPr>
              <a:t>Device</a:t>
            </a:r>
            <a:br>
              <a:rPr lang="en-US" sz="1400" kern="0">
                <a:solidFill>
                  <a:srgbClr val="000000"/>
                </a:solidFill>
                <a:latin typeface="+mn-lt"/>
                <a:ea typeface="ＭＳ Ｐゴシック"/>
              </a:rPr>
            </a:br>
            <a:endParaRPr lang="en-GB" sz="1400" kern="0">
              <a:solidFill>
                <a:srgbClr val="000000"/>
              </a:solidFill>
              <a:latin typeface="+mn-lt"/>
              <a:ea typeface="ＭＳ Ｐゴシック"/>
            </a:endParaRPr>
          </a:p>
        </p:txBody>
      </p:sp>
      <p:sp>
        <p:nvSpPr>
          <p:cNvPr id="13" name="Rectangle 12">
            <a:extLst>
              <a:ext uri="{FF2B5EF4-FFF2-40B4-BE49-F238E27FC236}">
                <a16:creationId xmlns:a16="http://schemas.microsoft.com/office/drawing/2014/main" id="{1A98AAAD-88E6-0C10-AEB3-48717A7579D4}"/>
              </a:ext>
            </a:extLst>
          </p:cNvPr>
          <p:cNvSpPr/>
          <p:nvPr/>
        </p:nvSpPr>
        <p:spPr>
          <a:xfrm>
            <a:off x="501894" y="1686436"/>
            <a:ext cx="5907766" cy="2012692"/>
          </a:xfrm>
          <a:prstGeom prst="rect">
            <a:avLst/>
          </a:prstGeom>
          <a:solidFill>
            <a:schemeClr val="accent1">
              <a:lumMod val="40000"/>
              <a:lumOff val="60000"/>
              <a:alpha val="40000"/>
            </a:schemeClr>
          </a:solidFill>
          <a:ln w="9525" cap="flat" cmpd="sng" algn="ctr">
            <a:noFill/>
            <a:prstDash val="solid"/>
          </a:ln>
          <a:effectLst/>
        </p:spPr>
        <p:txBody>
          <a:bodyPr vert="vert270" lIns="35985" tIns="45699" rIns="91396" bIns="45699" rtlCol="0" anchor="t"/>
          <a:lstStyle/>
          <a:p>
            <a:pPr algn="ctr" defTabSz="456936" eaLnBrk="1" fontAlgn="auto" hangingPunct="1">
              <a:lnSpc>
                <a:spcPts val="1698"/>
              </a:lnSpc>
              <a:spcBef>
                <a:spcPts val="0"/>
              </a:spcBef>
              <a:spcAft>
                <a:spcPts val="0"/>
              </a:spcAft>
              <a:defRPr/>
            </a:pPr>
            <a:r>
              <a:rPr lang="en-GB" sz="1400" kern="0">
                <a:solidFill>
                  <a:srgbClr val="000000"/>
                </a:solidFill>
                <a:latin typeface="+mn-lt"/>
                <a:ea typeface="ＭＳ Ｐゴシック"/>
              </a:rPr>
              <a:t>Software on </a:t>
            </a:r>
            <a:br>
              <a:rPr lang="en-GB" sz="1400" kern="0">
                <a:solidFill>
                  <a:srgbClr val="000000"/>
                </a:solidFill>
                <a:latin typeface="+mn-lt"/>
                <a:ea typeface="ＭＳ Ｐゴシック"/>
              </a:rPr>
            </a:br>
            <a:r>
              <a:rPr lang="en-GB" sz="1400" kern="0">
                <a:solidFill>
                  <a:srgbClr val="000000"/>
                </a:solidFill>
                <a:latin typeface="+mn-lt"/>
                <a:ea typeface="ＭＳ Ｐゴシック"/>
              </a:rPr>
              <a:t>Physical Board</a:t>
            </a:r>
          </a:p>
        </p:txBody>
      </p:sp>
      <p:sp>
        <p:nvSpPr>
          <p:cNvPr id="20" name="TextBox 19">
            <a:extLst>
              <a:ext uri="{FF2B5EF4-FFF2-40B4-BE49-F238E27FC236}">
                <a16:creationId xmlns:a16="http://schemas.microsoft.com/office/drawing/2014/main" id="{A2D01D13-FCCC-7437-D057-5AC572AE0769}"/>
              </a:ext>
            </a:extLst>
          </p:cNvPr>
          <p:cNvSpPr txBox="1"/>
          <p:nvPr/>
        </p:nvSpPr>
        <p:spPr>
          <a:xfrm>
            <a:off x="445155" y="1435738"/>
            <a:ext cx="2283618" cy="221599"/>
          </a:xfrm>
          <a:prstGeom prst="rect">
            <a:avLst/>
          </a:prstGeom>
          <a:noFill/>
        </p:spPr>
        <p:txBody>
          <a:bodyPr wrap="square" lIns="0" tIns="0" rIns="0" bIns="0" rtlCol="0">
            <a:spAutoFit/>
          </a:bodyPr>
          <a:lstStyle/>
          <a:p>
            <a:pPr marL="0" marR="0" lvl="0" indent="0" algn="ctr" defTabSz="914400" rtl="0" eaLnBrk="1" fontAlgn="base" latinLnBrk="0" hangingPunct="1">
              <a:lnSpc>
                <a:spcPct val="90000"/>
              </a:lnSpc>
              <a:spcBef>
                <a:spcPts val="0"/>
              </a:spcBef>
              <a:spcAft>
                <a:spcPts val="600"/>
              </a:spcAft>
              <a:buClrTx/>
              <a:buSzTx/>
              <a:buFont typeface="Arial" panose="020B0604020202020204" pitchFamily="34" charset="0"/>
              <a:buNone/>
              <a:tabLst/>
              <a:defRPr/>
            </a:pPr>
            <a:r>
              <a:rPr lang="en-US" sz="1600" b="1">
                <a:solidFill>
                  <a:schemeClr val="tx1">
                    <a:lumMod val="65000"/>
                    <a:lumOff val="35000"/>
                  </a:schemeClr>
                </a:solidFill>
                <a:latin typeface="Calibri"/>
              </a:rPr>
              <a:t>Microcontroller Hardware</a:t>
            </a:r>
            <a:endParaRPr kumimoji="0" lang="en-US" sz="1600" b="1" u="none" strike="noStrike" kern="1200" cap="none" spc="0" normalizeH="0" baseline="0" noProof="0">
              <a:ln>
                <a:noFill/>
              </a:ln>
              <a:solidFill>
                <a:schemeClr val="tx1">
                  <a:lumMod val="65000"/>
                  <a:lumOff val="35000"/>
                </a:schemeClr>
              </a:solidFill>
              <a:effectLst/>
              <a:uLnTx/>
              <a:uFillTx/>
              <a:latin typeface="Calibri"/>
              <a:ea typeface="ＭＳ Ｐゴシック" panose="020B0600070205080204" pitchFamily="34" charset="-128"/>
              <a:cs typeface="+mn-cs"/>
            </a:endParaRPr>
          </a:p>
        </p:txBody>
      </p:sp>
      <p:sp>
        <p:nvSpPr>
          <p:cNvPr id="21" name="Rectangle 20">
            <a:extLst>
              <a:ext uri="{FF2B5EF4-FFF2-40B4-BE49-F238E27FC236}">
                <a16:creationId xmlns:a16="http://schemas.microsoft.com/office/drawing/2014/main" id="{F1205476-69EF-4F42-D82A-5722C3446FD6}"/>
              </a:ext>
            </a:extLst>
          </p:cNvPr>
          <p:cNvSpPr/>
          <p:nvPr/>
        </p:nvSpPr>
        <p:spPr>
          <a:xfrm>
            <a:off x="4617046" y="3029649"/>
            <a:ext cx="1645062" cy="584860"/>
          </a:xfrm>
          <a:prstGeom prst="rect">
            <a:avLst/>
          </a:prstGeom>
          <a:solidFill>
            <a:srgbClr val="4E5584"/>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SDS Stream</a:t>
            </a:r>
          </a:p>
          <a:p>
            <a:pPr algn="ctr" defTabSz="456936" eaLnBrk="1" fontAlgn="auto" hangingPunct="1">
              <a:spcBef>
                <a:spcPts val="0"/>
              </a:spcBef>
              <a:spcAft>
                <a:spcPts val="0"/>
              </a:spcAft>
              <a:defRPr/>
            </a:pPr>
            <a:r>
              <a:rPr lang="en-US" sz="1400" kern="0">
                <a:solidFill>
                  <a:srgbClr val="FFFFFF"/>
                </a:solidFill>
                <a:latin typeface="+mn-lt"/>
                <a:ea typeface="ＭＳ Ｐゴシック"/>
              </a:rPr>
              <a:t>Interface</a:t>
            </a:r>
          </a:p>
        </p:txBody>
      </p:sp>
      <p:sp>
        <p:nvSpPr>
          <p:cNvPr id="24" name="Rectangle 23">
            <a:extLst>
              <a:ext uri="{FF2B5EF4-FFF2-40B4-BE49-F238E27FC236}">
                <a16:creationId xmlns:a16="http://schemas.microsoft.com/office/drawing/2014/main" id="{6A2C54A5-7D46-A555-7CC2-D7EEFD4A943A}"/>
              </a:ext>
            </a:extLst>
          </p:cNvPr>
          <p:cNvSpPr/>
          <p:nvPr/>
        </p:nvSpPr>
        <p:spPr>
          <a:xfrm>
            <a:off x="4617046" y="3840920"/>
            <a:ext cx="1645062" cy="80028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SDS Stream </a:t>
            </a:r>
            <a:br>
              <a:rPr lang="en-US" sz="1400"/>
            </a:br>
            <a:r>
              <a:rPr lang="en-US" sz="1400"/>
              <a:t>connects via</a:t>
            </a:r>
            <a:br>
              <a:rPr lang="en-US" sz="1400"/>
            </a:br>
            <a:r>
              <a:rPr lang="en-US" sz="1400"/>
              <a:t>different channels</a:t>
            </a:r>
          </a:p>
        </p:txBody>
      </p:sp>
      <p:sp>
        <p:nvSpPr>
          <p:cNvPr id="26" name="Rectangle 25">
            <a:extLst>
              <a:ext uri="{FF2B5EF4-FFF2-40B4-BE49-F238E27FC236}">
                <a16:creationId xmlns:a16="http://schemas.microsoft.com/office/drawing/2014/main" id="{4DCFE2CE-10B5-CA3E-A0C4-FC7BD9BBD70A}"/>
              </a:ext>
            </a:extLst>
          </p:cNvPr>
          <p:cNvSpPr/>
          <p:nvPr/>
        </p:nvSpPr>
        <p:spPr>
          <a:xfrm>
            <a:off x="1217341" y="1845963"/>
            <a:ext cx="2844316" cy="584860"/>
          </a:xfrm>
          <a:prstGeom prst="rect">
            <a:avLst/>
          </a:prstGeom>
          <a:solidFill>
            <a:schemeClr val="accent3">
              <a:lumMod val="75000"/>
            </a:schemeClr>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Algorithm under Development</a:t>
            </a:r>
          </a:p>
        </p:txBody>
      </p:sp>
      <p:sp>
        <p:nvSpPr>
          <p:cNvPr id="27" name="Down Arrow 26">
            <a:extLst>
              <a:ext uri="{FF2B5EF4-FFF2-40B4-BE49-F238E27FC236}">
                <a16:creationId xmlns:a16="http://schemas.microsoft.com/office/drawing/2014/main" id="{73B458AD-4BE9-4028-D828-21876923A3AE}"/>
              </a:ext>
            </a:extLst>
          </p:cNvPr>
          <p:cNvSpPr/>
          <p:nvPr/>
        </p:nvSpPr>
        <p:spPr>
          <a:xfrm rot="10800000">
            <a:off x="1513221" y="2427854"/>
            <a:ext cx="752474" cy="608479"/>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34" name="TextBox 33">
            <a:extLst>
              <a:ext uri="{FF2B5EF4-FFF2-40B4-BE49-F238E27FC236}">
                <a16:creationId xmlns:a16="http://schemas.microsoft.com/office/drawing/2014/main" id="{D53BE90B-4D86-D9A5-B205-C538A0764B18}"/>
              </a:ext>
            </a:extLst>
          </p:cNvPr>
          <p:cNvSpPr txBox="1"/>
          <p:nvPr/>
        </p:nvSpPr>
        <p:spPr>
          <a:xfrm>
            <a:off x="479148" y="6024119"/>
            <a:ext cx="6889392" cy="180049"/>
          </a:xfrm>
          <a:prstGeom prst="rect">
            <a:avLst/>
          </a:prstGeom>
          <a:noFill/>
        </p:spPr>
        <p:txBody>
          <a:bodyPr wrap="square" lIns="0" tIns="0" rIns="0" bIns="0" rtlCol="0">
            <a:spAutoFit/>
          </a:bodyPr>
          <a:lstStyle/>
          <a:p>
            <a:pPr marL="0" indent="0" defTabSz="914400" rtl="0" eaLnBrk="1" latinLnBrk="0" hangingPunct="1">
              <a:lnSpc>
                <a:spcPct val="90000"/>
              </a:lnSpc>
              <a:spcBef>
                <a:spcPts val="0"/>
              </a:spcBef>
              <a:spcAft>
                <a:spcPts val="600"/>
              </a:spcAft>
              <a:buFont typeface="Arial" panose="020B0604020202020204" pitchFamily="34" charset="0"/>
              <a:buNone/>
            </a:pPr>
            <a:r>
              <a:rPr lang="en-US" sz="1300" i="1">
                <a:solidFill>
                  <a:schemeClr val="tx2"/>
                </a:solidFill>
                <a:latin typeface="+mn-lt"/>
                <a:ea typeface="+mn-ea"/>
              </a:rPr>
              <a:t>Capture physical sensor (real-world) data using the original Microcontroller target hardware</a:t>
            </a:r>
            <a:endParaRPr lang="en-US" sz="1300" i="1" kern="1200">
              <a:solidFill>
                <a:schemeClr val="tx2"/>
              </a:solidFill>
              <a:latin typeface="+mn-lt"/>
              <a:ea typeface="+mn-ea"/>
              <a:cs typeface="+mn-cs"/>
            </a:endParaRPr>
          </a:p>
        </p:txBody>
      </p:sp>
      <p:sp>
        <p:nvSpPr>
          <p:cNvPr id="4" name="Arrow: Bent 3">
            <a:extLst>
              <a:ext uri="{FF2B5EF4-FFF2-40B4-BE49-F238E27FC236}">
                <a16:creationId xmlns:a16="http://schemas.microsoft.com/office/drawing/2014/main" id="{3E88BDDA-55CA-E63A-5E5A-A9E4AA32F97E}"/>
              </a:ext>
            </a:extLst>
          </p:cNvPr>
          <p:cNvSpPr/>
          <p:nvPr/>
        </p:nvSpPr>
        <p:spPr>
          <a:xfrm rot="16200000" flipH="1" flipV="1">
            <a:off x="3257443" y="1270656"/>
            <a:ext cx="259340" cy="3292047"/>
          </a:xfrm>
          <a:prstGeom prst="bentArrow">
            <a:avLst>
              <a:gd name="adj1" fmla="val 40727"/>
              <a:gd name="adj2" fmla="val 50000"/>
              <a:gd name="adj3" fmla="val 34437"/>
              <a:gd name="adj4" fmla="val 4374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Arrow: Bent 7">
            <a:extLst>
              <a:ext uri="{FF2B5EF4-FFF2-40B4-BE49-F238E27FC236}">
                <a16:creationId xmlns:a16="http://schemas.microsoft.com/office/drawing/2014/main" id="{477327DB-2866-7E56-81FD-7D83D03708AD}"/>
              </a:ext>
            </a:extLst>
          </p:cNvPr>
          <p:cNvSpPr/>
          <p:nvPr/>
        </p:nvSpPr>
        <p:spPr>
          <a:xfrm rot="16200000" flipH="1" flipV="1">
            <a:off x="4570203" y="1528576"/>
            <a:ext cx="401131" cy="2601014"/>
          </a:xfrm>
          <a:prstGeom prst="bentArrow">
            <a:avLst>
              <a:gd name="adj1" fmla="val 22172"/>
              <a:gd name="adj2" fmla="val 27469"/>
              <a:gd name="adj3" fmla="val 23834"/>
              <a:gd name="adj4" fmla="val 4374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9" name="Flowchart: Multidocument 38">
            <a:extLst>
              <a:ext uri="{FF2B5EF4-FFF2-40B4-BE49-F238E27FC236}">
                <a16:creationId xmlns:a16="http://schemas.microsoft.com/office/drawing/2014/main" id="{6193044B-2FCC-9359-8E26-0A20861A8FEA}"/>
              </a:ext>
            </a:extLst>
          </p:cNvPr>
          <p:cNvSpPr/>
          <p:nvPr/>
        </p:nvSpPr>
        <p:spPr>
          <a:xfrm>
            <a:off x="3909304" y="4907268"/>
            <a:ext cx="1490109" cy="926007"/>
          </a:xfrm>
          <a:prstGeom prst="flowChartMultidocumen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1400">
                <a:solidFill>
                  <a:schemeClr val="bg2">
                    <a:lumMod val="25000"/>
                  </a:schemeClr>
                </a:solidFill>
                <a:latin typeface="Calibri"/>
              </a:rPr>
              <a:t>SDS Data Files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bg2">
                    <a:lumMod val="25000"/>
                  </a:schemeClr>
                </a:solidFill>
                <a:effectLst/>
                <a:uLnTx/>
                <a:uFillTx/>
                <a:latin typeface="Calibri"/>
                <a:ea typeface="+mn-ea"/>
                <a:cs typeface="+mn-cs"/>
              </a:rPr>
              <a:t>*.</a:t>
            </a:r>
            <a:r>
              <a:rPr kumimoji="0" lang="en-US" sz="1200" b="0" i="0" u="none" strike="noStrike" kern="1200" cap="none" spc="0" normalizeH="0" baseline="0" noProof="0" err="1">
                <a:ln>
                  <a:noFill/>
                </a:ln>
                <a:solidFill>
                  <a:schemeClr val="bg2">
                    <a:lumMod val="25000"/>
                  </a:schemeClr>
                </a:solidFill>
                <a:effectLst/>
                <a:uLnTx/>
                <a:uFillTx/>
                <a:latin typeface="Calibri"/>
                <a:ea typeface="+mn-ea"/>
                <a:cs typeface="+mn-cs"/>
              </a:rPr>
              <a:t>gyroscope.sds</a:t>
            </a:r>
            <a:br>
              <a:rPr kumimoji="0" lang="en-US" sz="1200" b="0" i="0" u="none" strike="noStrike" kern="1200" cap="none" spc="0" normalizeH="0" baseline="0" noProof="0">
                <a:ln>
                  <a:noFill/>
                </a:ln>
                <a:solidFill>
                  <a:schemeClr val="bg2">
                    <a:lumMod val="25000"/>
                  </a:schemeClr>
                </a:solidFill>
                <a:effectLst/>
                <a:uLnTx/>
                <a:uFillTx/>
                <a:latin typeface="Calibri"/>
                <a:ea typeface="+mn-ea"/>
                <a:cs typeface="+mn-cs"/>
              </a:rPr>
            </a:br>
            <a:endParaRPr kumimoji="0" lang="en-GB" sz="1000" b="0" i="0" u="none" strike="noStrike" kern="1200" cap="none" spc="0" normalizeH="0" baseline="0" noProof="0">
              <a:ln>
                <a:noFill/>
              </a:ln>
              <a:solidFill>
                <a:schemeClr val="bg2">
                  <a:lumMod val="25000"/>
                </a:schemeClr>
              </a:solidFill>
              <a:effectLst/>
              <a:uLnTx/>
              <a:uFillTx/>
              <a:latin typeface="Calibri"/>
              <a:ea typeface="+mn-ea"/>
              <a:cs typeface="+mn-cs"/>
            </a:endParaRPr>
          </a:p>
        </p:txBody>
      </p:sp>
      <p:sp>
        <p:nvSpPr>
          <p:cNvPr id="40" name="Down Arrow 26">
            <a:extLst>
              <a:ext uri="{FF2B5EF4-FFF2-40B4-BE49-F238E27FC236}">
                <a16:creationId xmlns:a16="http://schemas.microsoft.com/office/drawing/2014/main" id="{1EAD3655-FDEF-BF50-5A78-87EF66BDA904}"/>
              </a:ext>
            </a:extLst>
          </p:cNvPr>
          <p:cNvSpPr/>
          <p:nvPr/>
        </p:nvSpPr>
        <p:spPr>
          <a:xfrm rot="10800000">
            <a:off x="2995761" y="3603513"/>
            <a:ext cx="752474" cy="1446089"/>
          </a:xfrm>
          <a:prstGeom prst="downArrow">
            <a:avLst>
              <a:gd name="adj1" fmla="val 50000"/>
              <a:gd name="adj2" fmla="val 21225"/>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t="100000" r="100000"/>
            </a:path>
            <a:tileRect l="-100000" b="-100000"/>
          </a:gra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41" name="Rectangle 40">
            <a:extLst>
              <a:ext uri="{FF2B5EF4-FFF2-40B4-BE49-F238E27FC236}">
                <a16:creationId xmlns:a16="http://schemas.microsoft.com/office/drawing/2014/main" id="{655BE0BA-F5B9-2DD1-09C8-E8C71D36A477}"/>
              </a:ext>
            </a:extLst>
          </p:cNvPr>
          <p:cNvSpPr/>
          <p:nvPr/>
        </p:nvSpPr>
        <p:spPr>
          <a:xfrm>
            <a:off x="2697058" y="3018040"/>
            <a:ext cx="1364599" cy="584860"/>
          </a:xfrm>
          <a:prstGeom prst="rect">
            <a:avLst/>
          </a:prstGeom>
          <a:solidFill>
            <a:srgbClr val="4E5584"/>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Audio</a:t>
            </a:r>
            <a:br>
              <a:rPr lang="en-US" sz="1400" kern="0">
                <a:solidFill>
                  <a:srgbClr val="FFFFFF"/>
                </a:solidFill>
                <a:latin typeface="+mn-lt"/>
                <a:ea typeface="ＭＳ Ｐゴシック"/>
              </a:rPr>
            </a:br>
            <a:r>
              <a:rPr lang="en-US" sz="1400" kern="0">
                <a:solidFill>
                  <a:srgbClr val="FFFFFF"/>
                </a:solidFill>
                <a:latin typeface="+mn-lt"/>
                <a:ea typeface="ＭＳ Ｐゴシック"/>
              </a:rPr>
              <a:t>Interface</a:t>
            </a:r>
          </a:p>
        </p:txBody>
      </p:sp>
      <p:sp>
        <p:nvSpPr>
          <p:cNvPr id="42" name="Rectangle 41">
            <a:extLst>
              <a:ext uri="{FF2B5EF4-FFF2-40B4-BE49-F238E27FC236}">
                <a16:creationId xmlns:a16="http://schemas.microsoft.com/office/drawing/2014/main" id="{C1C16E15-EEC3-213B-0844-32F0ADD7F714}"/>
              </a:ext>
            </a:extLst>
          </p:cNvPr>
          <p:cNvSpPr/>
          <p:nvPr/>
        </p:nvSpPr>
        <p:spPr>
          <a:xfrm>
            <a:off x="2697058" y="3940003"/>
            <a:ext cx="1364599" cy="445644"/>
          </a:xfrm>
          <a:prstGeom prst="rect">
            <a:avLst/>
          </a:prstGeom>
          <a:solidFill>
            <a:schemeClr val="accent5">
              <a:lumMod val="50000"/>
            </a:schemeClr>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Microphone Input</a:t>
            </a:r>
            <a:endParaRPr lang="en-US" sz="1400" kern="0">
              <a:solidFill>
                <a:srgbClr val="FFFFFF"/>
              </a:solidFill>
              <a:latin typeface="+mn-lt"/>
              <a:ea typeface="ＭＳ Ｐゴシック"/>
              <a:cs typeface="Calibri"/>
            </a:endParaRPr>
          </a:p>
        </p:txBody>
      </p:sp>
      <p:sp>
        <p:nvSpPr>
          <p:cNvPr id="43" name="Oval 42">
            <a:extLst>
              <a:ext uri="{FF2B5EF4-FFF2-40B4-BE49-F238E27FC236}">
                <a16:creationId xmlns:a16="http://schemas.microsoft.com/office/drawing/2014/main" id="{27E1E34D-8E26-FEC0-1E0D-3BB698181541}"/>
              </a:ext>
            </a:extLst>
          </p:cNvPr>
          <p:cNvSpPr/>
          <p:nvPr/>
        </p:nvSpPr>
        <p:spPr>
          <a:xfrm>
            <a:off x="3194357" y="4889897"/>
            <a:ext cx="365760" cy="365760"/>
          </a:xfrm>
          <a:prstGeom prst="ellipse">
            <a:avLst/>
          </a:prstGeom>
          <a:solidFill>
            <a:schemeClr val="bg1"/>
          </a:solidFill>
          <a:ln w="222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44" name="Freeform 38">
            <a:extLst>
              <a:ext uri="{FF2B5EF4-FFF2-40B4-BE49-F238E27FC236}">
                <a16:creationId xmlns:a16="http://schemas.microsoft.com/office/drawing/2014/main" id="{E11562BA-F2A6-40A1-E3C6-4790D55AAFAF}"/>
              </a:ext>
            </a:extLst>
          </p:cNvPr>
          <p:cNvSpPr/>
          <p:nvPr/>
        </p:nvSpPr>
        <p:spPr>
          <a:xfrm rot="16200000">
            <a:off x="3213464" y="4646195"/>
            <a:ext cx="311426" cy="616226"/>
          </a:xfrm>
          <a:custGeom>
            <a:avLst/>
            <a:gdLst>
              <a:gd name="connsiteX0" fmla="*/ 0 w 311426"/>
              <a:gd name="connsiteY0" fmla="*/ 0 h 616226"/>
              <a:gd name="connsiteX1" fmla="*/ 311426 w 311426"/>
              <a:gd name="connsiteY1" fmla="*/ 318052 h 616226"/>
              <a:gd name="connsiteX2" fmla="*/ 0 w 311426"/>
              <a:gd name="connsiteY2" fmla="*/ 616226 h 616226"/>
            </a:gdLst>
            <a:ahLst/>
            <a:cxnLst>
              <a:cxn ang="0">
                <a:pos x="connsiteX0" y="connsiteY0"/>
              </a:cxn>
              <a:cxn ang="0">
                <a:pos x="connsiteX1" y="connsiteY1"/>
              </a:cxn>
              <a:cxn ang="0">
                <a:pos x="connsiteX2" y="connsiteY2"/>
              </a:cxn>
            </a:cxnLst>
            <a:rect l="l" t="t" r="r" b="b"/>
            <a:pathLst>
              <a:path w="311426" h="616226">
                <a:moveTo>
                  <a:pt x="0" y="0"/>
                </a:moveTo>
                <a:lnTo>
                  <a:pt x="311426" y="318052"/>
                </a:lnTo>
                <a:lnTo>
                  <a:pt x="0" y="616226"/>
                </a:lnTo>
              </a:path>
            </a:pathLst>
          </a:custGeom>
          <a:noFill/>
          <a:ln w="222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46" name="Down Arrow 26">
            <a:extLst>
              <a:ext uri="{FF2B5EF4-FFF2-40B4-BE49-F238E27FC236}">
                <a16:creationId xmlns:a16="http://schemas.microsoft.com/office/drawing/2014/main" id="{82BBF620-0286-156B-0511-C1AFFDFDB8D6}"/>
              </a:ext>
            </a:extLst>
          </p:cNvPr>
          <p:cNvSpPr/>
          <p:nvPr/>
        </p:nvSpPr>
        <p:spPr>
          <a:xfrm rot="10800000">
            <a:off x="2992938" y="2432563"/>
            <a:ext cx="752474" cy="584861"/>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47" name="Flowchart: Multidocument 46">
            <a:extLst>
              <a:ext uri="{FF2B5EF4-FFF2-40B4-BE49-F238E27FC236}">
                <a16:creationId xmlns:a16="http://schemas.microsoft.com/office/drawing/2014/main" id="{104072A0-E58B-BC26-BCBF-960338B5FC54}"/>
              </a:ext>
            </a:extLst>
          </p:cNvPr>
          <p:cNvSpPr/>
          <p:nvPr/>
        </p:nvSpPr>
        <p:spPr>
          <a:xfrm>
            <a:off x="5492079" y="4907268"/>
            <a:ext cx="1540914" cy="926007"/>
          </a:xfrm>
          <a:prstGeom prst="flowChartMultidocumen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1400">
                <a:solidFill>
                  <a:schemeClr val="bg2">
                    <a:lumMod val="25000"/>
                  </a:schemeClr>
                </a:solidFill>
                <a:latin typeface="Calibri"/>
              </a:rPr>
              <a:t>SDS Data Files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bg2">
                    <a:lumMod val="25000"/>
                  </a:schemeClr>
                </a:solidFill>
                <a:effectLst/>
                <a:uLnTx/>
                <a:uFillTx/>
                <a:latin typeface="Calibri"/>
                <a:ea typeface="+mn-ea"/>
                <a:cs typeface="+mn-cs"/>
              </a:rPr>
              <a:t>*.</a:t>
            </a:r>
            <a:r>
              <a:rPr kumimoji="0" lang="en-US" sz="1200" b="0" i="0" u="none" strike="noStrike" kern="1200" cap="none" spc="0" normalizeH="0" baseline="0" noProof="0" err="1">
                <a:ln>
                  <a:noFill/>
                </a:ln>
                <a:solidFill>
                  <a:schemeClr val="bg2">
                    <a:lumMod val="25000"/>
                  </a:schemeClr>
                </a:solidFill>
                <a:effectLst/>
                <a:uLnTx/>
                <a:uFillTx/>
                <a:latin typeface="Calibri"/>
                <a:ea typeface="+mn-ea"/>
                <a:cs typeface="+mn-cs"/>
              </a:rPr>
              <a:t>microphone.sds</a:t>
            </a:r>
            <a:br>
              <a:rPr kumimoji="0" lang="en-US" sz="1200" b="0" i="0" u="none" strike="noStrike" kern="1200" cap="none" spc="0" normalizeH="0" baseline="0" noProof="0">
                <a:ln>
                  <a:noFill/>
                </a:ln>
                <a:solidFill>
                  <a:schemeClr val="bg2">
                    <a:lumMod val="25000"/>
                  </a:schemeClr>
                </a:solidFill>
                <a:effectLst/>
                <a:uLnTx/>
                <a:uFillTx/>
                <a:latin typeface="Calibri"/>
                <a:ea typeface="+mn-ea"/>
                <a:cs typeface="+mn-cs"/>
              </a:rPr>
            </a:br>
            <a:endParaRPr kumimoji="0" lang="en-GB" sz="1000" b="0" i="0" u="none" strike="noStrike" kern="1200" cap="none" spc="0" normalizeH="0" baseline="0" noProof="0">
              <a:ln>
                <a:noFill/>
              </a:ln>
              <a:solidFill>
                <a:schemeClr val="bg2">
                  <a:lumMod val="25000"/>
                </a:schemeClr>
              </a:solidFill>
              <a:effectLst/>
              <a:uLnTx/>
              <a:uFillTx/>
              <a:latin typeface="Calibri"/>
              <a:ea typeface="+mn-ea"/>
              <a:cs typeface="+mn-cs"/>
            </a:endParaRPr>
          </a:p>
        </p:txBody>
      </p:sp>
      <p:grpSp>
        <p:nvGrpSpPr>
          <p:cNvPr id="64" name="Group 63">
            <a:extLst>
              <a:ext uri="{FF2B5EF4-FFF2-40B4-BE49-F238E27FC236}">
                <a16:creationId xmlns:a16="http://schemas.microsoft.com/office/drawing/2014/main" id="{222F9367-A31E-1E1C-4BB9-100116808E48}"/>
              </a:ext>
            </a:extLst>
          </p:cNvPr>
          <p:cNvGrpSpPr/>
          <p:nvPr/>
        </p:nvGrpSpPr>
        <p:grpSpPr>
          <a:xfrm>
            <a:off x="1659235" y="4821259"/>
            <a:ext cx="888848" cy="624892"/>
            <a:chOff x="1688415" y="4757232"/>
            <a:chExt cx="888848" cy="624892"/>
          </a:xfrm>
        </p:grpSpPr>
        <p:cxnSp>
          <p:nvCxnSpPr>
            <p:cNvPr id="51" name="Straight Connector 50">
              <a:extLst>
                <a:ext uri="{FF2B5EF4-FFF2-40B4-BE49-F238E27FC236}">
                  <a16:creationId xmlns:a16="http://schemas.microsoft.com/office/drawing/2014/main" id="{70235F0C-BA95-555A-0338-43F528D8F905}"/>
                </a:ext>
              </a:extLst>
            </p:cNvPr>
            <p:cNvCxnSpPr>
              <a:cxnSpLocks/>
            </p:cNvCxnSpPr>
            <p:nvPr/>
          </p:nvCxnSpPr>
          <p:spPr>
            <a:xfrm>
              <a:off x="1688415" y="4879737"/>
              <a:ext cx="0" cy="48407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D4E18F4-B0B4-14DB-703B-BFA361F3E7F3}"/>
                </a:ext>
              </a:extLst>
            </p:cNvPr>
            <p:cNvCxnSpPr>
              <a:cxnSpLocks/>
            </p:cNvCxnSpPr>
            <p:nvPr/>
          </p:nvCxnSpPr>
          <p:spPr>
            <a:xfrm flipH="1">
              <a:off x="1688415" y="5351109"/>
              <a:ext cx="47566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F591D32D-8BE5-71A5-850C-4A9DA392AF55}"/>
                </a:ext>
              </a:extLst>
            </p:cNvPr>
            <p:cNvCxnSpPr>
              <a:cxnSpLocks/>
            </p:cNvCxnSpPr>
            <p:nvPr/>
          </p:nvCxnSpPr>
          <p:spPr>
            <a:xfrm flipH="1">
              <a:off x="1688415" y="5081988"/>
              <a:ext cx="232015" cy="26912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B5797B95-23EC-ED25-FFEC-2011373C3A10}"/>
                </a:ext>
              </a:extLst>
            </p:cNvPr>
            <p:cNvSpPr txBox="1"/>
            <p:nvPr/>
          </p:nvSpPr>
          <p:spPr>
            <a:xfrm>
              <a:off x="2116526" y="5091275"/>
              <a:ext cx="460737" cy="2908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2100" kern="1200">
                  <a:solidFill>
                    <a:schemeClr val="tx2"/>
                  </a:solidFill>
                  <a:latin typeface="+mn-lt"/>
                  <a:ea typeface="+mn-ea"/>
                  <a:cs typeface="+mn-cs"/>
                </a:rPr>
                <a:t>z</a:t>
              </a:r>
            </a:p>
          </p:txBody>
        </p:sp>
        <p:sp>
          <p:nvSpPr>
            <p:cNvPr id="62" name="TextBox 61">
              <a:extLst>
                <a:ext uri="{FF2B5EF4-FFF2-40B4-BE49-F238E27FC236}">
                  <a16:creationId xmlns:a16="http://schemas.microsoft.com/office/drawing/2014/main" id="{81532A2B-5DC6-CC5E-425E-DE417C630ACE}"/>
                </a:ext>
              </a:extLst>
            </p:cNvPr>
            <p:cNvSpPr txBox="1"/>
            <p:nvPr/>
          </p:nvSpPr>
          <p:spPr>
            <a:xfrm>
              <a:off x="1965389" y="4873473"/>
              <a:ext cx="460737" cy="2908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2100" kern="1200">
                  <a:solidFill>
                    <a:schemeClr val="tx2"/>
                  </a:solidFill>
                  <a:latin typeface="+mn-lt"/>
                  <a:ea typeface="+mn-ea"/>
                  <a:cs typeface="+mn-cs"/>
                </a:rPr>
                <a:t>y</a:t>
              </a:r>
            </a:p>
          </p:txBody>
        </p:sp>
        <p:sp>
          <p:nvSpPr>
            <p:cNvPr id="63" name="TextBox 62">
              <a:extLst>
                <a:ext uri="{FF2B5EF4-FFF2-40B4-BE49-F238E27FC236}">
                  <a16:creationId xmlns:a16="http://schemas.microsoft.com/office/drawing/2014/main" id="{957E264D-8E6F-3357-0420-8DBE764359B2}"/>
                </a:ext>
              </a:extLst>
            </p:cNvPr>
            <p:cNvSpPr txBox="1"/>
            <p:nvPr/>
          </p:nvSpPr>
          <p:spPr>
            <a:xfrm>
              <a:off x="1745471" y="4757232"/>
              <a:ext cx="460737" cy="2908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2100">
                  <a:solidFill>
                    <a:schemeClr val="tx2"/>
                  </a:solidFill>
                  <a:latin typeface="+mn-lt"/>
                  <a:ea typeface="+mn-ea"/>
                </a:rPr>
                <a:t>x</a:t>
              </a:r>
              <a:endParaRPr lang="en-US" sz="2100" kern="1200">
                <a:solidFill>
                  <a:schemeClr val="tx2"/>
                </a:solidFill>
                <a:latin typeface="+mn-lt"/>
                <a:ea typeface="+mn-ea"/>
                <a:cs typeface="+mn-cs"/>
              </a:endParaRPr>
            </a:p>
          </p:txBody>
        </p:sp>
      </p:grpSp>
      <p:grpSp>
        <p:nvGrpSpPr>
          <p:cNvPr id="67" name="Group 66">
            <a:extLst>
              <a:ext uri="{FF2B5EF4-FFF2-40B4-BE49-F238E27FC236}">
                <a16:creationId xmlns:a16="http://schemas.microsoft.com/office/drawing/2014/main" id="{C6FDB7E6-EAC7-FD7B-03BA-423E551E4F7A}"/>
              </a:ext>
            </a:extLst>
          </p:cNvPr>
          <p:cNvGrpSpPr/>
          <p:nvPr/>
        </p:nvGrpSpPr>
        <p:grpSpPr>
          <a:xfrm>
            <a:off x="9162385" y="4494543"/>
            <a:ext cx="1985675" cy="1530354"/>
            <a:chOff x="902969" y="1781833"/>
            <a:chExt cx="2579242" cy="2749240"/>
          </a:xfrm>
        </p:grpSpPr>
        <p:sp>
          <p:nvSpPr>
            <p:cNvPr id="68" name="Flowchart: Magnetic Disk 1">
              <a:extLst>
                <a:ext uri="{FF2B5EF4-FFF2-40B4-BE49-F238E27FC236}">
                  <a16:creationId xmlns:a16="http://schemas.microsoft.com/office/drawing/2014/main" id="{DE85156B-FCA7-35B5-186A-612E8FA2BCC4}"/>
                </a:ext>
              </a:extLst>
            </p:cNvPr>
            <p:cNvSpPr/>
            <p:nvPr/>
          </p:nvSpPr>
          <p:spPr>
            <a:xfrm>
              <a:off x="902969" y="3002279"/>
              <a:ext cx="2579242" cy="1528794"/>
            </a:xfrm>
            <a:prstGeom prst="flowChartMagneticDisk">
              <a:avLst/>
            </a:prstGeom>
            <a:solidFill>
              <a:schemeClr val="accent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1981" tIns="215944" rIns="71981" bIns="107972" rtlCol="0" anchor="ctr"/>
            <a:lstStyle/>
            <a:p>
              <a:pPr algn="ctr"/>
              <a:r>
                <a:rPr lang="en-US" sz="1200"/>
                <a:t>Training Data</a:t>
              </a:r>
              <a:endParaRPr lang="en-GB" sz="1200"/>
            </a:p>
          </p:txBody>
        </p:sp>
        <p:sp>
          <p:nvSpPr>
            <p:cNvPr id="69" name="Flowchart: Magnetic Disk 5">
              <a:extLst>
                <a:ext uri="{FF2B5EF4-FFF2-40B4-BE49-F238E27FC236}">
                  <a16:creationId xmlns:a16="http://schemas.microsoft.com/office/drawing/2014/main" id="{38490AA5-B7CC-0771-9391-8BE8181BD040}"/>
                </a:ext>
              </a:extLst>
            </p:cNvPr>
            <p:cNvSpPr/>
            <p:nvPr/>
          </p:nvSpPr>
          <p:spPr>
            <a:xfrm>
              <a:off x="1312552" y="2304211"/>
              <a:ext cx="1760079" cy="1033874"/>
            </a:xfrm>
            <a:prstGeom prst="flowChartMagneticDisk">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1981" tIns="179953" rIns="71981" bIns="107972" rtlCol="0" anchor="ctr"/>
            <a:lstStyle/>
            <a:p>
              <a:pPr algn="ctr"/>
              <a:r>
                <a:rPr lang="en-US" sz="1200"/>
                <a:t>Validation Data</a:t>
              </a:r>
              <a:endParaRPr lang="en-GB" sz="1200"/>
            </a:p>
          </p:txBody>
        </p:sp>
        <p:sp>
          <p:nvSpPr>
            <p:cNvPr id="70" name="Flowchart: Magnetic Disk 69">
              <a:extLst>
                <a:ext uri="{FF2B5EF4-FFF2-40B4-BE49-F238E27FC236}">
                  <a16:creationId xmlns:a16="http://schemas.microsoft.com/office/drawing/2014/main" id="{31A04169-216A-8996-6456-C3C17D96A057}"/>
                </a:ext>
              </a:extLst>
            </p:cNvPr>
            <p:cNvSpPr/>
            <p:nvPr/>
          </p:nvSpPr>
          <p:spPr>
            <a:xfrm>
              <a:off x="1660804" y="1781833"/>
              <a:ext cx="1063573" cy="718271"/>
            </a:xfrm>
            <a:prstGeom prst="flowChartMagneticDisk">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1981" tIns="179953" rIns="71981" bIns="107972" rtlCol="0" anchor="ctr"/>
            <a:lstStyle/>
            <a:p>
              <a:pPr algn="ctr"/>
              <a:r>
                <a:rPr lang="en-US" sz="1200"/>
                <a:t>Test Data</a:t>
              </a:r>
              <a:endParaRPr lang="en-GB" sz="1200"/>
            </a:p>
          </p:txBody>
        </p:sp>
      </p:grpSp>
      <p:sp>
        <p:nvSpPr>
          <p:cNvPr id="73" name="TextBox 72">
            <a:extLst>
              <a:ext uri="{FF2B5EF4-FFF2-40B4-BE49-F238E27FC236}">
                <a16:creationId xmlns:a16="http://schemas.microsoft.com/office/drawing/2014/main" id="{7F185636-86E9-16E7-9745-00AB518BF5A2}"/>
              </a:ext>
            </a:extLst>
          </p:cNvPr>
          <p:cNvSpPr txBox="1"/>
          <p:nvPr/>
        </p:nvSpPr>
        <p:spPr>
          <a:xfrm>
            <a:off x="7231945" y="4966988"/>
            <a:ext cx="1512550" cy="720197"/>
          </a:xfrm>
          <a:prstGeom prst="rect">
            <a:avLst/>
          </a:prstGeom>
          <a:noFill/>
        </p:spPr>
        <p:txBody>
          <a:bodyPr wrap="square" lIns="0" tIns="0" rIns="0" bIns="0" rtlCol="0">
            <a:spAutoFit/>
          </a:bodyPr>
          <a:lstStyle/>
          <a:p>
            <a:pPr marL="0" indent="0" defTabSz="914400" rtl="0" eaLnBrk="1" latinLnBrk="0" hangingPunct="1">
              <a:lnSpc>
                <a:spcPct val="90000"/>
              </a:lnSpc>
              <a:spcBef>
                <a:spcPts val="0"/>
              </a:spcBef>
              <a:spcAft>
                <a:spcPts val="600"/>
              </a:spcAft>
              <a:buFont typeface="Arial" panose="020B0604020202020204" pitchFamily="34" charset="0"/>
              <a:buNone/>
            </a:pPr>
            <a:r>
              <a:rPr lang="en-US" sz="1300" i="1">
                <a:solidFill>
                  <a:schemeClr val="tx2"/>
                </a:solidFill>
                <a:latin typeface="+mn-lt"/>
                <a:ea typeface="+mn-ea"/>
              </a:rPr>
              <a:t>Data conversion</a:t>
            </a:r>
            <a:br>
              <a:rPr lang="en-US" sz="1300" i="1">
                <a:solidFill>
                  <a:schemeClr val="tx2"/>
                </a:solidFill>
                <a:latin typeface="+mn-lt"/>
                <a:ea typeface="+mn-ea"/>
              </a:rPr>
            </a:br>
            <a:r>
              <a:rPr lang="en-US" sz="1300" i="1">
                <a:solidFill>
                  <a:schemeClr val="tx2"/>
                </a:solidFill>
                <a:latin typeface="+mn-lt"/>
                <a:ea typeface="+mn-ea"/>
              </a:rPr>
              <a:t>to ML training</a:t>
            </a:r>
            <a:br>
              <a:rPr lang="en-US" sz="1300" i="1">
                <a:solidFill>
                  <a:schemeClr val="tx2"/>
                </a:solidFill>
                <a:latin typeface="+mn-lt"/>
                <a:ea typeface="+mn-ea"/>
              </a:rPr>
            </a:br>
            <a:r>
              <a:rPr lang="en-US" sz="1300" i="1">
                <a:solidFill>
                  <a:schemeClr val="tx2"/>
                </a:solidFill>
                <a:latin typeface="+mn-lt"/>
                <a:ea typeface="+mn-ea"/>
              </a:rPr>
              <a:t>platform can be</a:t>
            </a:r>
            <a:br>
              <a:rPr lang="en-US" sz="1300" i="1">
                <a:solidFill>
                  <a:schemeClr val="tx2"/>
                </a:solidFill>
                <a:latin typeface="+mn-lt"/>
                <a:ea typeface="+mn-ea"/>
              </a:rPr>
            </a:br>
            <a:r>
              <a:rPr lang="en-US" sz="1300" i="1">
                <a:solidFill>
                  <a:schemeClr val="tx2"/>
                </a:solidFill>
                <a:latin typeface="+mn-lt"/>
                <a:ea typeface="+mn-ea"/>
              </a:rPr>
              <a:t>automated.</a:t>
            </a:r>
            <a:endParaRPr lang="en-US" sz="1300" i="1" kern="1200">
              <a:solidFill>
                <a:schemeClr val="tx2"/>
              </a:solidFill>
              <a:latin typeface="+mn-lt"/>
              <a:ea typeface="+mn-ea"/>
              <a:cs typeface="+mn-cs"/>
            </a:endParaRPr>
          </a:p>
        </p:txBody>
      </p:sp>
      <p:sp>
        <p:nvSpPr>
          <p:cNvPr id="3" name="Content Placeholder 2">
            <a:extLst>
              <a:ext uri="{FF2B5EF4-FFF2-40B4-BE49-F238E27FC236}">
                <a16:creationId xmlns:a16="http://schemas.microsoft.com/office/drawing/2014/main" id="{2E10102F-553F-CF4B-A0E5-2208DA682E8E}"/>
              </a:ext>
            </a:extLst>
          </p:cNvPr>
          <p:cNvSpPr txBox="1">
            <a:spLocks/>
          </p:cNvSpPr>
          <p:nvPr/>
        </p:nvSpPr>
        <p:spPr>
          <a:xfrm>
            <a:off x="6781072" y="1618123"/>
            <a:ext cx="4875839" cy="4445210"/>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indent="0" defTabSz="914126" eaLnBrk="1" hangingPunct="1">
              <a:lnSpc>
                <a:spcPct val="90000"/>
              </a:lnSpc>
              <a:spcAft>
                <a:spcPts val="1200"/>
              </a:spcAft>
              <a:buNone/>
            </a:pPr>
            <a:r>
              <a:rPr lang="en-US" sz="1600" dirty="0">
                <a:solidFill>
                  <a:schemeClr val="tx1">
                    <a:lumMod val="65000"/>
                    <a:lumOff val="35000"/>
                  </a:schemeClr>
                </a:solidFill>
                <a:latin typeface="+mn-lt"/>
                <a:ea typeface="+mn-ea"/>
              </a:rPr>
              <a:t>The SDS framework provides methods to record real-world data for analysis and development.</a:t>
            </a:r>
          </a:p>
          <a:p>
            <a:pPr defTabSz="914126">
              <a:lnSpc>
                <a:spcPct val="90000"/>
              </a:lnSpc>
              <a:spcAft>
                <a:spcPts val="1200"/>
              </a:spcAft>
            </a:pPr>
            <a:r>
              <a:rPr lang="en-US" sz="1400" dirty="0">
                <a:solidFill>
                  <a:schemeClr val="tx1">
                    <a:lumMod val="65000"/>
                    <a:lumOff val="35000"/>
                  </a:schemeClr>
                </a:solidFill>
                <a:latin typeface="+mn-lt"/>
                <a:ea typeface="+mn-ea"/>
              </a:rPr>
              <a:t>Input to Digital Signal Processing (DSP) development tools such as filter designers</a:t>
            </a:r>
          </a:p>
          <a:p>
            <a:pPr defTabSz="914126">
              <a:lnSpc>
                <a:spcPct val="90000"/>
              </a:lnSpc>
              <a:spcAft>
                <a:spcPts val="1200"/>
              </a:spcAft>
            </a:pPr>
            <a:r>
              <a:rPr lang="en-US" sz="1400" dirty="0">
                <a:solidFill>
                  <a:schemeClr val="tx1">
                    <a:lumMod val="65000"/>
                    <a:lumOff val="35000"/>
                  </a:schemeClr>
                </a:solidFill>
                <a:latin typeface="+mn-lt"/>
                <a:ea typeface="+mn-ea"/>
              </a:rPr>
              <a:t>Input to Machine Learning (ML) model classification, training, and performance optimization.</a:t>
            </a:r>
          </a:p>
          <a:p>
            <a:pPr marL="0" indent="0" defTabSz="914126" eaLnBrk="1" hangingPunct="1">
              <a:lnSpc>
                <a:spcPct val="90000"/>
              </a:lnSpc>
              <a:spcAft>
                <a:spcPts val="1200"/>
              </a:spcAft>
              <a:buNone/>
            </a:pPr>
            <a:r>
              <a:rPr lang="en-US" sz="1600" dirty="0">
                <a:solidFill>
                  <a:schemeClr val="tx1">
                    <a:lumMod val="65000"/>
                    <a:lumOff val="35000"/>
                  </a:schemeClr>
                </a:solidFill>
                <a:latin typeface="+mn-lt"/>
                <a:ea typeface="+mn-ea"/>
              </a:rPr>
              <a:t>SDS framework is an open-source project:</a:t>
            </a:r>
            <a:br>
              <a:rPr lang="en-US" sz="1600" dirty="0">
                <a:solidFill>
                  <a:schemeClr val="tx1">
                    <a:lumMod val="65000"/>
                    <a:lumOff val="35000"/>
                  </a:schemeClr>
                </a:solidFill>
                <a:latin typeface="+mn-lt"/>
                <a:ea typeface="+mn-ea"/>
              </a:rPr>
            </a:br>
            <a:r>
              <a:rPr lang="en-US" sz="1600" dirty="0">
                <a:solidFill>
                  <a:schemeClr val="tx1">
                    <a:lumMod val="65000"/>
                    <a:lumOff val="35000"/>
                  </a:schemeClr>
                </a:solidFill>
                <a:latin typeface="+mn-lt"/>
                <a:ea typeface="+mn-ea"/>
                <a:hlinkClick r:id="rId5"/>
              </a:rPr>
              <a:t>github.com/Arm-Software/SDS-Framework</a:t>
            </a:r>
            <a:endParaRPr lang="en-US" sz="1600" dirty="0">
              <a:solidFill>
                <a:schemeClr val="tx1">
                  <a:lumMod val="65000"/>
                  <a:lumOff val="35000"/>
                </a:schemeClr>
              </a:solidFill>
              <a:ea typeface="+mn-ea"/>
            </a:endParaRPr>
          </a:p>
          <a:p>
            <a:pPr marL="0" indent="0" defTabSz="914126" eaLnBrk="1" hangingPunct="1">
              <a:lnSpc>
                <a:spcPct val="90000"/>
              </a:lnSpc>
              <a:spcBef>
                <a:spcPts val="0"/>
              </a:spcBef>
              <a:spcAft>
                <a:spcPts val="600"/>
              </a:spcAft>
              <a:buNone/>
            </a:pPr>
            <a:endParaRPr lang="en-US" sz="1400" dirty="0">
              <a:solidFill>
                <a:schemeClr val="tx1">
                  <a:lumMod val="65000"/>
                  <a:lumOff val="35000"/>
                </a:schemeClr>
              </a:solidFill>
              <a:latin typeface="+mn-lt"/>
              <a:ea typeface="+mn-ea"/>
            </a:endParaRPr>
          </a:p>
          <a:p>
            <a:endParaRPr lang="en-GB" sz="2000" dirty="0">
              <a:solidFill>
                <a:schemeClr val="tx1">
                  <a:lumMod val="65000"/>
                  <a:lumOff val="35000"/>
                </a:schemeClr>
              </a:solidFill>
            </a:endParaRPr>
          </a:p>
          <a:p>
            <a:endParaRPr lang="en-GB" sz="2000" dirty="0">
              <a:solidFill>
                <a:srgbClr val="000000"/>
              </a:solidFill>
            </a:endParaRPr>
          </a:p>
          <a:p>
            <a:endParaRPr lang="en-GB" sz="2000" dirty="0">
              <a:solidFill>
                <a:srgbClr val="000000"/>
              </a:solidFill>
            </a:endParaRPr>
          </a:p>
        </p:txBody>
      </p:sp>
      <p:sp>
        <p:nvSpPr>
          <p:cNvPr id="14" name="Rectangle 13">
            <a:extLst>
              <a:ext uri="{FF2B5EF4-FFF2-40B4-BE49-F238E27FC236}">
                <a16:creationId xmlns:a16="http://schemas.microsoft.com/office/drawing/2014/main" id="{1761512D-CB7A-2C42-2327-AEC81369D41F}"/>
              </a:ext>
            </a:extLst>
          </p:cNvPr>
          <p:cNvSpPr/>
          <p:nvPr/>
        </p:nvSpPr>
        <p:spPr>
          <a:xfrm>
            <a:off x="1217341" y="3030695"/>
            <a:ext cx="1364599" cy="584860"/>
          </a:xfrm>
          <a:prstGeom prst="rect">
            <a:avLst/>
          </a:prstGeom>
          <a:solidFill>
            <a:srgbClr val="4E5584"/>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MEMS Sensor Interface</a:t>
            </a:r>
          </a:p>
        </p:txBody>
      </p:sp>
      <p:sp>
        <p:nvSpPr>
          <p:cNvPr id="6" name="Down Arrow 26">
            <a:extLst>
              <a:ext uri="{FF2B5EF4-FFF2-40B4-BE49-F238E27FC236}">
                <a16:creationId xmlns:a16="http://schemas.microsoft.com/office/drawing/2014/main" id="{2BE978FC-DCDF-4969-4555-97BC206B2061}"/>
              </a:ext>
            </a:extLst>
          </p:cNvPr>
          <p:cNvSpPr/>
          <p:nvPr/>
        </p:nvSpPr>
        <p:spPr>
          <a:xfrm rot="10800000">
            <a:off x="1516044" y="3616167"/>
            <a:ext cx="752474" cy="1236497"/>
          </a:xfrm>
          <a:prstGeom prst="downArrow">
            <a:avLst>
              <a:gd name="adj1" fmla="val 50000"/>
              <a:gd name="adj2" fmla="val 21225"/>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t="100000" r="100000"/>
            </a:path>
            <a:tileRect l="-100000" b="-100000"/>
          </a:gra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15" name="Rectangle 14">
            <a:extLst>
              <a:ext uri="{FF2B5EF4-FFF2-40B4-BE49-F238E27FC236}">
                <a16:creationId xmlns:a16="http://schemas.microsoft.com/office/drawing/2014/main" id="{AA4295CC-AC9F-D42F-6FC6-0E2D994FF65A}"/>
              </a:ext>
            </a:extLst>
          </p:cNvPr>
          <p:cNvSpPr/>
          <p:nvPr/>
        </p:nvSpPr>
        <p:spPr>
          <a:xfrm>
            <a:off x="1217341" y="3952658"/>
            <a:ext cx="1364599" cy="445644"/>
          </a:xfrm>
          <a:prstGeom prst="rect">
            <a:avLst/>
          </a:prstGeom>
          <a:solidFill>
            <a:schemeClr val="accent5">
              <a:lumMod val="50000"/>
            </a:schemeClr>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Gyroscope</a:t>
            </a:r>
            <a:br>
              <a:rPr lang="en-US" sz="1400" kern="0">
                <a:solidFill>
                  <a:srgbClr val="FFFFFF"/>
                </a:solidFill>
                <a:latin typeface="+mn-lt"/>
                <a:ea typeface="ＭＳ Ｐゴシック"/>
              </a:rPr>
            </a:br>
            <a:r>
              <a:rPr lang="en-US" sz="1400" kern="0">
                <a:solidFill>
                  <a:srgbClr val="FFFFFF"/>
                </a:solidFill>
                <a:latin typeface="+mn-lt"/>
                <a:ea typeface="ＭＳ Ｐゴシック"/>
              </a:rPr>
              <a:t>Sensor</a:t>
            </a:r>
            <a:endParaRPr lang="en-US" sz="1400" kern="0">
              <a:solidFill>
                <a:srgbClr val="FFFFFF"/>
              </a:solidFill>
              <a:latin typeface="+mn-lt"/>
              <a:ea typeface="ＭＳ Ｐゴシック"/>
              <a:cs typeface="Calibri"/>
            </a:endParaRPr>
          </a:p>
        </p:txBody>
      </p:sp>
    </p:spTree>
    <p:extLst>
      <p:ext uri="{BB962C8B-B14F-4D97-AF65-F5344CB8AC3E}">
        <p14:creationId xmlns:p14="http://schemas.microsoft.com/office/powerpoint/2010/main" val="4885442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13D7126-F9C2-BBDF-5F52-CDE599C24D38}"/>
              </a:ext>
            </a:extLst>
          </p:cNvPr>
          <p:cNvSpPr/>
          <p:nvPr/>
        </p:nvSpPr>
        <p:spPr>
          <a:xfrm>
            <a:off x="7556749" y="3900482"/>
            <a:ext cx="3710703" cy="666290"/>
          </a:xfrm>
          <a:prstGeom prst="rect">
            <a:avLst/>
          </a:prstGeom>
          <a:solidFill>
            <a:schemeClr val="accent5">
              <a:lumMod val="60000"/>
              <a:lumOff val="40000"/>
              <a:alpha val="40000"/>
            </a:schemeClr>
          </a:solidFill>
          <a:ln w="9525" cap="flat" cmpd="sng" algn="ctr">
            <a:noFill/>
            <a:prstDash val="solid"/>
          </a:ln>
          <a:effectLst/>
        </p:spPr>
        <p:txBody>
          <a:bodyPr vert="vert270" lIns="35985" tIns="45699" rIns="91396" bIns="45699" rtlCol="0" anchor="t"/>
          <a:lstStyle/>
          <a:p>
            <a:pPr algn="ctr" defTabSz="456936" eaLnBrk="1" fontAlgn="auto" hangingPunct="1">
              <a:lnSpc>
                <a:spcPts val="1698"/>
              </a:lnSpc>
              <a:spcBef>
                <a:spcPts val="0"/>
              </a:spcBef>
              <a:spcAft>
                <a:spcPts val="0"/>
              </a:spcAft>
              <a:defRPr/>
            </a:pPr>
            <a:r>
              <a:rPr lang="en-US" sz="1400" kern="0">
                <a:solidFill>
                  <a:srgbClr val="000000"/>
                </a:solidFill>
                <a:latin typeface="+mn-lt"/>
                <a:ea typeface="ＭＳ Ｐゴシック"/>
              </a:rPr>
              <a:t>AVH VSI</a:t>
            </a:r>
            <a:endParaRPr lang="en-GB" sz="1400" kern="0">
              <a:solidFill>
                <a:srgbClr val="000000"/>
              </a:solidFill>
              <a:latin typeface="+mn-lt"/>
              <a:ea typeface="ＭＳ Ｐゴシック"/>
            </a:endParaRPr>
          </a:p>
        </p:txBody>
      </p:sp>
      <p:sp>
        <p:nvSpPr>
          <p:cNvPr id="11" name="Rectangle 10">
            <a:extLst>
              <a:ext uri="{FF2B5EF4-FFF2-40B4-BE49-F238E27FC236}">
                <a16:creationId xmlns:a16="http://schemas.microsoft.com/office/drawing/2014/main" id="{751CB4DD-5B94-C9CD-A823-73AD6CCDCA10}"/>
              </a:ext>
            </a:extLst>
          </p:cNvPr>
          <p:cNvSpPr/>
          <p:nvPr/>
        </p:nvSpPr>
        <p:spPr>
          <a:xfrm>
            <a:off x="7561448" y="1775148"/>
            <a:ext cx="3706004" cy="2012692"/>
          </a:xfrm>
          <a:prstGeom prst="rect">
            <a:avLst/>
          </a:prstGeom>
          <a:solidFill>
            <a:schemeClr val="accent1">
              <a:lumMod val="40000"/>
              <a:lumOff val="60000"/>
              <a:alpha val="40000"/>
            </a:schemeClr>
          </a:solidFill>
          <a:ln w="9525" cap="flat" cmpd="sng" algn="ctr">
            <a:noFill/>
            <a:prstDash val="solid"/>
          </a:ln>
          <a:effectLst/>
        </p:spPr>
        <p:txBody>
          <a:bodyPr vert="vert270" lIns="35985" tIns="45699" rIns="91396" bIns="45699" rtlCol="0" anchor="t"/>
          <a:lstStyle/>
          <a:p>
            <a:pPr algn="ctr" defTabSz="456936" eaLnBrk="1" fontAlgn="auto" hangingPunct="1">
              <a:lnSpc>
                <a:spcPts val="1698"/>
              </a:lnSpc>
              <a:spcBef>
                <a:spcPts val="0"/>
              </a:spcBef>
              <a:spcAft>
                <a:spcPts val="0"/>
              </a:spcAft>
              <a:defRPr/>
            </a:pPr>
            <a:r>
              <a:rPr lang="en-GB" sz="1400" kern="0">
                <a:solidFill>
                  <a:srgbClr val="000000"/>
                </a:solidFill>
                <a:latin typeface="+mn-lt"/>
                <a:ea typeface="ＭＳ Ｐゴシック"/>
              </a:rPr>
              <a:t>Software on </a:t>
            </a:r>
            <a:br>
              <a:rPr lang="en-GB" sz="1400" kern="0">
                <a:solidFill>
                  <a:srgbClr val="000000"/>
                </a:solidFill>
                <a:latin typeface="+mn-lt"/>
                <a:ea typeface="ＭＳ Ｐゴシック"/>
              </a:rPr>
            </a:br>
            <a:r>
              <a:rPr lang="en-GB" sz="1400" kern="0">
                <a:solidFill>
                  <a:srgbClr val="000000"/>
                </a:solidFill>
                <a:latin typeface="+mn-lt"/>
                <a:ea typeface="ＭＳ Ｐゴシック"/>
              </a:rPr>
              <a:t>Arm Virtual Hardware</a:t>
            </a:r>
          </a:p>
        </p:txBody>
      </p:sp>
      <p:sp>
        <p:nvSpPr>
          <p:cNvPr id="13" name="Rectangle 12">
            <a:extLst>
              <a:ext uri="{FF2B5EF4-FFF2-40B4-BE49-F238E27FC236}">
                <a16:creationId xmlns:a16="http://schemas.microsoft.com/office/drawing/2014/main" id="{1A98AAAD-88E6-0C10-AEB3-48717A7579D4}"/>
              </a:ext>
            </a:extLst>
          </p:cNvPr>
          <p:cNvSpPr/>
          <p:nvPr/>
        </p:nvSpPr>
        <p:spPr>
          <a:xfrm>
            <a:off x="494274" y="1775148"/>
            <a:ext cx="5907766" cy="2012692"/>
          </a:xfrm>
          <a:prstGeom prst="rect">
            <a:avLst/>
          </a:prstGeom>
          <a:solidFill>
            <a:schemeClr val="accent1">
              <a:lumMod val="40000"/>
              <a:lumOff val="60000"/>
              <a:alpha val="40000"/>
            </a:schemeClr>
          </a:solidFill>
          <a:ln w="9525" cap="flat" cmpd="sng" algn="ctr">
            <a:noFill/>
            <a:prstDash val="solid"/>
          </a:ln>
          <a:effectLst/>
        </p:spPr>
        <p:txBody>
          <a:bodyPr vert="vert270" lIns="35985" tIns="45699" rIns="91396" bIns="45699" rtlCol="0" anchor="t"/>
          <a:lstStyle/>
          <a:p>
            <a:pPr algn="ctr" defTabSz="456936" eaLnBrk="1" fontAlgn="auto" hangingPunct="1">
              <a:lnSpc>
                <a:spcPts val="1698"/>
              </a:lnSpc>
              <a:spcBef>
                <a:spcPts val="0"/>
              </a:spcBef>
              <a:spcAft>
                <a:spcPts val="0"/>
              </a:spcAft>
              <a:defRPr/>
            </a:pPr>
            <a:r>
              <a:rPr lang="en-GB" sz="1400" kern="0">
                <a:solidFill>
                  <a:srgbClr val="000000"/>
                </a:solidFill>
                <a:latin typeface="+mn-lt"/>
                <a:ea typeface="ＭＳ Ｐゴシック"/>
              </a:rPr>
              <a:t>Software on </a:t>
            </a:r>
            <a:br>
              <a:rPr lang="en-GB" sz="1400" kern="0">
                <a:solidFill>
                  <a:srgbClr val="000000"/>
                </a:solidFill>
                <a:latin typeface="+mn-lt"/>
                <a:ea typeface="ＭＳ Ｐゴシック"/>
              </a:rPr>
            </a:br>
            <a:r>
              <a:rPr lang="en-GB" sz="1400" kern="0">
                <a:solidFill>
                  <a:srgbClr val="000000"/>
                </a:solidFill>
                <a:latin typeface="+mn-lt"/>
                <a:ea typeface="ＭＳ Ｐゴシック"/>
              </a:rPr>
              <a:t>Physical Board</a:t>
            </a:r>
          </a:p>
        </p:txBody>
      </p:sp>
      <p:sp>
        <p:nvSpPr>
          <p:cNvPr id="12" name="Rectangle 11">
            <a:extLst>
              <a:ext uri="{FF2B5EF4-FFF2-40B4-BE49-F238E27FC236}">
                <a16:creationId xmlns:a16="http://schemas.microsoft.com/office/drawing/2014/main" id="{8DA0B430-5BE2-2F85-F9B6-9C6775666444}"/>
              </a:ext>
            </a:extLst>
          </p:cNvPr>
          <p:cNvSpPr/>
          <p:nvPr/>
        </p:nvSpPr>
        <p:spPr>
          <a:xfrm>
            <a:off x="489575" y="3900482"/>
            <a:ext cx="3710703" cy="666290"/>
          </a:xfrm>
          <a:prstGeom prst="rect">
            <a:avLst/>
          </a:prstGeom>
          <a:solidFill>
            <a:schemeClr val="accent5">
              <a:lumMod val="60000"/>
              <a:lumOff val="40000"/>
              <a:alpha val="40000"/>
            </a:schemeClr>
          </a:solidFill>
          <a:ln w="9525" cap="flat" cmpd="sng" algn="ctr">
            <a:noFill/>
            <a:prstDash val="solid"/>
          </a:ln>
          <a:effectLst/>
        </p:spPr>
        <p:txBody>
          <a:bodyPr vert="vert270" lIns="35985" tIns="45699" rIns="91396" bIns="45699" rtlCol="0" anchor="t"/>
          <a:lstStyle/>
          <a:p>
            <a:pPr algn="ctr" defTabSz="456936" eaLnBrk="1" fontAlgn="auto" hangingPunct="1">
              <a:lnSpc>
                <a:spcPts val="1698"/>
              </a:lnSpc>
              <a:spcBef>
                <a:spcPts val="0"/>
              </a:spcBef>
              <a:spcAft>
                <a:spcPts val="0"/>
              </a:spcAft>
              <a:defRPr/>
            </a:pPr>
            <a:r>
              <a:rPr lang="en-US" sz="1400" kern="0">
                <a:solidFill>
                  <a:srgbClr val="000000"/>
                </a:solidFill>
                <a:latin typeface="+mn-lt"/>
                <a:ea typeface="ＭＳ Ｐゴシック"/>
              </a:rPr>
              <a:t>MCU </a:t>
            </a:r>
            <a:br>
              <a:rPr lang="en-US" sz="1400" kern="0">
                <a:solidFill>
                  <a:srgbClr val="000000"/>
                </a:solidFill>
                <a:latin typeface="+mn-lt"/>
                <a:ea typeface="ＭＳ Ｐゴシック"/>
              </a:rPr>
            </a:br>
            <a:r>
              <a:rPr lang="en-US" sz="1400" kern="0">
                <a:solidFill>
                  <a:srgbClr val="000000"/>
                </a:solidFill>
                <a:latin typeface="+mn-lt"/>
                <a:ea typeface="ＭＳ Ｐゴシック"/>
              </a:rPr>
              <a:t>Device</a:t>
            </a:r>
            <a:br>
              <a:rPr lang="en-US" sz="1400" kern="0">
                <a:solidFill>
                  <a:srgbClr val="000000"/>
                </a:solidFill>
                <a:latin typeface="+mn-lt"/>
                <a:ea typeface="ＭＳ Ｐゴシック"/>
              </a:rPr>
            </a:br>
            <a:endParaRPr lang="en-GB" sz="1400" kern="0">
              <a:solidFill>
                <a:srgbClr val="000000"/>
              </a:solidFill>
              <a:latin typeface="+mn-lt"/>
              <a:ea typeface="ＭＳ Ｐゴシック"/>
            </a:endParaRPr>
          </a:p>
        </p:txBody>
      </p:sp>
      <p:sp>
        <p:nvSpPr>
          <p:cNvPr id="53" name="Arrow: Right 52">
            <a:extLst>
              <a:ext uri="{FF2B5EF4-FFF2-40B4-BE49-F238E27FC236}">
                <a16:creationId xmlns:a16="http://schemas.microsoft.com/office/drawing/2014/main" id="{D8731AD1-FD33-44D7-7A1C-E51E28D3CB6A}"/>
              </a:ext>
            </a:extLst>
          </p:cNvPr>
          <p:cNvSpPr/>
          <p:nvPr/>
        </p:nvSpPr>
        <p:spPr>
          <a:xfrm>
            <a:off x="3802964" y="4760102"/>
            <a:ext cx="4182755" cy="1401750"/>
          </a:xfrm>
          <a:prstGeom prst="rightArrow">
            <a:avLst>
              <a:gd name="adj1" fmla="val 76804"/>
              <a:gd name="adj2" fmla="val 50633"/>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Arrow: Down 48">
            <a:extLst>
              <a:ext uri="{FF2B5EF4-FFF2-40B4-BE49-F238E27FC236}">
                <a16:creationId xmlns:a16="http://schemas.microsoft.com/office/drawing/2014/main" id="{94907D93-F7DB-BD8E-57B1-E3F11C1B3EA3}"/>
              </a:ext>
            </a:extLst>
          </p:cNvPr>
          <p:cNvSpPr/>
          <p:nvPr/>
        </p:nvSpPr>
        <p:spPr>
          <a:xfrm>
            <a:off x="5854456" y="4725016"/>
            <a:ext cx="190693" cy="26624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Arrow: Down 47">
            <a:extLst>
              <a:ext uri="{FF2B5EF4-FFF2-40B4-BE49-F238E27FC236}">
                <a16:creationId xmlns:a16="http://schemas.microsoft.com/office/drawing/2014/main" id="{4FEC25A1-A170-8E83-866B-0FC32F66399C}"/>
              </a:ext>
            </a:extLst>
          </p:cNvPr>
          <p:cNvSpPr/>
          <p:nvPr/>
        </p:nvSpPr>
        <p:spPr>
          <a:xfrm>
            <a:off x="4784817" y="4729921"/>
            <a:ext cx="190693" cy="266248"/>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7FBFC7-FB37-D797-EEB0-A32B1C58EE8E}"/>
              </a:ext>
            </a:extLst>
          </p:cNvPr>
          <p:cNvSpPr>
            <a:spLocks noGrp="1"/>
          </p:cNvSpPr>
          <p:nvPr>
            <p:ph type="title"/>
          </p:nvPr>
        </p:nvSpPr>
        <p:spPr/>
        <p:txBody>
          <a:bodyPr/>
          <a:lstStyle/>
          <a:p>
            <a:r>
              <a:rPr lang="en-US"/>
              <a:t>SDS enables playback of real-world data for algorithm testing</a:t>
            </a:r>
          </a:p>
        </p:txBody>
      </p:sp>
      <p:sp>
        <p:nvSpPr>
          <p:cNvPr id="7" name="Text Placeholder 2">
            <a:extLst>
              <a:ext uri="{FF2B5EF4-FFF2-40B4-BE49-F238E27FC236}">
                <a16:creationId xmlns:a16="http://schemas.microsoft.com/office/drawing/2014/main" id="{CE05872A-EEA1-9979-6BC5-6D1EFBEE1146}"/>
              </a:ext>
            </a:extLst>
          </p:cNvPr>
          <p:cNvSpPr>
            <a:spLocks noGrp="1"/>
          </p:cNvSpPr>
          <p:nvPr>
            <p:ph type="body" sz="quarter" idx="13"/>
          </p:nvPr>
        </p:nvSpPr>
        <p:spPr/>
        <p:txBody>
          <a:bodyPr/>
          <a:lstStyle/>
          <a:p>
            <a:r>
              <a:rPr lang="en-US" sz="2000"/>
              <a:t>Combined with AVH it enables repeatable test automation in CI systems and </a:t>
            </a:r>
            <a:r>
              <a:rPr lang="en-US" sz="2000" err="1"/>
              <a:t>MLOps</a:t>
            </a:r>
            <a:r>
              <a:rPr lang="en-US" sz="2000"/>
              <a:t> cloud services</a:t>
            </a:r>
          </a:p>
        </p:txBody>
      </p:sp>
      <p:sp>
        <p:nvSpPr>
          <p:cNvPr id="6" name="Down Arrow 26">
            <a:extLst>
              <a:ext uri="{FF2B5EF4-FFF2-40B4-BE49-F238E27FC236}">
                <a16:creationId xmlns:a16="http://schemas.microsoft.com/office/drawing/2014/main" id="{2BE978FC-DCDF-4969-4555-97BC206B2061}"/>
              </a:ext>
            </a:extLst>
          </p:cNvPr>
          <p:cNvSpPr/>
          <p:nvPr/>
        </p:nvSpPr>
        <p:spPr>
          <a:xfrm rot="10800000">
            <a:off x="1508424" y="3704879"/>
            <a:ext cx="752474" cy="1236497"/>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14" name="Rectangle 13">
            <a:extLst>
              <a:ext uri="{FF2B5EF4-FFF2-40B4-BE49-F238E27FC236}">
                <a16:creationId xmlns:a16="http://schemas.microsoft.com/office/drawing/2014/main" id="{1761512D-CB7A-2C42-2327-AEC81369D41F}"/>
              </a:ext>
            </a:extLst>
          </p:cNvPr>
          <p:cNvSpPr/>
          <p:nvPr/>
        </p:nvSpPr>
        <p:spPr>
          <a:xfrm>
            <a:off x="1209721" y="3119407"/>
            <a:ext cx="1364599" cy="584860"/>
          </a:xfrm>
          <a:prstGeom prst="rect">
            <a:avLst/>
          </a:prstGeom>
          <a:solidFill>
            <a:srgbClr val="4E5584"/>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MEMS Sensor Interface</a:t>
            </a:r>
          </a:p>
        </p:txBody>
      </p:sp>
      <p:sp>
        <p:nvSpPr>
          <p:cNvPr id="15" name="Rectangle 14">
            <a:extLst>
              <a:ext uri="{FF2B5EF4-FFF2-40B4-BE49-F238E27FC236}">
                <a16:creationId xmlns:a16="http://schemas.microsoft.com/office/drawing/2014/main" id="{AA4295CC-AC9F-D42F-6FC6-0E2D994FF65A}"/>
              </a:ext>
            </a:extLst>
          </p:cNvPr>
          <p:cNvSpPr/>
          <p:nvPr/>
        </p:nvSpPr>
        <p:spPr>
          <a:xfrm>
            <a:off x="1209721" y="4041370"/>
            <a:ext cx="1364599" cy="445644"/>
          </a:xfrm>
          <a:prstGeom prst="rect">
            <a:avLst/>
          </a:prstGeom>
          <a:solidFill>
            <a:schemeClr val="accent5">
              <a:lumMod val="50000"/>
            </a:schemeClr>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Gyroscope</a:t>
            </a:r>
            <a:br>
              <a:rPr lang="en-US" sz="1400" kern="0">
                <a:solidFill>
                  <a:srgbClr val="FFFFFF"/>
                </a:solidFill>
                <a:latin typeface="+mn-lt"/>
                <a:ea typeface="ＭＳ Ｐゴシック"/>
              </a:rPr>
            </a:br>
            <a:r>
              <a:rPr lang="en-US" sz="1400" kern="0">
                <a:solidFill>
                  <a:srgbClr val="FFFFFF"/>
                </a:solidFill>
                <a:latin typeface="+mn-lt"/>
                <a:ea typeface="ＭＳ Ｐゴシック"/>
              </a:rPr>
              <a:t>Sensor</a:t>
            </a:r>
            <a:endParaRPr lang="en-US" sz="1400" kern="0">
              <a:solidFill>
                <a:srgbClr val="FFFFFF"/>
              </a:solidFill>
              <a:latin typeface="+mn-lt"/>
              <a:ea typeface="ＭＳ Ｐゴシック"/>
              <a:cs typeface="Calibri"/>
            </a:endParaRPr>
          </a:p>
        </p:txBody>
      </p:sp>
      <p:sp>
        <p:nvSpPr>
          <p:cNvPr id="20" name="TextBox 19">
            <a:extLst>
              <a:ext uri="{FF2B5EF4-FFF2-40B4-BE49-F238E27FC236}">
                <a16:creationId xmlns:a16="http://schemas.microsoft.com/office/drawing/2014/main" id="{A2D01D13-FCCC-7437-D057-5AC572AE0769}"/>
              </a:ext>
            </a:extLst>
          </p:cNvPr>
          <p:cNvSpPr txBox="1"/>
          <p:nvPr/>
        </p:nvSpPr>
        <p:spPr>
          <a:xfrm>
            <a:off x="489575" y="1531598"/>
            <a:ext cx="2283618" cy="221599"/>
          </a:xfrm>
          <a:prstGeom prst="rect">
            <a:avLst/>
          </a:prstGeom>
          <a:noFill/>
        </p:spPr>
        <p:txBody>
          <a:bodyPr wrap="square" lIns="0" tIns="0" rIns="0" bIns="0" rtlCol="0">
            <a:spAutoFit/>
          </a:bodyPr>
          <a:lstStyle/>
          <a:p>
            <a:pPr marL="0" marR="0" lvl="0" indent="0" defTabSz="914400" rtl="0" eaLnBrk="1" fontAlgn="base" latinLnBrk="0" hangingPunct="1">
              <a:lnSpc>
                <a:spcPct val="90000"/>
              </a:lnSpc>
              <a:spcBef>
                <a:spcPts val="0"/>
              </a:spcBef>
              <a:spcAft>
                <a:spcPts val="600"/>
              </a:spcAft>
              <a:buClrTx/>
              <a:buSzTx/>
              <a:buFont typeface="Arial" panose="020B0604020202020204" pitchFamily="34" charset="0"/>
              <a:buNone/>
              <a:tabLst/>
              <a:defRPr/>
            </a:pPr>
            <a:r>
              <a:rPr lang="en-US" sz="1600" b="1">
                <a:solidFill>
                  <a:schemeClr val="tx1">
                    <a:lumMod val="65000"/>
                    <a:lumOff val="35000"/>
                  </a:schemeClr>
                </a:solidFill>
                <a:latin typeface="Calibri"/>
              </a:rPr>
              <a:t>Microcontroller Hardware</a:t>
            </a:r>
            <a:endParaRPr kumimoji="0" lang="en-US" sz="1600" b="1" u="none" strike="noStrike" kern="1200" cap="none" spc="0" normalizeH="0" baseline="0" noProof="0">
              <a:ln>
                <a:noFill/>
              </a:ln>
              <a:solidFill>
                <a:schemeClr val="tx1">
                  <a:lumMod val="65000"/>
                  <a:lumOff val="35000"/>
                </a:schemeClr>
              </a:solidFill>
              <a:effectLst/>
              <a:uLnTx/>
              <a:uFillTx/>
              <a:latin typeface="Calibri"/>
              <a:ea typeface="ＭＳ Ｐゴシック" panose="020B0600070205080204" pitchFamily="34" charset="-128"/>
              <a:cs typeface="+mn-cs"/>
            </a:endParaRPr>
          </a:p>
        </p:txBody>
      </p:sp>
      <p:sp>
        <p:nvSpPr>
          <p:cNvPr id="21" name="Rectangle 20">
            <a:extLst>
              <a:ext uri="{FF2B5EF4-FFF2-40B4-BE49-F238E27FC236}">
                <a16:creationId xmlns:a16="http://schemas.microsoft.com/office/drawing/2014/main" id="{F1205476-69EF-4F42-D82A-5722C3446FD6}"/>
              </a:ext>
            </a:extLst>
          </p:cNvPr>
          <p:cNvSpPr/>
          <p:nvPr/>
        </p:nvSpPr>
        <p:spPr>
          <a:xfrm>
            <a:off x="4609426" y="3118361"/>
            <a:ext cx="1645062" cy="584860"/>
          </a:xfrm>
          <a:prstGeom prst="rect">
            <a:avLst/>
          </a:prstGeom>
          <a:solidFill>
            <a:srgbClr val="4E5584"/>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SDS Stream</a:t>
            </a:r>
          </a:p>
          <a:p>
            <a:pPr algn="ctr" defTabSz="456936" eaLnBrk="1" fontAlgn="auto" hangingPunct="1">
              <a:spcBef>
                <a:spcPts val="0"/>
              </a:spcBef>
              <a:spcAft>
                <a:spcPts val="0"/>
              </a:spcAft>
              <a:defRPr/>
            </a:pPr>
            <a:r>
              <a:rPr lang="en-US" sz="1400" kern="0">
                <a:solidFill>
                  <a:srgbClr val="FFFFFF"/>
                </a:solidFill>
                <a:latin typeface="+mn-lt"/>
                <a:ea typeface="ＭＳ Ｐゴシック"/>
              </a:rPr>
              <a:t>Interface</a:t>
            </a:r>
          </a:p>
        </p:txBody>
      </p:sp>
      <p:sp>
        <p:nvSpPr>
          <p:cNvPr id="24" name="Rectangle 23">
            <a:extLst>
              <a:ext uri="{FF2B5EF4-FFF2-40B4-BE49-F238E27FC236}">
                <a16:creationId xmlns:a16="http://schemas.microsoft.com/office/drawing/2014/main" id="{6A2C54A5-7D46-A555-7CC2-D7EEFD4A943A}"/>
              </a:ext>
            </a:extLst>
          </p:cNvPr>
          <p:cNvSpPr/>
          <p:nvPr/>
        </p:nvSpPr>
        <p:spPr>
          <a:xfrm>
            <a:off x="4609426" y="3929632"/>
            <a:ext cx="1645062" cy="80028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SDS Stream</a:t>
            </a:r>
            <a:br>
              <a:rPr lang="en-US" sz="1400"/>
            </a:br>
            <a:r>
              <a:rPr lang="en-US" sz="1400"/>
              <a:t>connects via</a:t>
            </a:r>
            <a:br>
              <a:rPr lang="en-US" sz="1400"/>
            </a:br>
            <a:r>
              <a:rPr lang="en-US" sz="1400"/>
              <a:t>different channels</a:t>
            </a:r>
          </a:p>
        </p:txBody>
      </p:sp>
      <p:sp>
        <p:nvSpPr>
          <p:cNvPr id="26" name="Rectangle 25">
            <a:extLst>
              <a:ext uri="{FF2B5EF4-FFF2-40B4-BE49-F238E27FC236}">
                <a16:creationId xmlns:a16="http://schemas.microsoft.com/office/drawing/2014/main" id="{4DCFE2CE-10B5-CA3E-A0C4-FC7BD9BBD70A}"/>
              </a:ext>
            </a:extLst>
          </p:cNvPr>
          <p:cNvSpPr/>
          <p:nvPr/>
        </p:nvSpPr>
        <p:spPr>
          <a:xfrm>
            <a:off x="1209721" y="1934675"/>
            <a:ext cx="2844316" cy="584860"/>
          </a:xfrm>
          <a:prstGeom prst="rect">
            <a:avLst/>
          </a:prstGeom>
          <a:solidFill>
            <a:schemeClr val="accent3">
              <a:lumMod val="75000"/>
            </a:schemeClr>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Algorithm under Development</a:t>
            </a:r>
          </a:p>
        </p:txBody>
      </p:sp>
      <p:sp>
        <p:nvSpPr>
          <p:cNvPr id="27" name="Down Arrow 26">
            <a:extLst>
              <a:ext uri="{FF2B5EF4-FFF2-40B4-BE49-F238E27FC236}">
                <a16:creationId xmlns:a16="http://schemas.microsoft.com/office/drawing/2014/main" id="{73B458AD-4BE9-4028-D828-21876923A3AE}"/>
              </a:ext>
            </a:extLst>
          </p:cNvPr>
          <p:cNvSpPr/>
          <p:nvPr/>
        </p:nvSpPr>
        <p:spPr>
          <a:xfrm rot="10800000">
            <a:off x="1505601" y="2533930"/>
            <a:ext cx="752474" cy="584861"/>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4" name="Arrow: Bent 3">
            <a:extLst>
              <a:ext uri="{FF2B5EF4-FFF2-40B4-BE49-F238E27FC236}">
                <a16:creationId xmlns:a16="http://schemas.microsoft.com/office/drawing/2014/main" id="{3E88BDDA-55CA-E63A-5E5A-A9E4AA32F97E}"/>
              </a:ext>
            </a:extLst>
          </p:cNvPr>
          <p:cNvSpPr/>
          <p:nvPr/>
        </p:nvSpPr>
        <p:spPr>
          <a:xfrm rot="16200000" flipH="1" flipV="1">
            <a:off x="3250786" y="1342668"/>
            <a:ext cx="259340" cy="3292047"/>
          </a:xfrm>
          <a:prstGeom prst="bentArrow">
            <a:avLst>
              <a:gd name="adj1" fmla="val 40727"/>
              <a:gd name="adj2" fmla="val 50000"/>
              <a:gd name="adj3" fmla="val 34437"/>
              <a:gd name="adj4" fmla="val 4374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Arrow: Bent 7">
            <a:extLst>
              <a:ext uri="{FF2B5EF4-FFF2-40B4-BE49-F238E27FC236}">
                <a16:creationId xmlns:a16="http://schemas.microsoft.com/office/drawing/2014/main" id="{477327DB-2866-7E56-81FD-7D83D03708AD}"/>
              </a:ext>
            </a:extLst>
          </p:cNvPr>
          <p:cNvSpPr/>
          <p:nvPr/>
        </p:nvSpPr>
        <p:spPr>
          <a:xfrm rot="16200000" flipH="1" flipV="1">
            <a:off x="4562583" y="1617288"/>
            <a:ext cx="401131" cy="2601014"/>
          </a:xfrm>
          <a:prstGeom prst="bentArrow">
            <a:avLst>
              <a:gd name="adj1" fmla="val 22172"/>
              <a:gd name="adj2" fmla="val 27469"/>
              <a:gd name="adj3" fmla="val 23834"/>
              <a:gd name="adj4" fmla="val 4374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9" name="Flowchart: Multidocument 38">
            <a:extLst>
              <a:ext uri="{FF2B5EF4-FFF2-40B4-BE49-F238E27FC236}">
                <a16:creationId xmlns:a16="http://schemas.microsoft.com/office/drawing/2014/main" id="{6193044B-2FCC-9359-8E26-0A20861A8FEA}"/>
              </a:ext>
            </a:extLst>
          </p:cNvPr>
          <p:cNvSpPr/>
          <p:nvPr/>
        </p:nvSpPr>
        <p:spPr>
          <a:xfrm>
            <a:off x="3901684" y="4996468"/>
            <a:ext cx="1490109" cy="926007"/>
          </a:xfrm>
          <a:prstGeom prst="flowChartMultidocumen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1400" dirty="0">
                <a:solidFill>
                  <a:schemeClr val="bg2">
                    <a:lumMod val="25000"/>
                  </a:schemeClr>
                </a:solidFill>
                <a:latin typeface="Calibri"/>
              </a:rPr>
              <a:t>SDS Data Files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gyroscope.*.</a:t>
            </a:r>
            <a:r>
              <a:rPr kumimoji="0" lang="en-US" sz="1200" b="0" i="0" u="none" strike="noStrike" kern="1200" cap="none" spc="0" normalizeH="0" baseline="0" noProof="0" dirty="0" err="1">
                <a:ln>
                  <a:noFill/>
                </a:ln>
                <a:solidFill>
                  <a:schemeClr val="bg2">
                    <a:lumMod val="25000"/>
                  </a:schemeClr>
                </a:solidFill>
                <a:effectLst/>
                <a:uLnTx/>
                <a:uFillTx/>
                <a:latin typeface="Calibri"/>
                <a:ea typeface="+mn-ea"/>
                <a:cs typeface="+mn-cs"/>
              </a:rPr>
              <a:t>sds</a:t>
            </a:r>
            <a:b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br>
            <a:endParaRPr kumimoji="0" lang="en-GB" sz="1000" b="0" i="0" u="none" strike="noStrike" kern="1200" cap="none" spc="0" normalizeH="0" baseline="0" noProof="0" dirty="0">
              <a:ln>
                <a:noFill/>
              </a:ln>
              <a:solidFill>
                <a:schemeClr val="bg2">
                  <a:lumMod val="25000"/>
                </a:schemeClr>
              </a:solidFill>
              <a:effectLst/>
              <a:uLnTx/>
              <a:uFillTx/>
              <a:latin typeface="Calibri"/>
              <a:ea typeface="+mn-ea"/>
              <a:cs typeface="+mn-cs"/>
            </a:endParaRPr>
          </a:p>
        </p:txBody>
      </p:sp>
      <p:sp>
        <p:nvSpPr>
          <p:cNvPr id="40" name="Down Arrow 26">
            <a:extLst>
              <a:ext uri="{FF2B5EF4-FFF2-40B4-BE49-F238E27FC236}">
                <a16:creationId xmlns:a16="http://schemas.microsoft.com/office/drawing/2014/main" id="{1EAD3655-FDEF-BF50-5A78-87EF66BDA904}"/>
              </a:ext>
            </a:extLst>
          </p:cNvPr>
          <p:cNvSpPr/>
          <p:nvPr/>
        </p:nvSpPr>
        <p:spPr>
          <a:xfrm rot="10800000">
            <a:off x="2988141" y="3692225"/>
            <a:ext cx="752474" cy="1446089"/>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41" name="Rectangle 40">
            <a:extLst>
              <a:ext uri="{FF2B5EF4-FFF2-40B4-BE49-F238E27FC236}">
                <a16:creationId xmlns:a16="http://schemas.microsoft.com/office/drawing/2014/main" id="{655BE0BA-F5B9-2DD1-09C8-E8C71D36A477}"/>
              </a:ext>
            </a:extLst>
          </p:cNvPr>
          <p:cNvSpPr/>
          <p:nvPr/>
        </p:nvSpPr>
        <p:spPr>
          <a:xfrm>
            <a:off x="2689438" y="3106752"/>
            <a:ext cx="1364599" cy="584860"/>
          </a:xfrm>
          <a:prstGeom prst="rect">
            <a:avLst/>
          </a:prstGeom>
          <a:solidFill>
            <a:srgbClr val="4E5584"/>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Audio</a:t>
            </a:r>
            <a:br>
              <a:rPr lang="en-US" sz="1400" kern="0">
                <a:solidFill>
                  <a:srgbClr val="FFFFFF"/>
                </a:solidFill>
                <a:latin typeface="+mn-lt"/>
                <a:ea typeface="ＭＳ Ｐゴシック"/>
              </a:rPr>
            </a:br>
            <a:r>
              <a:rPr lang="en-US" sz="1400" kern="0">
                <a:solidFill>
                  <a:srgbClr val="FFFFFF"/>
                </a:solidFill>
                <a:latin typeface="+mn-lt"/>
                <a:ea typeface="ＭＳ Ｐゴシック"/>
              </a:rPr>
              <a:t>Interface</a:t>
            </a:r>
          </a:p>
        </p:txBody>
      </p:sp>
      <p:sp>
        <p:nvSpPr>
          <p:cNvPr id="42" name="Rectangle 41">
            <a:extLst>
              <a:ext uri="{FF2B5EF4-FFF2-40B4-BE49-F238E27FC236}">
                <a16:creationId xmlns:a16="http://schemas.microsoft.com/office/drawing/2014/main" id="{C1C16E15-EEC3-213B-0844-32F0ADD7F714}"/>
              </a:ext>
            </a:extLst>
          </p:cNvPr>
          <p:cNvSpPr/>
          <p:nvPr/>
        </p:nvSpPr>
        <p:spPr>
          <a:xfrm>
            <a:off x="2689438" y="4028715"/>
            <a:ext cx="1364599" cy="445644"/>
          </a:xfrm>
          <a:prstGeom prst="rect">
            <a:avLst/>
          </a:prstGeom>
          <a:solidFill>
            <a:schemeClr val="accent5">
              <a:lumMod val="50000"/>
            </a:schemeClr>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Microphone Input</a:t>
            </a:r>
            <a:endParaRPr lang="en-US" sz="1400" kern="0">
              <a:solidFill>
                <a:srgbClr val="FFFFFF"/>
              </a:solidFill>
              <a:latin typeface="+mn-lt"/>
              <a:ea typeface="ＭＳ Ｐゴシック"/>
              <a:cs typeface="Calibri"/>
            </a:endParaRPr>
          </a:p>
        </p:txBody>
      </p:sp>
      <p:sp>
        <p:nvSpPr>
          <p:cNvPr id="43" name="Oval 42">
            <a:extLst>
              <a:ext uri="{FF2B5EF4-FFF2-40B4-BE49-F238E27FC236}">
                <a16:creationId xmlns:a16="http://schemas.microsoft.com/office/drawing/2014/main" id="{27E1E34D-8E26-FEC0-1E0D-3BB698181541}"/>
              </a:ext>
            </a:extLst>
          </p:cNvPr>
          <p:cNvSpPr/>
          <p:nvPr/>
        </p:nvSpPr>
        <p:spPr>
          <a:xfrm>
            <a:off x="3186737" y="4978609"/>
            <a:ext cx="365760" cy="365760"/>
          </a:xfrm>
          <a:prstGeom prst="ellipse">
            <a:avLst/>
          </a:prstGeom>
          <a:solidFill>
            <a:schemeClr val="bg1"/>
          </a:solidFill>
          <a:ln w="222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44" name="Freeform 38">
            <a:extLst>
              <a:ext uri="{FF2B5EF4-FFF2-40B4-BE49-F238E27FC236}">
                <a16:creationId xmlns:a16="http://schemas.microsoft.com/office/drawing/2014/main" id="{E11562BA-F2A6-40A1-E3C6-4790D55AAFAF}"/>
              </a:ext>
            </a:extLst>
          </p:cNvPr>
          <p:cNvSpPr/>
          <p:nvPr/>
        </p:nvSpPr>
        <p:spPr>
          <a:xfrm rot="16200000">
            <a:off x="3205844" y="4734907"/>
            <a:ext cx="311426" cy="616226"/>
          </a:xfrm>
          <a:custGeom>
            <a:avLst/>
            <a:gdLst>
              <a:gd name="connsiteX0" fmla="*/ 0 w 311426"/>
              <a:gd name="connsiteY0" fmla="*/ 0 h 616226"/>
              <a:gd name="connsiteX1" fmla="*/ 311426 w 311426"/>
              <a:gd name="connsiteY1" fmla="*/ 318052 h 616226"/>
              <a:gd name="connsiteX2" fmla="*/ 0 w 311426"/>
              <a:gd name="connsiteY2" fmla="*/ 616226 h 616226"/>
            </a:gdLst>
            <a:ahLst/>
            <a:cxnLst>
              <a:cxn ang="0">
                <a:pos x="connsiteX0" y="connsiteY0"/>
              </a:cxn>
              <a:cxn ang="0">
                <a:pos x="connsiteX1" y="connsiteY1"/>
              </a:cxn>
              <a:cxn ang="0">
                <a:pos x="connsiteX2" y="connsiteY2"/>
              </a:cxn>
            </a:cxnLst>
            <a:rect l="l" t="t" r="r" b="b"/>
            <a:pathLst>
              <a:path w="311426" h="616226">
                <a:moveTo>
                  <a:pt x="0" y="0"/>
                </a:moveTo>
                <a:lnTo>
                  <a:pt x="311426" y="318052"/>
                </a:lnTo>
                <a:lnTo>
                  <a:pt x="0" y="616226"/>
                </a:lnTo>
              </a:path>
            </a:pathLst>
          </a:custGeom>
          <a:noFill/>
          <a:ln w="222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46" name="Down Arrow 26">
            <a:extLst>
              <a:ext uri="{FF2B5EF4-FFF2-40B4-BE49-F238E27FC236}">
                <a16:creationId xmlns:a16="http://schemas.microsoft.com/office/drawing/2014/main" id="{82BBF620-0286-156B-0511-C1AFFDFDB8D6}"/>
              </a:ext>
            </a:extLst>
          </p:cNvPr>
          <p:cNvSpPr/>
          <p:nvPr/>
        </p:nvSpPr>
        <p:spPr>
          <a:xfrm rot="10800000">
            <a:off x="2985318" y="2521275"/>
            <a:ext cx="752474" cy="584861"/>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47" name="Flowchart: Multidocument 46">
            <a:extLst>
              <a:ext uri="{FF2B5EF4-FFF2-40B4-BE49-F238E27FC236}">
                <a16:creationId xmlns:a16="http://schemas.microsoft.com/office/drawing/2014/main" id="{104072A0-E58B-BC26-BCBF-960338B5FC54}"/>
              </a:ext>
            </a:extLst>
          </p:cNvPr>
          <p:cNvSpPr/>
          <p:nvPr/>
        </p:nvSpPr>
        <p:spPr>
          <a:xfrm>
            <a:off x="5484459" y="4996468"/>
            <a:ext cx="1540914" cy="926007"/>
          </a:xfrm>
          <a:prstGeom prst="flowChartMultidocumen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1400" dirty="0">
                <a:solidFill>
                  <a:schemeClr val="bg2">
                    <a:lumMod val="25000"/>
                  </a:schemeClr>
                </a:solidFill>
                <a:latin typeface="Calibri"/>
              </a:rPr>
              <a:t>SDS Data Files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microphone.*.</a:t>
            </a:r>
            <a:r>
              <a:rPr kumimoji="0" lang="en-US" sz="1200" b="0" i="0" u="none" strike="noStrike" kern="1200" cap="none" spc="0" normalizeH="0" baseline="0" noProof="0" dirty="0" err="1">
                <a:ln>
                  <a:noFill/>
                </a:ln>
                <a:solidFill>
                  <a:schemeClr val="bg2">
                    <a:lumMod val="25000"/>
                  </a:schemeClr>
                </a:solidFill>
                <a:effectLst/>
                <a:uLnTx/>
                <a:uFillTx/>
                <a:latin typeface="Calibri"/>
                <a:ea typeface="+mn-ea"/>
                <a:cs typeface="+mn-cs"/>
              </a:rPr>
              <a:t>sds</a:t>
            </a:r>
            <a:b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br>
            <a:endParaRPr kumimoji="0" lang="en-GB" sz="1000" b="0" i="0" u="none" strike="noStrike" kern="1200" cap="none" spc="0" normalizeH="0" baseline="0" noProof="0" dirty="0">
              <a:ln>
                <a:noFill/>
              </a:ln>
              <a:solidFill>
                <a:schemeClr val="bg2">
                  <a:lumMod val="25000"/>
                </a:schemeClr>
              </a:solidFill>
              <a:effectLst/>
              <a:uLnTx/>
              <a:uFillTx/>
              <a:latin typeface="Calibri"/>
              <a:ea typeface="+mn-ea"/>
              <a:cs typeface="+mn-cs"/>
            </a:endParaRPr>
          </a:p>
        </p:txBody>
      </p:sp>
      <p:grpSp>
        <p:nvGrpSpPr>
          <p:cNvPr id="64" name="Group 63">
            <a:extLst>
              <a:ext uri="{FF2B5EF4-FFF2-40B4-BE49-F238E27FC236}">
                <a16:creationId xmlns:a16="http://schemas.microsoft.com/office/drawing/2014/main" id="{222F9367-A31E-1E1C-4BB9-100116808E48}"/>
              </a:ext>
            </a:extLst>
          </p:cNvPr>
          <p:cNvGrpSpPr/>
          <p:nvPr/>
        </p:nvGrpSpPr>
        <p:grpSpPr>
          <a:xfrm>
            <a:off x="1651615" y="4909971"/>
            <a:ext cx="888848" cy="624892"/>
            <a:chOff x="1688415" y="4757232"/>
            <a:chExt cx="888848" cy="624892"/>
          </a:xfrm>
        </p:grpSpPr>
        <p:cxnSp>
          <p:nvCxnSpPr>
            <p:cNvPr id="51" name="Straight Connector 50">
              <a:extLst>
                <a:ext uri="{FF2B5EF4-FFF2-40B4-BE49-F238E27FC236}">
                  <a16:creationId xmlns:a16="http://schemas.microsoft.com/office/drawing/2014/main" id="{70235F0C-BA95-555A-0338-43F528D8F905}"/>
                </a:ext>
              </a:extLst>
            </p:cNvPr>
            <p:cNvCxnSpPr>
              <a:cxnSpLocks/>
            </p:cNvCxnSpPr>
            <p:nvPr/>
          </p:nvCxnSpPr>
          <p:spPr>
            <a:xfrm>
              <a:off x="1688415" y="4879737"/>
              <a:ext cx="0" cy="48407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D4E18F4-B0B4-14DB-703B-BFA361F3E7F3}"/>
                </a:ext>
              </a:extLst>
            </p:cNvPr>
            <p:cNvCxnSpPr>
              <a:cxnSpLocks/>
            </p:cNvCxnSpPr>
            <p:nvPr/>
          </p:nvCxnSpPr>
          <p:spPr>
            <a:xfrm flipH="1">
              <a:off x="1703343" y="5351109"/>
              <a:ext cx="46073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F591D32D-8BE5-71A5-850C-4A9DA392AF55}"/>
                </a:ext>
              </a:extLst>
            </p:cNvPr>
            <p:cNvCxnSpPr>
              <a:cxnSpLocks/>
            </p:cNvCxnSpPr>
            <p:nvPr/>
          </p:nvCxnSpPr>
          <p:spPr>
            <a:xfrm flipH="1">
              <a:off x="1688415" y="5081988"/>
              <a:ext cx="232015" cy="26912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B5797B95-23EC-ED25-FFEC-2011373C3A10}"/>
                </a:ext>
              </a:extLst>
            </p:cNvPr>
            <p:cNvSpPr txBox="1"/>
            <p:nvPr/>
          </p:nvSpPr>
          <p:spPr>
            <a:xfrm>
              <a:off x="2116526" y="5091275"/>
              <a:ext cx="460737" cy="2908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2100" kern="1200">
                  <a:solidFill>
                    <a:schemeClr val="tx2"/>
                  </a:solidFill>
                  <a:latin typeface="+mn-lt"/>
                  <a:ea typeface="+mn-ea"/>
                  <a:cs typeface="+mn-cs"/>
                </a:rPr>
                <a:t>z</a:t>
              </a:r>
            </a:p>
          </p:txBody>
        </p:sp>
        <p:sp>
          <p:nvSpPr>
            <p:cNvPr id="62" name="TextBox 61">
              <a:extLst>
                <a:ext uri="{FF2B5EF4-FFF2-40B4-BE49-F238E27FC236}">
                  <a16:creationId xmlns:a16="http://schemas.microsoft.com/office/drawing/2014/main" id="{81532A2B-5DC6-CC5E-425E-DE417C630ACE}"/>
                </a:ext>
              </a:extLst>
            </p:cNvPr>
            <p:cNvSpPr txBox="1"/>
            <p:nvPr/>
          </p:nvSpPr>
          <p:spPr>
            <a:xfrm>
              <a:off x="1965389" y="4873473"/>
              <a:ext cx="460737" cy="2908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2100" kern="1200">
                  <a:solidFill>
                    <a:schemeClr val="tx2"/>
                  </a:solidFill>
                  <a:latin typeface="+mn-lt"/>
                  <a:ea typeface="+mn-ea"/>
                  <a:cs typeface="+mn-cs"/>
                </a:rPr>
                <a:t>y</a:t>
              </a:r>
            </a:p>
          </p:txBody>
        </p:sp>
        <p:sp>
          <p:nvSpPr>
            <p:cNvPr id="63" name="TextBox 62">
              <a:extLst>
                <a:ext uri="{FF2B5EF4-FFF2-40B4-BE49-F238E27FC236}">
                  <a16:creationId xmlns:a16="http://schemas.microsoft.com/office/drawing/2014/main" id="{957E264D-8E6F-3357-0420-8DBE764359B2}"/>
                </a:ext>
              </a:extLst>
            </p:cNvPr>
            <p:cNvSpPr txBox="1"/>
            <p:nvPr/>
          </p:nvSpPr>
          <p:spPr>
            <a:xfrm>
              <a:off x="1745471" y="4757232"/>
              <a:ext cx="460737" cy="2908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2100">
                  <a:solidFill>
                    <a:schemeClr val="tx2"/>
                  </a:solidFill>
                  <a:latin typeface="+mn-lt"/>
                  <a:ea typeface="+mn-ea"/>
                </a:rPr>
                <a:t>x</a:t>
              </a:r>
              <a:endParaRPr lang="en-US" sz="2100" kern="1200">
                <a:solidFill>
                  <a:schemeClr val="tx2"/>
                </a:solidFill>
                <a:latin typeface="+mn-lt"/>
                <a:ea typeface="+mn-ea"/>
                <a:cs typeface="+mn-cs"/>
              </a:endParaRPr>
            </a:p>
          </p:txBody>
        </p:sp>
      </p:grpSp>
      <p:sp>
        <p:nvSpPr>
          <p:cNvPr id="9" name="Down Arrow 26">
            <a:extLst>
              <a:ext uri="{FF2B5EF4-FFF2-40B4-BE49-F238E27FC236}">
                <a16:creationId xmlns:a16="http://schemas.microsoft.com/office/drawing/2014/main" id="{441FFD83-78B5-53CC-6550-BD70183D1C05}"/>
              </a:ext>
            </a:extLst>
          </p:cNvPr>
          <p:cNvSpPr/>
          <p:nvPr/>
        </p:nvSpPr>
        <p:spPr>
          <a:xfrm rot="10800000">
            <a:off x="8575598" y="3704878"/>
            <a:ext cx="752474" cy="445643"/>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16" name="Rectangle 15">
            <a:extLst>
              <a:ext uri="{FF2B5EF4-FFF2-40B4-BE49-F238E27FC236}">
                <a16:creationId xmlns:a16="http://schemas.microsoft.com/office/drawing/2014/main" id="{1BFE31F5-540A-BE6E-7F6A-3746970A01C1}"/>
              </a:ext>
            </a:extLst>
          </p:cNvPr>
          <p:cNvSpPr/>
          <p:nvPr/>
        </p:nvSpPr>
        <p:spPr>
          <a:xfrm>
            <a:off x="8276895" y="3119407"/>
            <a:ext cx="1364599" cy="584860"/>
          </a:xfrm>
          <a:prstGeom prst="rect">
            <a:avLst/>
          </a:prstGeom>
          <a:solidFill>
            <a:srgbClr val="4E5584"/>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VSI Sensor Interface</a:t>
            </a:r>
          </a:p>
        </p:txBody>
      </p:sp>
      <p:sp>
        <p:nvSpPr>
          <p:cNvPr id="17" name="Rectangle 16">
            <a:extLst>
              <a:ext uri="{FF2B5EF4-FFF2-40B4-BE49-F238E27FC236}">
                <a16:creationId xmlns:a16="http://schemas.microsoft.com/office/drawing/2014/main" id="{7F7B505C-7ECE-0D90-9B1D-EBD93B912392}"/>
              </a:ext>
            </a:extLst>
          </p:cNvPr>
          <p:cNvSpPr/>
          <p:nvPr/>
        </p:nvSpPr>
        <p:spPr>
          <a:xfrm>
            <a:off x="8276895" y="4041370"/>
            <a:ext cx="1364599" cy="445644"/>
          </a:xfrm>
          <a:prstGeom prst="rect">
            <a:avLst/>
          </a:prstGeom>
          <a:solidFill>
            <a:schemeClr val="accent5">
              <a:lumMod val="50000"/>
            </a:schemeClr>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Virtual Streaming Interface #1</a:t>
            </a:r>
            <a:endParaRPr lang="en-US" sz="1400" kern="0">
              <a:solidFill>
                <a:srgbClr val="FFFFFF"/>
              </a:solidFill>
              <a:latin typeface="+mn-lt"/>
              <a:ea typeface="ＭＳ Ｐゴシック"/>
              <a:cs typeface="Calibri"/>
            </a:endParaRPr>
          </a:p>
        </p:txBody>
      </p:sp>
      <p:sp>
        <p:nvSpPr>
          <p:cNvPr id="18" name="TextBox 17">
            <a:extLst>
              <a:ext uri="{FF2B5EF4-FFF2-40B4-BE49-F238E27FC236}">
                <a16:creationId xmlns:a16="http://schemas.microsoft.com/office/drawing/2014/main" id="{6E7F4D3A-E332-2E5D-AC85-6B520774E3F3}"/>
              </a:ext>
            </a:extLst>
          </p:cNvPr>
          <p:cNvSpPr txBox="1"/>
          <p:nvPr/>
        </p:nvSpPr>
        <p:spPr>
          <a:xfrm>
            <a:off x="7556748" y="1518071"/>
            <a:ext cx="3530644" cy="221599"/>
          </a:xfrm>
          <a:prstGeom prst="rect">
            <a:avLst/>
          </a:prstGeom>
          <a:noFill/>
        </p:spPr>
        <p:txBody>
          <a:bodyPr wrap="square" lIns="0" tIns="0" rIns="0" bIns="0" rtlCol="0">
            <a:spAutoFit/>
          </a:bodyPr>
          <a:lstStyle/>
          <a:p>
            <a:pPr marL="0" marR="0" lvl="0" indent="0" defTabSz="914400" rtl="0" eaLnBrk="1" fontAlgn="base" latinLnBrk="0" hangingPunct="1">
              <a:lnSpc>
                <a:spcPct val="90000"/>
              </a:lnSpc>
              <a:spcBef>
                <a:spcPts val="0"/>
              </a:spcBef>
              <a:spcAft>
                <a:spcPts val="600"/>
              </a:spcAft>
              <a:buClrTx/>
              <a:buSzTx/>
              <a:buFont typeface="Arial" panose="020B0604020202020204" pitchFamily="34" charset="0"/>
              <a:buNone/>
              <a:tabLst/>
              <a:defRPr/>
            </a:pPr>
            <a:r>
              <a:rPr lang="en-US" sz="1600" b="1" dirty="0">
                <a:solidFill>
                  <a:schemeClr val="tx1">
                    <a:lumMod val="65000"/>
                    <a:lumOff val="35000"/>
                  </a:schemeClr>
                </a:solidFill>
                <a:latin typeface="Calibri"/>
              </a:rPr>
              <a:t>Arm Virtual Hardware (AVH-FVP)</a:t>
            </a:r>
            <a:endParaRPr kumimoji="0" lang="en-US" sz="1600" b="1" u="none" strike="noStrike" kern="1200" cap="none" spc="0" normalizeH="0" baseline="0" noProof="0" dirty="0">
              <a:ln>
                <a:noFill/>
              </a:ln>
              <a:solidFill>
                <a:schemeClr val="tx1">
                  <a:lumMod val="65000"/>
                  <a:lumOff val="35000"/>
                </a:schemeClr>
              </a:solidFill>
              <a:effectLst/>
              <a:uLnTx/>
              <a:uFillTx/>
              <a:latin typeface="Calibri"/>
              <a:ea typeface="ＭＳ Ｐゴシック" panose="020B0600070205080204" pitchFamily="34" charset="-128"/>
              <a:cs typeface="+mn-cs"/>
            </a:endParaRPr>
          </a:p>
        </p:txBody>
      </p:sp>
      <p:sp>
        <p:nvSpPr>
          <p:cNvPr id="23" name="Rectangle 22">
            <a:extLst>
              <a:ext uri="{FF2B5EF4-FFF2-40B4-BE49-F238E27FC236}">
                <a16:creationId xmlns:a16="http://schemas.microsoft.com/office/drawing/2014/main" id="{7FB3BAD2-B518-4EDA-46AF-077AA0E893EF}"/>
              </a:ext>
            </a:extLst>
          </p:cNvPr>
          <p:cNvSpPr/>
          <p:nvPr/>
        </p:nvSpPr>
        <p:spPr>
          <a:xfrm>
            <a:off x="8276895" y="1934675"/>
            <a:ext cx="2844316" cy="584860"/>
          </a:xfrm>
          <a:prstGeom prst="rect">
            <a:avLst/>
          </a:prstGeom>
          <a:solidFill>
            <a:schemeClr val="accent3">
              <a:lumMod val="75000"/>
            </a:schemeClr>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Algorithm under Development</a:t>
            </a:r>
          </a:p>
        </p:txBody>
      </p:sp>
      <p:sp>
        <p:nvSpPr>
          <p:cNvPr id="25" name="Down Arrow 26">
            <a:extLst>
              <a:ext uri="{FF2B5EF4-FFF2-40B4-BE49-F238E27FC236}">
                <a16:creationId xmlns:a16="http://schemas.microsoft.com/office/drawing/2014/main" id="{EB30945D-5703-60AE-465D-BEBD921DADFC}"/>
              </a:ext>
            </a:extLst>
          </p:cNvPr>
          <p:cNvSpPr/>
          <p:nvPr/>
        </p:nvSpPr>
        <p:spPr>
          <a:xfrm rot="10800000">
            <a:off x="8572775" y="2533930"/>
            <a:ext cx="752474" cy="584861"/>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30" name="Down Arrow 26">
            <a:extLst>
              <a:ext uri="{FF2B5EF4-FFF2-40B4-BE49-F238E27FC236}">
                <a16:creationId xmlns:a16="http://schemas.microsoft.com/office/drawing/2014/main" id="{501A8498-EE9F-FCFC-813B-F6919DD66191}"/>
              </a:ext>
            </a:extLst>
          </p:cNvPr>
          <p:cNvSpPr/>
          <p:nvPr/>
        </p:nvSpPr>
        <p:spPr>
          <a:xfrm rot="10800000">
            <a:off x="10055315" y="3703320"/>
            <a:ext cx="752474" cy="518907"/>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31" name="Rectangle 30">
            <a:extLst>
              <a:ext uri="{FF2B5EF4-FFF2-40B4-BE49-F238E27FC236}">
                <a16:creationId xmlns:a16="http://schemas.microsoft.com/office/drawing/2014/main" id="{17A7F578-0DAA-08C6-4FAF-3B7BFDC106C7}"/>
              </a:ext>
            </a:extLst>
          </p:cNvPr>
          <p:cNvSpPr/>
          <p:nvPr/>
        </p:nvSpPr>
        <p:spPr>
          <a:xfrm>
            <a:off x="9756612" y="3118104"/>
            <a:ext cx="1364599" cy="584860"/>
          </a:xfrm>
          <a:prstGeom prst="rect">
            <a:avLst/>
          </a:prstGeom>
          <a:solidFill>
            <a:srgbClr val="4E5584"/>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VSI Audio</a:t>
            </a:r>
            <a:br>
              <a:rPr lang="en-US" sz="1400" kern="0">
                <a:solidFill>
                  <a:srgbClr val="FFFFFF"/>
                </a:solidFill>
                <a:latin typeface="+mn-lt"/>
                <a:ea typeface="ＭＳ Ｐゴシック"/>
              </a:rPr>
            </a:br>
            <a:r>
              <a:rPr lang="en-US" sz="1400" kern="0">
                <a:solidFill>
                  <a:srgbClr val="FFFFFF"/>
                </a:solidFill>
                <a:latin typeface="+mn-lt"/>
                <a:ea typeface="ＭＳ Ｐゴシック"/>
              </a:rPr>
              <a:t>Interface</a:t>
            </a:r>
          </a:p>
        </p:txBody>
      </p:sp>
      <p:sp>
        <p:nvSpPr>
          <p:cNvPr id="32" name="Rectangle 31">
            <a:extLst>
              <a:ext uri="{FF2B5EF4-FFF2-40B4-BE49-F238E27FC236}">
                <a16:creationId xmlns:a16="http://schemas.microsoft.com/office/drawing/2014/main" id="{AEA087F2-E796-807A-41C1-461D85BB11D3}"/>
              </a:ext>
            </a:extLst>
          </p:cNvPr>
          <p:cNvSpPr/>
          <p:nvPr/>
        </p:nvSpPr>
        <p:spPr>
          <a:xfrm>
            <a:off x="9756612" y="4041648"/>
            <a:ext cx="1364599" cy="445644"/>
          </a:xfrm>
          <a:prstGeom prst="rect">
            <a:avLst/>
          </a:prstGeom>
          <a:solidFill>
            <a:schemeClr val="accent5">
              <a:lumMod val="50000"/>
            </a:schemeClr>
          </a:solidFill>
          <a:ln w="9525" cap="flat" cmpd="sng" algn="ctr">
            <a:noFill/>
            <a:prstDash val="solid"/>
          </a:ln>
          <a:effectLst/>
        </p:spPr>
        <p:txBody>
          <a:bodyPr lIns="35985" tIns="45699" rIns="35985" bIns="45699" rtlCol="0" anchor="ctr"/>
          <a:lstStyle/>
          <a:p>
            <a:pPr algn="ctr" defTabSz="456936" eaLnBrk="1" fontAlgn="auto" hangingPunct="1">
              <a:spcBef>
                <a:spcPts val="0"/>
              </a:spcBef>
              <a:spcAft>
                <a:spcPts val="0"/>
              </a:spcAft>
              <a:defRPr/>
            </a:pPr>
            <a:r>
              <a:rPr lang="en-US" sz="1400" kern="0">
                <a:solidFill>
                  <a:srgbClr val="FFFFFF"/>
                </a:solidFill>
                <a:latin typeface="+mn-lt"/>
                <a:ea typeface="ＭＳ Ｐゴシック"/>
              </a:rPr>
              <a:t>Virtual Streaming Interface #2</a:t>
            </a:r>
            <a:endParaRPr lang="en-US" sz="1400" kern="0">
              <a:solidFill>
                <a:srgbClr val="FFFFFF"/>
              </a:solidFill>
              <a:latin typeface="+mn-lt"/>
              <a:ea typeface="ＭＳ Ｐゴシック"/>
              <a:cs typeface="Calibri"/>
            </a:endParaRPr>
          </a:p>
        </p:txBody>
      </p:sp>
      <p:sp>
        <p:nvSpPr>
          <p:cNvPr id="35" name="Down Arrow 26">
            <a:extLst>
              <a:ext uri="{FF2B5EF4-FFF2-40B4-BE49-F238E27FC236}">
                <a16:creationId xmlns:a16="http://schemas.microsoft.com/office/drawing/2014/main" id="{E0947B19-8EBB-7498-3DF2-9E7F02D287EC}"/>
              </a:ext>
            </a:extLst>
          </p:cNvPr>
          <p:cNvSpPr/>
          <p:nvPr/>
        </p:nvSpPr>
        <p:spPr>
          <a:xfrm rot="10800000">
            <a:off x="10052492" y="2530800"/>
            <a:ext cx="752474" cy="584861"/>
          </a:xfrm>
          <a:prstGeom prst="downArrow">
            <a:avLst>
              <a:gd name="adj1" fmla="val 50000"/>
              <a:gd name="adj2" fmla="val 21225"/>
            </a:avLst>
          </a:prstGeom>
          <a:solidFill>
            <a:schemeClr val="accent1"/>
          </a:solidFill>
          <a:ln w="9525" cap="flat" cmpd="sng" algn="ctr">
            <a:noFill/>
            <a:prstDash val="solid"/>
          </a:ln>
          <a:effectLst/>
        </p:spPr>
        <p:txBody>
          <a:bodyPr lIns="91396" tIns="45699" rIns="91396" bIns="45699" rtlCol="0" anchor="ctr"/>
          <a:lstStyle/>
          <a:p>
            <a:pPr algn="ctr" defTabSz="456936" eaLnBrk="1" fontAlgn="auto" hangingPunct="1">
              <a:spcBef>
                <a:spcPts val="0"/>
              </a:spcBef>
              <a:spcAft>
                <a:spcPts val="0"/>
              </a:spcAft>
              <a:defRPr/>
            </a:pPr>
            <a:endParaRPr lang="en-GB" sz="1467" kern="0">
              <a:solidFill>
                <a:srgbClr val="FFFFFF"/>
              </a:solidFill>
              <a:latin typeface="+mn-lt"/>
            </a:endParaRPr>
          </a:p>
        </p:txBody>
      </p:sp>
      <p:sp>
        <p:nvSpPr>
          <p:cNvPr id="36" name="Flowchart: Multidocument 35">
            <a:extLst>
              <a:ext uri="{FF2B5EF4-FFF2-40B4-BE49-F238E27FC236}">
                <a16:creationId xmlns:a16="http://schemas.microsoft.com/office/drawing/2014/main" id="{014E8722-ADC5-9101-EC42-FAF43480BADD}"/>
              </a:ext>
            </a:extLst>
          </p:cNvPr>
          <p:cNvSpPr/>
          <p:nvPr/>
        </p:nvSpPr>
        <p:spPr>
          <a:xfrm>
            <a:off x="8173837" y="4909971"/>
            <a:ext cx="1490109" cy="926007"/>
          </a:xfrm>
          <a:prstGeom prst="flowChartMultidocumen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1400" dirty="0">
                <a:solidFill>
                  <a:schemeClr val="bg2">
                    <a:lumMod val="25000"/>
                  </a:schemeClr>
                </a:solidFill>
                <a:latin typeface="Calibri"/>
              </a:rPr>
              <a:t>SDS Data Files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gyroscope.</a:t>
            </a:r>
            <a:r>
              <a:rPr lang="en-US" sz="1200" dirty="0">
                <a:solidFill>
                  <a:schemeClr val="bg2">
                    <a:lumMod val="25000"/>
                  </a:schemeClr>
                </a:solidFill>
                <a:latin typeface="Calibri"/>
              </a:rPr>
              <a:t>*.</a:t>
            </a:r>
            <a:r>
              <a:rPr kumimoji="0" lang="en-US" sz="1200" b="0" i="0" u="none" strike="noStrike" kern="1200" cap="none" spc="0" normalizeH="0" baseline="0" noProof="0" dirty="0" err="1">
                <a:ln>
                  <a:noFill/>
                </a:ln>
                <a:solidFill>
                  <a:schemeClr val="bg2">
                    <a:lumMod val="25000"/>
                  </a:schemeClr>
                </a:solidFill>
                <a:effectLst/>
                <a:uLnTx/>
                <a:uFillTx/>
                <a:latin typeface="Calibri"/>
                <a:ea typeface="+mn-ea"/>
                <a:cs typeface="+mn-cs"/>
              </a:rPr>
              <a:t>sds</a:t>
            </a:r>
            <a:b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br>
            <a:endParaRPr kumimoji="0" lang="en-GB" sz="1000" b="0" i="0" u="none" strike="noStrike" kern="1200" cap="none" spc="0" normalizeH="0" baseline="0" noProof="0" dirty="0">
              <a:ln>
                <a:noFill/>
              </a:ln>
              <a:solidFill>
                <a:schemeClr val="bg2">
                  <a:lumMod val="25000"/>
                </a:schemeClr>
              </a:solidFill>
              <a:effectLst/>
              <a:uLnTx/>
              <a:uFillTx/>
              <a:latin typeface="Calibri"/>
              <a:ea typeface="+mn-ea"/>
              <a:cs typeface="+mn-cs"/>
            </a:endParaRPr>
          </a:p>
        </p:txBody>
      </p:sp>
      <p:sp>
        <p:nvSpPr>
          <p:cNvPr id="37" name="Flowchart: Multidocument 36">
            <a:extLst>
              <a:ext uri="{FF2B5EF4-FFF2-40B4-BE49-F238E27FC236}">
                <a16:creationId xmlns:a16="http://schemas.microsoft.com/office/drawing/2014/main" id="{6283D8F6-734B-7E5C-504B-E90F4F25A4E5}"/>
              </a:ext>
            </a:extLst>
          </p:cNvPr>
          <p:cNvSpPr/>
          <p:nvPr/>
        </p:nvSpPr>
        <p:spPr>
          <a:xfrm>
            <a:off x="9756612" y="4909971"/>
            <a:ext cx="1540914" cy="926007"/>
          </a:xfrm>
          <a:prstGeom prst="flowChartMultidocumen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1400" dirty="0">
                <a:solidFill>
                  <a:schemeClr val="bg2">
                    <a:lumMod val="25000"/>
                  </a:schemeClr>
                </a:solidFill>
                <a:latin typeface="Calibri"/>
              </a:rPr>
              <a:t>SDS Data Files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microphone.*.</a:t>
            </a:r>
            <a:r>
              <a:rPr kumimoji="0" lang="en-US" sz="1200" b="0" i="0" u="none" strike="noStrike" kern="1200" cap="none" spc="0" normalizeH="0" baseline="0" noProof="0" dirty="0" err="1">
                <a:ln>
                  <a:noFill/>
                </a:ln>
                <a:solidFill>
                  <a:schemeClr val="bg2">
                    <a:lumMod val="25000"/>
                  </a:schemeClr>
                </a:solidFill>
                <a:effectLst/>
                <a:uLnTx/>
                <a:uFillTx/>
                <a:latin typeface="Calibri"/>
                <a:ea typeface="+mn-ea"/>
                <a:cs typeface="+mn-cs"/>
              </a:rPr>
              <a:t>sds</a:t>
            </a:r>
            <a:b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br>
            <a:endParaRPr kumimoji="0" lang="en-GB" sz="1000" b="0" i="0" u="none" strike="noStrike" kern="1200" cap="none" spc="0" normalizeH="0" baseline="0" noProof="0" dirty="0">
              <a:ln>
                <a:noFill/>
              </a:ln>
              <a:solidFill>
                <a:schemeClr val="bg2">
                  <a:lumMod val="25000"/>
                </a:schemeClr>
              </a:solidFill>
              <a:effectLst/>
              <a:uLnTx/>
              <a:uFillTx/>
              <a:latin typeface="Calibri"/>
              <a:ea typeface="+mn-ea"/>
              <a:cs typeface="+mn-cs"/>
            </a:endParaRPr>
          </a:p>
        </p:txBody>
      </p:sp>
      <p:sp>
        <p:nvSpPr>
          <p:cNvPr id="38" name="Arrow: Down 37">
            <a:extLst>
              <a:ext uri="{FF2B5EF4-FFF2-40B4-BE49-F238E27FC236}">
                <a16:creationId xmlns:a16="http://schemas.microsoft.com/office/drawing/2014/main" id="{D0AAAC15-4169-9C9E-C2F4-A52102DBEF9A}"/>
              </a:ext>
            </a:extLst>
          </p:cNvPr>
          <p:cNvSpPr/>
          <p:nvPr/>
        </p:nvSpPr>
        <p:spPr>
          <a:xfrm flipV="1">
            <a:off x="10343564" y="4489704"/>
            <a:ext cx="190693" cy="420624"/>
          </a:xfrm>
          <a:prstGeom prst="downArrow">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Down 44">
            <a:extLst>
              <a:ext uri="{FF2B5EF4-FFF2-40B4-BE49-F238E27FC236}">
                <a16:creationId xmlns:a16="http://schemas.microsoft.com/office/drawing/2014/main" id="{AD4AA5AF-2530-B2FC-446D-C085612059E6}"/>
              </a:ext>
            </a:extLst>
          </p:cNvPr>
          <p:cNvSpPr/>
          <p:nvPr/>
        </p:nvSpPr>
        <p:spPr>
          <a:xfrm flipV="1">
            <a:off x="8864646" y="4486061"/>
            <a:ext cx="190693" cy="423909"/>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Arrow: Left-Right 55">
            <a:extLst>
              <a:ext uri="{FF2B5EF4-FFF2-40B4-BE49-F238E27FC236}">
                <a16:creationId xmlns:a16="http://schemas.microsoft.com/office/drawing/2014/main" id="{277C2BF9-4D21-A639-3A36-A78E78E80E44}"/>
              </a:ext>
            </a:extLst>
          </p:cNvPr>
          <p:cNvSpPr/>
          <p:nvPr/>
        </p:nvSpPr>
        <p:spPr>
          <a:xfrm>
            <a:off x="4119837" y="1871184"/>
            <a:ext cx="3530644" cy="698436"/>
          </a:xfrm>
          <a:prstGeom prst="leftRightArrow">
            <a:avLst>
              <a:gd name="adj1" fmla="val 65798"/>
              <a:gd name="adj2" fmla="val 35815"/>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a:solidFill>
                  <a:schemeClr val="accent6">
                    <a:lumMod val="75000"/>
                  </a:schemeClr>
                </a:solidFill>
              </a:rPr>
              <a:t>Same algorithm is verified on</a:t>
            </a:r>
            <a:br>
              <a:rPr lang="en-US" sz="1400" i="1">
                <a:solidFill>
                  <a:schemeClr val="accent6">
                    <a:lumMod val="75000"/>
                  </a:schemeClr>
                </a:solidFill>
              </a:rPr>
            </a:br>
            <a:r>
              <a:rPr lang="en-US" sz="1400" i="1">
                <a:solidFill>
                  <a:schemeClr val="accent6">
                    <a:lumMod val="75000"/>
                  </a:schemeClr>
                </a:solidFill>
              </a:rPr>
              <a:t> precise processor simulation model</a:t>
            </a:r>
          </a:p>
        </p:txBody>
      </p:sp>
    </p:spTree>
    <p:extLst>
      <p:ext uri="{BB962C8B-B14F-4D97-AF65-F5344CB8AC3E}">
        <p14:creationId xmlns:p14="http://schemas.microsoft.com/office/powerpoint/2010/main" val="31820601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D246AE9B-BDB7-18DF-BD31-EC39CDD4B817}"/>
              </a:ext>
            </a:extLst>
          </p:cNvPr>
          <p:cNvSpPr/>
          <p:nvPr/>
        </p:nvSpPr>
        <p:spPr>
          <a:xfrm>
            <a:off x="323850" y="4428848"/>
            <a:ext cx="5949952" cy="8446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B8C900ED-6746-F846-D1B1-5F96E64F1387}"/>
              </a:ext>
            </a:extLst>
          </p:cNvPr>
          <p:cNvSpPr txBox="1"/>
          <p:nvPr/>
        </p:nvSpPr>
        <p:spPr>
          <a:xfrm>
            <a:off x="479425" y="4518774"/>
            <a:ext cx="2016125" cy="443198"/>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600" kern="1200">
                <a:solidFill>
                  <a:schemeClr val="tx2"/>
                </a:solidFill>
                <a:latin typeface="+mn-lt"/>
                <a:ea typeface="+mn-ea"/>
                <a:cs typeface="+mn-cs"/>
              </a:rPr>
              <a:t>Data I/O via blocking devices (</a:t>
            </a:r>
            <a:r>
              <a:rPr lang="en-US" sz="1600" kern="1200" err="1">
                <a:solidFill>
                  <a:schemeClr val="tx2"/>
                </a:solidFill>
                <a:latin typeface="+mn-lt"/>
                <a:ea typeface="+mn-ea"/>
                <a:cs typeface="+mn-cs"/>
              </a:rPr>
              <a:t>fread</a:t>
            </a:r>
            <a:r>
              <a:rPr lang="en-US" sz="1600" kern="1200">
                <a:solidFill>
                  <a:schemeClr val="tx2"/>
                </a:solidFill>
                <a:latin typeface="+mn-lt"/>
                <a:ea typeface="+mn-ea"/>
                <a:cs typeface="+mn-cs"/>
              </a:rPr>
              <a:t>, </a:t>
            </a:r>
            <a:r>
              <a:rPr lang="en-US" sz="1600" kern="1200" err="1">
                <a:solidFill>
                  <a:schemeClr val="tx2"/>
                </a:solidFill>
                <a:latin typeface="+mn-lt"/>
                <a:ea typeface="+mn-ea"/>
                <a:cs typeface="+mn-cs"/>
              </a:rPr>
              <a:t>fwrite</a:t>
            </a:r>
            <a:r>
              <a:rPr lang="en-US" sz="1600" kern="1200">
                <a:solidFill>
                  <a:schemeClr val="tx2"/>
                </a:solidFill>
                <a:latin typeface="+mn-lt"/>
                <a:ea typeface="+mn-ea"/>
                <a:cs typeface="+mn-cs"/>
              </a:rPr>
              <a:t>)</a:t>
            </a:r>
          </a:p>
        </p:txBody>
      </p:sp>
      <p:sp>
        <p:nvSpPr>
          <p:cNvPr id="25" name="Rectangle 24">
            <a:extLst>
              <a:ext uri="{FF2B5EF4-FFF2-40B4-BE49-F238E27FC236}">
                <a16:creationId xmlns:a16="http://schemas.microsoft.com/office/drawing/2014/main" id="{9E747376-006D-4772-DCB5-355E5A59BCB4}"/>
              </a:ext>
            </a:extLst>
          </p:cNvPr>
          <p:cNvSpPr/>
          <p:nvPr/>
        </p:nvSpPr>
        <p:spPr>
          <a:xfrm>
            <a:off x="323850" y="3344401"/>
            <a:ext cx="5949952" cy="8446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490BA77F-6DB3-8A54-7183-8DBDEA524476}"/>
              </a:ext>
            </a:extLst>
          </p:cNvPr>
          <p:cNvSpPr txBox="1"/>
          <p:nvPr/>
        </p:nvSpPr>
        <p:spPr>
          <a:xfrm>
            <a:off x="479424" y="3434327"/>
            <a:ext cx="2435225" cy="664797"/>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600" kern="1200" dirty="0">
                <a:solidFill>
                  <a:schemeClr val="tx2"/>
                </a:solidFill>
                <a:latin typeface="+mn-lt"/>
                <a:ea typeface="+mn-ea"/>
                <a:cs typeface="+mn-cs"/>
              </a:rPr>
              <a:t>Data Recording via </a:t>
            </a:r>
            <a:br>
              <a:rPr lang="en-US" sz="1600" kern="1200" dirty="0">
                <a:solidFill>
                  <a:schemeClr val="tx2"/>
                </a:solidFill>
                <a:latin typeface="+mn-lt"/>
                <a:ea typeface="+mn-ea"/>
                <a:cs typeface="+mn-cs"/>
              </a:rPr>
            </a:br>
            <a:r>
              <a:rPr lang="en-US" sz="1600" kern="1200" dirty="0">
                <a:solidFill>
                  <a:schemeClr val="tx2"/>
                </a:solidFill>
                <a:latin typeface="+mn-lt"/>
                <a:ea typeface="+mn-ea"/>
                <a:cs typeface="+mn-cs"/>
              </a:rPr>
              <a:t>File I/O</a:t>
            </a:r>
            <a:r>
              <a:rPr lang="en-US" sz="1600" kern="1200">
                <a:solidFill>
                  <a:schemeClr val="tx2"/>
                </a:solidFill>
                <a:latin typeface="+mn-lt"/>
                <a:ea typeface="+mn-ea"/>
                <a:cs typeface="+mn-cs"/>
              </a:rPr>
              <a:t>, Serial, </a:t>
            </a:r>
            <a:r>
              <a:rPr lang="en-US" sz="1600" kern="1200" dirty="0">
                <a:solidFill>
                  <a:schemeClr val="tx2"/>
                </a:solidFill>
                <a:latin typeface="+mn-lt"/>
                <a:ea typeface="+mn-ea"/>
                <a:cs typeface="+mn-cs"/>
              </a:rPr>
              <a:t>Socket</a:t>
            </a:r>
            <a:br>
              <a:rPr lang="en-US" sz="1600" kern="1200" dirty="0">
                <a:solidFill>
                  <a:schemeClr val="tx2"/>
                </a:solidFill>
                <a:latin typeface="+mn-lt"/>
                <a:ea typeface="+mn-ea"/>
                <a:cs typeface="+mn-cs"/>
              </a:rPr>
            </a:br>
            <a:endParaRPr lang="en-US" sz="1600" kern="1200" dirty="0">
              <a:solidFill>
                <a:schemeClr val="tx2"/>
              </a:solidFill>
              <a:latin typeface="+mn-lt"/>
              <a:ea typeface="+mn-ea"/>
              <a:cs typeface="+mn-cs"/>
            </a:endParaRPr>
          </a:p>
        </p:txBody>
      </p:sp>
      <p:sp>
        <p:nvSpPr>
          <p:cNvPr id="24" name="Rectangle 23">
            <a:extLst>
              <a:ext uri="{FF2B5EF4-FFF2-40B4-BE49-F238E27FC236}">
                <a16:creationId xmlns:a16="http://schemas.microsoft.com/office/drawing/2014/main" id="{DB4052FA-78A8-D32C-99AB-6C5B14C0717C}"/>
              </a:ext>
            </a:extLst>
          </p:cNvPr>
          <p:cNvSpPr/>
          <p:nvPr/>
        </p:nvSpPr>
        <p:spPr>
          <a:xfrm>
            <a:off x="323850" y="2257425"/>
            <a:ext cx="5949952" cy="8446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FB778E8-2E31-E640-B76E-AC1AA4820F06}"/>
              </a:ext>
            </a:extLst>
          </p:cNvPr>
          <p:cNvSpPr>
            <a:spLocks noGrp="1"/>
          </p:cNvSpPr>
          <p:nvPr>
            <p:ph type="title"/>
          </p:nvPr>
        </p:nvSpPr>
        <p:spPr/>
        <p:txBody>
          <a:bodyPr/>
          <a:lstStyle/>
          <a:p>
            <a:r>
              <a:rPr lang="en-US"/>
              <a:t>SDS Data Buffer and Stream Interface</a:t>
            </a:r>
          </a:p>
        </p:txBody>
      </p:sp>
      <p:sp>
        <p:nvSpPr>
          <p:cNvPr id="3" name="Text Placeholder 2">
            <a:extLst>
              <a:ext uri="{FF2B5EF4-FFF2-40B4-BE49-F238E27FC236}">
                <a16:creationId xmlns:a16="http://schemas.microsoft.com/office/drawing/2014/main" id="{841B294D-61A2-15EE-668E-517678D4D2DE}"/>
              </a:ext>
            </a:extLst>
          </p:cNvPr>
          <p:cNvSpPr>
            <a:spLocks noGrp="1"/>
          </p:cNvSpPr>
          <p:nvPr>
            <p:ph type="body" sz="quarter" idx="13"/>
          </p:nvPr>
        </p:nvSpPr>
        <p:spPr/>
        <p:txBody>
          <a:bodyPr/>
          <a:lstStyle/>
          <a:p>
            <a:endParaRPr lang="en-US"/>
          </a:p>
        </p:txBody>
      </p:sp>
      <p:sp>
        <p:nvSpPr>
          <p:cNvPr id="8" name="Rectangle 7">
            <a:extLst>
              <a:ext uri="{FF2B5EF4-FFF2-40B4-BE49-F238E27FC236}">
                <a16:creationId xmlns:a16="http://schemas.microsoft.com/office/drawing/2014/main" id="{E263AC06-A9A7-75A6-AD0F-6C725E4DC4C6}"/>
              </a:ext>
            </a:extLst>
          </p:cNvPr>
          <p:cNvSpPr/>
          <p:nvPr/>
        </p:nvSpPr>
        <p:spPr>
          <a:xfrm>
            <a:off x="8400531" y="3344547"/>
            <a:ext cx="1308096" cy="84465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Circular Data Buffers</a:t>
            </a:r>
          </a:p>
        </p:txBody>
      </p:sp>
      <p:sp>
        <p:nvSpPr>
          <p:cNvPr id="9" name="Rectangle 8">
            <a:extLst>
              <a:ext uri="{FF2B5EF4-FFF2-40B4-BE49-F238E27FC236}">
                <a16:creationId xmlns:a16="http://schemas.microsoft.com/office/drawing/2014/main" id="{F4BD4D46-29C9-E324-B874-756C9D3C1C50}"/>
              </a:ext>
            </a:extLst>
          </p:cNvPr>
          <p:cNvSpPr/>
          <p:nvPr/>
        </p:nvSpPr>
        <p:spPr>
          <a:xfrm>
            <a:off x="6515100" y="3344547"/>
            <a:ext cx="1644133" cy="844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sds_buffer.</a:t>
            </a:r>
            <a:r>
              <a:rPr lang="en-US" sz="1600" err="1"/>
              <a:t>h</a:t>
            </a:r>
            <a:br>
              <a:rPr lang="en-US" sz="1600"/>
            </a:br>
            <a:r>
              <a:rPr lang="en-US" sz="1200"/>
              <a:t>Circular Buffer Handling</a:t>
            </a:r>
          </a:p>
        </p:txBody>
      </p:sp>
      <p:sp>
        <p:nvSpPr>
          <p:cNvPr id="10" name="Rectangle 9">
            <a:extLst>
              <a:ext uri="{FF2B5EF4-FFF2-40B4-BE49-F238E27FC236}">
                <a16:creationId xmlns:a16="http://schemas.microsoft.com/office/drawing/2014/main" id="{8493B056-B0D5-7C8F-A303-D0F320A407DF}"/>
              </a:ext>
            </a:extLst>
          </p:cNvPr>
          <p:cNvSpPr/>
          <p:nvPr/>
        </p:nvSpPr>
        <p:spPr>
          <a:xfrm>
            <a:off x="4648200" y="4431669"/>
            <a:ext cx="1625602" cy="844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t>sdsio.h</a:t>
            </a:r>
            <a:br>
              <a:rPr lang="en-US" sz="1600" dirty="0"/>
            </a:br>
            <a:r>
              <a:rPr lang="en-US" sz="1200" dirty="0"/>
              <a:t>Blocking R/W Interface</a:t>
            </a:r>
            <a:br>
              <a:rPr lang="en-US" sz="1200" dirty="0"/>
            </a:br>
            <a:r>
              <a:rPr lang="en-US" sz="1200" dirty="0"/>
              <a:t>(i.e. file I/O)</a:t>
            </a:r>
          </a:p>
        </p:txBody>
      </p:sp>
      <p:sp>
        <p:nvSpPr>
          <p:cNvPr id="11" name="Rectangle 10">
            <a:extLst>
              <a:ext uri="{FF2B5EF4-FFF2-40B4-BE49-F238E27FC236}">
                <a16:creationId xmlns:a16="http://schemas.microsoft.com/office/drawing/2014/main" id="{AB8DF9BF-F859-86EE-5E99-149B23268ECB}"/>
              </a:ext>
            </a:extLst>
          </p:cNvPr>
          <p:cNvSpPr/>
          <p:nvPr/>
        </p:nvSpPr>
        <p:spPr>
          <a:xfrm>
            <a:off x="4648200" y="3344547"/>
            <a:ext cx="1625602" cy="844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sds.</a:t>
            </a:r>
            <a:r>
              <a:rPr lang="en-US" sz="1600" err="1"/>
              <a:t>h</a:t>
            </a:r>
            <a:br>
              <a:rPr lang="en-US" sz="1600"/>
            </a:br>
            <a:r>
              <a:rPr lang="en-US" sz="1200"/>
              <a:t>Data Stream Interface</a:t>
            </a:r>
          </a:p>
          <a:p>
            <a:pPr algn="ctr"/>
            <a:r>
              <a:rPr lang="en-US" sz="800"/>
              <a:t>in write mode</a:t>
            </a:r>
          </a:p>
        </p:txBody>
      </p:sp>
      <p:sp>
        <p:nvSpPr>
          <p:cNvPr id="12" name="Rectangle 11">
            <a:extLst>
              <a:ext uri="{FF2B5EF4-FFF2-40B4-BE49-F238E27FC236}">
                <a16:creationId xmlns:a16="http://schemas.microsoft.com/office/drawing/2014/main" id="{A70BB772-5504-D875-659E-BB1BB290EEEA}"/>
              </a:ext>
            </a:extLst>
          </p:cNvPr>
          <p:cNvSpPr/>
          <p:nvPr/>
        </p:nvSpPr>
        <p:spPr>
          <a:xfrm>
            <a:off x="4648200" y="2257425"/>
            <a:ext cx="1625602" cy="844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sds.</a:t>
            </a:r>
            <a:r>
              <a:rPr lang="en-US" sz="1600" err="1"/>
              <a:t>h</a:t>
            </a:r>
            <a:br>
              <a:rPr lang="en-US" sz="1600"/>
            </a:br>
            <a:r>
              <a:rPr lang="en-US" sz="1200"/>
              <a:t>Data Stream Interface</a:t>
            </a:r>
            <a:br>
              <a:rPr lang="en-US" sz="1200"/>
            </a:br>
            <a:r>
              <a:rPr lang="en-US" sz="800"/>
              <a:t>in read mode</a:t>
            </a:r>
          </a:p>
        </p:txBody>
      </p:sp>
      <p:sp>
        <p:nvSpPr>
          <p:cNvPr id="14" name="Flowchart: Multidocument 13">
            <a:extLst>
              <a:ext uri="{FF2B5EF4-FFF2-40B4-BE49-F238E27FC236}">
                <a16:creationId xmlns:a16="http://schemas.microsoft.com/office/drawing/2014/main" id="{1AD63602-867A-A1BE-E147-DFD466A0FBE9}"/>
              </a:ext>
            </a:extLst>
          </p:cNvPr>
          <p:cNvSpPr/>
          <p:nvPr/>
        </p:nvSpPr>
        <p:spPr>
          <a:xfrm>
            <a:off x="2730020" y="3344547"/>
            <a:ext cx="1449805" cy="994375"/>
          </a:xfrm>
          <a:prstGeom prst="flowChartMultidocument">
            <a:avLst/>
          </a:prstGeom>
          <a:solidFill>
            <a:schemeClr val="accent4"/>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a:t>
            </a:r>
            <a:r>
              <a:rPr kumimoji="0" lang="en-US" sz="1200" b="0" i="0" u="none" strike="noStrike" kern="1200" cap="none" spc="0" normalizeH="0" baseline="0" noProof="0" dirty="0" err="1">
                <a:ln>
                  <a:noFill/>
                </a:ln>
                <a:solidFill>
                  <a:schemeClr val="bg2">
                    <a:lumMod val="25000"/>
                  </a:schemeClr>
                </a:solidFill>
                <a:effectLst/>
                <a:uLnTx/>
                <a:uFillTx/>
                <a:latin typeface="Calibri"/>
                <a:ea typeface="+mn-ea"/>
                <a:cs typeface="+mn-cs"/>
              </a:rPr>
              <a:t>sds</a:t>
            </a: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 Data Files</a:t>
            </a:r>
            <a:b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b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‘s</a:t>
            </a:r>
            <a:r>
              <a:rPr lang="en-US" sz="1000" dirty="0">
                <a:solidFill>
                  <a:schemeClr val="bg2">
                    <a:lumMod val="25000"/>
                  </a:schemeClr>
                </a:solidFill>
                <a:latin typeface="Calibri"/>
              </a:rPr>
              <a:t>ensorX.0.sds’</a:t>
            </a:r>
            <a:br>
              <a:rPr lang="en-US" sz="1000" dirty="0">
                <a:solidFill>
                  <a:schemeClr val="bg2">
                    <a:lumMod val="25000"/>
                  </a:schemeClr>
                </a:solidFill>
                <a:latin typeface="Calibri"/>
              </a:rPr>
            </a:br>
            <a:r>
              <a:rPr lang="en-US" sz="1000" dirty="0">
                <a:solidFill>
                  <a:schemeClr val="bg2">
                    <a:lumMod val="25000"/>
                  </a:schemeClr>
                </a:solidFill>
                <a:latin typeface="Calibri"/>
              </a:rPr>
              <a:t>‘sensorX.1.sds’</a:t>
            </a:r>
            <a:endParaRPr kumimoji="0" lang="en-US" sz="1000" b="0" i="0" u="none" strike="noStrike" kern="1200" cap="none" spc="0" normalizeH="0" baseline="0" noProof="0" dirty="0">
              <a:ln>
                <a:noFill/>
              </a:ln>
              <a:solidFill>
                <a:schemeClr val="bg2">
                  <a:lumMod val="25000"/>
                </a:schemeClr>
              </a:solidFill>
              <a:effectLst/>
              <a:uLnTx/>
              <a:uFillTx/>
              <a:latin typeface="Calibri"/>
              <a:ea typeface="+mn-ea"/>
              <a:cs typeface="+mn-cs"/>
            </a:endParaRPr>
          </a:p>
        </p:txBody>
      </p:sp>
      <p:sp>
        <p:nvSpPr>
          <p:cNvPr id="17" name="Arrow: Right 16">
            <a:extLst>
              <a:ext uri="{FF2B5EF4-FFF2-40B4-BE49-F238E27FC236}">
                <a16:creationId xmlns:a16="http://schemas.microsoft.com/office/drawing/2014/main" id="{132C0BA8-0769-3A57-E9ED-0C2A12E2760A}"/>
              </a:ext>
            </a:extLst>
          </p:cNvPr>
          <p:cNvSpPr/>
          <p:nvPr/>
        </p:nvSpPr>
        <p:spPr>
          <a:xfrm rot="20046025">
            <a:off x="3869818" y="2692350"/>
            <a:ext cx="740325" cy="344488"/>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7A6067DD-00A3-5395-6D91-46B9666A9A45}"/>
              </a:ext>
            </a:extLst>
          </p:cNvPr>
          <p:cNvSpPr/>
          <p:nvPr/>
        </p:nvSpPr>
        <p:spPr>
          <a:xfrm rot="10800000">
            <a:off x="4239979" y="3548687"/>
            <a:ext cx="322495" cy="344488"/>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Left-Right 18">
            <a:extLst>
              <a:ext uri="{FF2B5EF4-FFF2-40B4-BE49-F238E27FC236}">
                <a16:creationId xmlns:a16="http://schemas.microsoft.com/office/drawing/2014/main" id="{38265C7B-E2D7-203F-ED4F-B233C25AF95A}"/>
              </a:ext>
            </a:extLst>
          </p:cNvPr>
          <p:cNvSpPr/>
          <p:nvPr/>
        </p:nvSpPr>
        <p:spPr>
          <a:xfrm rot="1639324">
            <a:off x="3823745" y="4399893"/>
            <a:ext cx="787626" cy="344489"/>
          </a:xfrm>
          <a:prstGeom prst="lef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lowchart: Document 21">
            <a:extLst>
              <a:ext uri="{FF2B5EF4-FFF2-40B4-BE49-F238E27FC236}">
                <a16:creationId xmlns:a16="http://schemas.microsoft.com/office/drawing/2014/main" id="{AEE4F8CE-4ED0-3075-6AE6-73F37BE47717}"/>
              </a:ext>
            </a:extLst>
          </p:cNvPr>
          <p:cNvSpPr/>
          <p:nvPr/>
        </p:nvSpPr>
        <p:spPr>
          <a:xfrm>
            <a:off x="2730020" y="5463995"/>
            <a:ext cx="1235868" cy="790196"/>
          </a:xfrm>
          <a:prstGeom prst="flowChartDocumen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t>Meta Info</a:t>
            </a:r>
            <a:br>
              <a:rPr lang="en-US" sz="1400"/>
            </a:br>
            <a:r>
              <a:rPr lang="en-US" sz="1100"/>
              <a:t>User supplied</a:t>
            </a:r>
            <a:br>
              <a:rPr lang="en-US" sz="1400"/>
            </a:br>
            <a:r>
              <a:rPr lang="en-US" sz="1100"/>
              <a:t>‘</a:t>
            </a:r>
            <a:r>
              <a:rPr lang="en-US" sz="1100" err="1"/>
              <a:t>sensorX.sds.yml</a:t>
            </a:r>
            <a:r>
              <a:rPr lang="en-US" sz="1100"/>
              <a:t>’</a:t>
            </a:r>
            <a:endParaRPr lang="en-GB" sz="1400"/>
          </a:p>
        </p:txBody>
      </p:sp>
      <p:sp>
        <p:nvSpPr>
          <p:cNvPr id="23" name="TextBox 22">
            <a:extLst>
              <a:ext uri="{FF2B5EF4-FFF2-40B4-BE49-F238E27FC236}">
                <a16:creationId xmlns:a16="http://schemas.microsoft.com/office/drawing/2014/main" id="{1F631D3F-C128-8058-0E68-7E198839B98E}"/>
              </a:ext>
            </a:extLst>
          </p:cNvPr>
          <p:cNvSpPr txBox="1"/>
          <p:nvPr/>
        </p:nvSpPr>
        <p:spPr>
          <a:xfrm>
            <a:off x="479425" y="2347351"/>
            <a:ext cx="2178050" cy="443198"/>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600" kern="1200">
                <a:solidFill>
                  <a:schemeClr val="tx2"/>
                </a:solidFill>
                <a:latin typeface="+mn-lt"/>
                <a:ea typeface="+mn-ea"/>
                <a:cs typeface="+mn-cs"/>
              </a:rPr>
              <a:t>Data Playback via File I/O,</a:t>
            </a:r>
            <a:br>
              <a:rPr lang="en-US" sz="1600" kern="1200">
                <a:solidFill>
                  <a:schemeClr val="tx2"/>
                </a:solidFill>
                <a:latin typeface="+mn-lt"/>
                <a:ea typeface="+mn-ea"/>
                <a:cs typeface="+mn-cs"/>
              </a:rPr>
            </a:br>
            <a:r>
              <a:rPr lang="en-US" sz="1600" kern="1200">
                <a:solidFill>
                  <a:schemeClr val="tx2"/>
                </a:solidFill>
                <a:latin typeface="+mn-lt"/>
                <a:ea typeface="+mn-ea"/>
                <a:cs typeface="+mn-cs"/>
              </a:rPr>
              <a:t>Serial, Socket, or AVH VSI</a:t>
            </a:r>
          </a:p>
        </p:txBody>
      </p:sp>
    </p:spTree>
    <p:extLst>
      <p:ext uri="{BB962C8B-B14F-4D97-AF65-F5344CB8AC3E}">
        <p14:creationId xmlns:p14="http://schemas.microsoft.com/office/powerpoint/2010/main" val="27736568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Multidocument 6">
            <a:extLst>
              <a:ext uri="{FF2B5EF4-FFF2-40B4-BE49-F238E27FC236}">
                <a16:creationId xmlns:a16="http://schemas.microsoft.com/office/drawing/2014/main" id="{9D178475-1D09-C4AB-6B64-E395C632C67F}"/>
              </a:ext>
            </a:extLst>
          </p:cNvPr>
          <p:cNvSpPr/>
          <p:nvPr/>
        </p:nvSpPr>
        <p:spPr>
          <a:xfrm>
            <a:off x="2882420" y="3496947"/>
            <a:ext cx="1449805" cy="994375"/>
          </a:xfrm>
          <a:prstGeom prst="flowChartMultidocument">
            <a:avLst/>
          </a:prstGeom>
          <a:solidFill>
            <a:schemeClr val="accent4"/>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a:t>
            </a:r>
            <a:r>
              <a:rPr kumimoji="0" lang="en-US" sz="1200" b="0" i="0" u="none" strike="noStrike" kern="1200" cap="none" spc="0" normalizeH="0" baseline="0" noProof="0" dirty="0" err="1">
                <a:ln>
                  <a:noFill/>
                </a:ln>
                <a:solidFill>
                  <a:schemeClr val="bg2">
                    <a:lumMod val="25000"/>
                  </a:schemeClr>
                </a:solidFill>
                <a:effectLst/>
                <a:uLnTx/>
                <a:uFillTx/>
                <a:latin typeface="Calibri"/>
                <a:ea typeface="+mn-ea"/>
                <a:cs typeface="+mn-cs"/>
              </a:rPr>
              <a:t>sds</a:t>
            </a: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 Data Files</a:t>
            </a:r>
            <a:b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br>
            <a:r>
              <a:rPr kumimoji="0" lang="en-US" sz="1200" b="0" i="0" u="none" strike="noStrike" kern="1200" cap="none" spc="0" normalizeH="0" baseline="0" noProof="0" dirty="0">
                <a:ln>
                  <a:noFill/>
                </a:ln>
                <a:solidFill>
                  <a:schemeClr val="bg2">
                    <a:lumMod val="25000"/>
                  </a:schemeClr>
                </a:solidFill>
                <a:effectLst/>
                <a:uLnTx/>
                <a:uFillTx/>
                <a:latin typeface="Calibri"/>
                <a:ea typeface="+mn-ea"/>
                <a:cs typeface="+mn-cs"/>
              </a:rPr>
              <a:t>‘s</a:t>
            </a:r>
            <a:r>
              <a:rPr lang="en-US" sz="1000" dirty="0">
                <a:solidFill>
                  <a:schemeClr val="bg2">
                    <a:lumMod val="25000"/>
                  </a:schemeClr>
                </a:solidFill>
                <a:latin typeface="Calibri"/>
              </a:rPr>
              <a:t>ensorX.0.sds’</a:t>
            </a:r>
            <a:br>
              <a:rPr lang="en-US" sz="1000" dirty="0">
                <a:solidFill>
                  <a:schemeClr val="bg2">
                    <a:lumMod val="25000"/>
                  </a:schemeClr>
                </a:solidFill>
                <a:latin typeface="Calibri"/>
              </a:rPr>
            </a:br>
            <a:r>
              <a:rPr lang="en-US" sz="1000" dirty="0">
                <a:solidFill>
                  <a:schemeClr val="bg2">
                    <a:lumMod val="25000"/>
                  </a:schemeClr>
                </a:solidFill>
                <a:latin typeface="Calibri"/>
              </a:rPr>
              <a:t>‘sensorX.1.sds’</a:t>
            </a:r>
            <a:endParaRPr kumimoji="0" lang="en-US" sz="1000" b="0" i="0" u="none" strike="noStrike" kern="1200" cap="none" spc="0" normalizeH="0" baseline="0" noProof="0" dirty="0">
              <a:ln>
                <a:noFill/>
              </a:ln>
              <a:solidFill>
                <a:schemeClr val="bg2">
                  <a:lumMod val="25000"/>
                </a:schemeClr>
              </a:solidFill>
              <a:effectLst/>
              <a:uLnTx/>
              <a:uFillTx/>
              <a:latin typeface="Calibri"/>
              <a:ea typeface="+mn-ea"/>
              <a:cs typeface="+mn-cs"/>
            </a:endParaRPr>
          </a:p>
        </p:txBody>
      </p:sp>
      <p:sp>
        <p:nvSpPr>
          <p:cNvPr id="8" name="Flowchart: Document 7">
            <a:extLst>
              <a:ext uri="{FF2B5EF4-FFF2-40B4-BE49-F238E27FC236}">
                <a16:creationId xmlns:a16="http://schemas.microsoft.com/office/drawing/2014/main" id="{2A04F68D-B2C0-BBA3-DC16-05C7B017D06D}"/>
              </a:ext>
            </a:extLst>
          </p:cNvPr>
          <p:cNvSpPr/>
          <p:nvPr/>
        </p:nvSpPr>
        <p:spPr>
          <a:xfrm>
            <a:off x="4724189" y="3496947"/>
            <a:ext cx="1235868" cy="790196"/>
          </a:xfrm>
          <a:prstGeom prst="flowChartDocumen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Metadata</a:t>
            </a:r>
            <a:br>
              <a:rPr lang="en-US" sz="1400" dirty="0"/>
            </a:br>
            <a:r>
              <a:rPr lang="en-US" sz="1100" dirty="0"/>
              <a:t>User supplied</a:t>
            </a:r>
            <a:br>
              <a:rPr lang="en-US" sz="1400" dirty="0"/>
            </a:br>
            <a:r>
              <a:rPr lang="en-US" sz="1100" dirty="0"/>
              <a:t>‘</a:t>
            </a:r>
            <a:r>
              <a:rPr lang="en-US" sz="1100" dirty="0" err="1"/>
              <a:t>sensorX.sds.yml</a:t>
            </a:r>
            <a:r>
              <a:rPr lang="en-US" sz="1100" dirty="0"/>
              <a:t>’</a:t>
            </a:r>
            <a:endParaRPr lang="en-GB" sz="1400" dirty="0"/>
          </a:p>
        </p:txBody>
      </p:sp>
    </p:spTree>
    <p:extLst>
      <p:ext uri="{BB962C8B-B14F-4D97-AF65-F5344CB8AC3E}">
        <p14:creationId xmlns:p14="http://schemas.microsoft.com/office/powerpoint/2010/main" val="11683486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76CA6-D0B2-77DB-4785-10818CA7B3D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8032546-435A-8048-7D7E-D1B272474223}"/>
              </a:ext>
            </a:extLst>
          </p:cNvPr>
          <p:cNvSpPr>
            <a:spLocks noGrp="1"/>
          </p:cNvSpPr>
          <p:nvPr>
            <p:ph type="title"/>
          </p:nvPr>
        </p:nvSpPr>
        <p:spPr/>
        <p:txBody>
          <a:bodyPr/>
          <a:lstStyle/>
          <a:p>
            <a:r>
              <a:rPr lang="en-US" dirty="0"/>
              <a:t>Development Flow for Edge AI Devices</a:t>
            </a:r>
          </a:p>
        </p:txBody>
      </p:sp>
      <p:sp>
        <p:nvSpPr>
          <p:cNvPr id="59" name="Rectangle 58">
            <a:extLst>
              <a:ext uri="{FF2B5EF4-FFF2-40B4-BE49-F238E27FC236}">
                <a16:creationId xmlns:a16="http://schemas.microsoft.com/office/drawing/2014/main" id="{D8761BE7-0AD3-1614-6EBE-C5E34707A61E}"/>
              </a:ext>
            </a:extLst>
          </p:cNvPr>
          <p:cNvSpPr/>
          <p:nvPr/>
        </p:nvSpPr>
        <p:spPr>
          <a:xfrm>
            <a:off x="1074670" y="1623700"/>
            <a:ext cx="6071917" cy="1609617"/>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cxnSp>
        <p:nvCxnSpPr>
          <p:cNvPr id="64" name="Straight Arrow Connector 63">
            <a:extLst>
              <a:ext uri="{FF2B5EF4-FFF2-40B4-BE49-F238E27FC236}">
                <a16:creationId xmlns:a16="http://schemas.microsoft.com/office/drawing/2014/main" id="{8A78BCC3-9520-DBFC-27B6-EF3D00026B09}"/>
              </a:ext>
            </a:extLst>
          </p:cNvPr>
          <p:cNvCxnSpPr>
            <a:cxnSpLocks/>
            <a:endCxn id="106" idx="1"/>
          </p:cNvCxnSpPr>
          <p:nvPr/>
        </p:nvCxnSpPr>
        <p:spPr>
          <a:xfrm flipV="1">
            <a:off x="2108955" y="2070265"/>
            <a:ext cx="676798" cy="7662"/>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E24C1942-1867-C495-1820-8DFDEDCBA6A0}"/>
              </a:ext>
            </a:extLst>
          </p:cNvPr>
          <p:cNvCxnSpPr>
            <a:cxnSpLocks/>
            <a:stCxn id="106" idx="3"/>
            <a:endCxn id="107" idx="1"/>
          </p:cNvCxnSpPr>
          <p:nvPr/>
        </p:nvCxnSpPr>
        <p:spPr>
          <a:xfrm>
            <a:off x="3757753" y="2070265"/>
            <a:ext cx="691309" cy="499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82D991F4-3280-91AD-61A6-F6469A7F9A44}"/>
              </a:ext>
            </a:extLst>
          </p:cNvPr>
          <p:cNvCxnSpPr>
            <a:cxnSpLocks/>
            <a:stCxn id="107" idx="3"/>
            <a:endCxn id="108" idx="1"/>
          </p:cNvCxnSpPr>
          <p:nvPr/>
        </p:nvCxnSpPr>
        <p:spPr>
          <a:xfrm flipV="1">
            <a:off x="5352382" y="2068496"/>
            <a:ext cx="691309"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6A4FBB78-50A8-236B-D865-44E5916A2AA3}"/>
              </a:ext>
            </a:extLst>
          </p:cNvPr>
          <p:cNvCxnSpPr>
            <a:cxnSpLocks/>
          </p:cNvCxnSpPr>
          <p:nvPr/>
        </p:nvCxnSpPr>
        <p:spPr>
          <a:xfrm>
            <a:off x="4096777" y="2081076"/>
            <a:ext cx="4554" cy="61063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8" name="Graphic 87">
            <a:extLst>
              <a:ext uri="{FF2B5EF4-FFF2-40B4-BE49-F238E27FC236}">
                <a16:creationId xmlns:a16="http://schemas.microsoft.com/office/drawing/2014/main" id="{773727A8-2F17-0FA4-EB9A-262C7E41910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949961" y="3508248"/>
            <a:ext cx="306905" cy="391304"/>
          </a:xfrm>
          <a:prstGeom prst="rect">
            <a:avLst/>
          </a:prstGeom>
        </p:spPr>
      </p:pic>
      <p:sp>
        <p:nvSpPr>
          <p:cNvPr id="92" name="TextBox 91">
            <a:extLst>
              <a:ext uri="{FF2B5EF4-FFF2-40B4-BE49-F238E27FC236}">
                <a16:creationId xmlns:a16="http://schemas.microsoft.com/office/drawing/2014/main" id="{39E5D065-E5CB-B910-A08C-077A304F9499}"/>
              </a:ext>
            </a:extLst>
          </p:cNvPr>
          <p:cNvSpPr txBox="1"/>
          <p:nvPr/>
        </p:nvSpPr>
        <p:spPr>
          <a:xfrm>
            <a:off x="3738922" y="3954550"/>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err="1">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ML_In</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SDS Files</a:t>
            </a:r>
          </a:p>
        </p:txBody>
      </p:sp>
      <p:pic>
        <p:nvPicPr>
          <p:cNvPr id="98" name="Picture 97">
            <a:extLst>
              <a:ext uri="{FF2B5EF4-FFF2-40B4-BE49-F238E27FC236}">
                <a16:creationId xmlns:a16="http://schemas.microsoft.com/office/drawing/2014/main" id="{ADC937E0-E910-26DF-673A-3559EBF9F4E9}"/>
              </a:ext>
            </a:extLst>
          </p:cNvPr>
          <p:cNvPicPr>
            <a:picLocks noChangeAspect="1"/>
          </p:cNvPicPr>
          <p:nvPr/>
        </p:nvPicPr>
        <p:blipFill>
          <a:blip r:embed="rId4"/>
          <a:stretch>
            <a:fillRect/>
          </a:stretch>
        </p:blipFill>
        <p:spPr>
          <a:xfrm>
            <a:off x="467904" y="1971359"/>
            <a:ext cx="405975" cy="194161"/>
          </a:xfrm>
          <a:prstGeom prst="rect">
            <a:avLst/>
          </a:prstGeom>
        </p:spPr>
      </p:pic>
      <p:sp>
        <p:nvSpPr>
          <p:cNvPr id="101" name="TextBox 100">
            <a:extLst>
              <a:ext uri="{FF2B5EF4-FFF2-40B4-BE49-F238E27FC236}">
                <a16:creationId xmlns:a16="http://schemas.microsoft.com/office/drawing/2014/main" id="{1C9A07F1-D9A4-0090-25D8-588BB1980CB5}"/>
              </a:ext>
            </a:extLst>
          </p:cNvPr>
          <p:cNvSpPr txBox="1"/>
          <p:nvPr/>
        </p:nvSpPr>
        <p:spPr>
          <a:xfrm>
            <a:off x="306234" y="2208656"/>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Video</a:t>
            </a:r>
          </a:p>
        </p:txBody>
      </p:sp>
      <p:sp>
        <p:nvSpPr>
          <p:cNvPr id="105" name="Process 104">
            <a:extLst>
              <a:ext uri="{FF2B5EF4-FFF2-40B4-BE49-F238E27FC236}">
                <a16:creationId xmlns:a16="http://schemas.microsoft.com/office/drawing/2014/main" id="{8418CEEE-3108-6C40-E511-7BF292813D31}"/>
              </a:ext>
            </a:extLst>
          </p:cNvPr>
          <p:cNvSpPr/>
          <p:nvPr/>
        </p:nvSpPr>
        <p:spPr>
          <a:xfrm>
            <a:off x="1244545" y="1851288"/>
            <a:ext cx="90332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Input Interface</a:t>
            </a:r>
          </a:p>
        </p:txBody>
      </p:sp>
      <p:sp>
        <p:nvSpPr>
          <p:cNvPr id="106" name="Process 105">
            <a:extLst>
              <a:ext uri="{FF2B5EF4-FFF2-40B4-BE49-F238E27FC236}">
                <a16:creationId xmlns:a16="http://schemas.microsoft.com/office/drawing/2014/main" id="{05221663-F2F6-B185-C6AF-F3AEED79F0E3}"/>
              </a:ext>
            </a:extLst>
          </p:cNvPr>
          <p:cNvSpPr/>
          <p:nvPr/>
        </p:nvSpPr>
        <p:spPr>
          <a:xfrm>
            <a:off x="2785753" y="1851288"/>
            <a:ext cx="97200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107" name="Process 106">
            <a:extLst>
              <a:ext uri="{FF2B5EF4-FFF2-40B4-BE49-F238E27FC236}">
                <a16:creationId xmlns:a16="http://schemas.microsoft.com/office/drawing/2014/main" id="{7B19996E-69FA-9E92-D52F-1FF464EF70E0}"/>
              </a:ext>
            </a:extLst>
          </p:cNvPr>
          <p:cNvSpPr/>
          <p:nvPr/>
        </p:nvSpPr>
        <p:spPr>
          <a:xfrm>
            <a:off x="4449062" y="1856284"/>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108" name="Process 107">
            <a:extLst>
              <a:ext uri="{FF2B5EF4-FFF2-40B4-BE49-F238E27FC236}">
                <a16:creationId xmlns:a16="http://schemas.microsoft.com/office/drawing/2014/main" id="{115385CD-989E-C600-72AD-D5AD34419816}"/>
              </a:ext>
            </a:extLst>
          </p:cNvPr>
          <p:cNvSpPr/>
          <p:nvPr/>
        </p:nvSpPr>
        <p:spPr>
          <a:xfrm>
            <a:off x="6043691" y="1849519"/>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Output Interface</a:t>
            </a:r>
          </a:p>
        </p:txBody>
      </p:sp>
      <p:sp>
        <p:nvSpPr>
          <p:cNvPr id="109" name="Process 108">
            <a:extLst>
              <a:ext uri="{FF2B5EF4-FFF2-40B4-BE49-F238E27FC236}">
                <a16:creationId xmlns:a16="http://schemas.microsoft.com/office/drawing/2014/main" id="{9ED22F72-743C-56BF-CF3C-6CBFE522615A}"/>
              </a:ext>
            </a:extLst>
          </p:cNvPr>
          <p:cNvSpPr/>
          <p:nvPr/>
        </p:nvSpPr>
        <p:spPr>
          <a:xfrm>
            <a:off x="3566661" y="2698196"/>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b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br>
            <a:r>
              <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in read/write mode</a:t>
            </a:r>
            <a:endParaRPr kumimoji="0" lang="en-GB" sz="8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2" name="Straight Arrow Connector 1">
            <a:extLst>
              <a:ext uri="{FF2B5EF4-FFF2-40B4-BE49-F238E27FC236}">
                <a16:creationId xmlns:a16="http://schemas.microsoft.com/office/drawing/2014/main" id="{B7B3B90F-8DA2-46EC-8906-E0D705E826C6}"/>
              </a:ext>
            </a:extLst>
          </p:cNvPr>
          <p:cNvCxnSpPr>
            <a:cxnSpLocks/>
            <a:stCxn id="109" idx="2"/>
            <a:endCxn id="88" idx="0"/>
          </p:cNvCxnSpPr>
          <p:nvPr/>
        </p:nvCxnSpPr>
        <p:spPr>
          <a:xfrm>
            <a:off x="4101331" y="3093159"/>
            <a:ext cx="2083" cy="415089"/>
          </a:xfrm>
          <a:prstGeom prst="straightConnector1">
            <a:avLst/>
          </a:prstGeom>
          <a:ln w="15875">
            <a:solidFill>
              <a:schemeClr val="accent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418B3DF1-F72C-3E7A-BC7D-A2F6F8BA3211}"/>
              </a:ext>
            </a:extLst>
          </p:cNvPr>
          <p:cNvCxnSpPr>
            <a:cxnSpLocks/>
          </p:cNvCxnSpPr>
          <p:nvPr/>
        </p:nvCxnSpPr>
        <p:spPr>
          <a:xfrm>
            <a:off x="5666841" y="2052897"/>
            <a:ext cx="4736" cy="6350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6EC61E65-8094-2B1E-10AD-482DCA178FB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520207" y="3528714"/>
            <a:ext cx="306905" cy="391304"/>
          </a:xfrm>
          <a:prstGeom prst="rect">
            <a:avLst/>
          </a:prstGeom>
        </p:spPr>
      </p:pic>
      <p:sp>
        <p:nvSpPr>
          <p:cNvPr id="8" name="TextBox 7">
            <a:extLst>
              <a:ext uri="{FF2B5EF4-FFF2-40B4-BE49-F238E27FC236}">
                <a16:creationId xmlns:a16="http://schemas.microsoft.com/office/drawing/2014/main" id="{D5C6A090-A155-9286-E915-5BF8184D5FD3}"/>
              </a:ext>
            </a:extLst>
          </p:cNvPr>
          <p:cNvSpPr txBox="1"/>
          <p:nvPr/>
        </p:nvSpPr>
        <p:spPr>
          <a:xfrm>
            <a:off x="5309168" y="3975016"/>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err="1">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ML_Out</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lang="en-US" sz="1067" b="1" dirty="0">
                <a:latin typeface="Aeonik" panose="020B0503030300000000" pitchFamily="34" charset="0"/>
                <a:ea typeface="ＭＳ Ｐゴシック" panose="020B0600070205080204" pitchFamily="34" charset="-128"/>
                <a:cs typeface="Calibri" panose="020F0502020204030204" pitchFamily="34" charset="0"/>
              </a:rPr>
              <a:t>SDS Files</a:t>
            </a:r>
            <a:endPar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sp>
        <p:nvSpPr>
          <p:cNvPr id="9" name="Process 108">
            <a:extLst>
              <a:ext uri="{FF2B5EF4-FFF2-40B4-BE49-F238E27FC236}">
                <a16:creationId xmlns:a16="http://schemas.microsoft.com/office/drawing/2014/main" id="{5BB5ED0F-2934-70B0-D031-A016E48B9E64}"/>
              </a:ext>
            </a:extLst>
          </p:cNvPr>
          <p:cNvSpPr/>
          <p:nvPr/>
        </p:nvSpPr>
        <p:spPr>
          <a:xfrm>
            <a:off x="5136907" y="2697480"/>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0" name="Straight Arrow Connector 9">
            <a:extLst>
              <a:ext uri="{FF2B5EF4-FFF2-40B4-BE49-F238E27FC236}">
                <a16:creationId xmlns:a16="http://schemas.microsoft.com/office/drawing/2014/main" id="{00719D3D-7399-9D01-C8D9-04C1E12749C2}"/>
              </a:ext>
            </a:extLst>
          </p:cNvPr>
          <p:cNvCxnSpPr>
            <a:cxnSpLocks/>
            <a:stCxn id="9" idx="2"/>
            <a:endCxn id="7" idx="0"/>
          </p:cNvCxnSpPr>
          <p:nvPr/>
        </p:nvCxnSpPr>
        <p:spPr>
          <a:xfrm>
            <a:off x="5671577" y="3092443"/>
            <a:ext cx="2083" cy="43627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E7F6DC6-53D7-1115-C8BD-2763814BF8C2}"/>
              </a:ext>
            </a:extLst>
          </p:cNvPr>
          <p:cNvCxnSpPr>
            <a:cxnSpLocks/>
          </p:cNvCxnSpPr>
          <p:nvPr/>
        </p:nvCxnSpPr>
        <p:spPr>
          <a:xfrm>
            <a:off x="2456193" y="2081076"/>
            <a:ext cx="4554" cy="610635"/>
          </a:xfrm>
          <a:prstGeom prst="straightConnector1">
            <a:avLst/>
          </a:prstGeom>
          <a:ln w="15875">
            <a:solidFill>
              <a:schemeClr val="accent1"/>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16" name="Graphic 15">
            <a:extLst>
              <a:ext uri="{FF2B5EF4-FFF2-40B4-BE49-F238E27FC236}">
                <a16:creationId xmlns:a16="http://schemas.microsoft.com/office/drawing/2014/main" id="{E34609AA-745C-A136-7B21-BF134F87664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309377" y="3508248"/>
            <a:ext cx="306905" cy="391304"/>
          </a:xfrm>
          <a:prstGeom prst="rect">
            <a:avLst/>
          </a:prstGeom>
        </p:spPr>
      </p:pic>
      <p:sp>
        <p:nvSpPr>
          <p:cNvPr id="17" name="TextBox 16">
            <a:extLst>
              <a:ext uri="{FF2B5EF4-FFF2-40B4-BE49-F238E27FC236}">
                <a16:creationId xmlns:a16="http://schemas.microsoft.com/office/drawing/2014/main" id="{3B0D9E3F-1B44-567D-EFC6-A250C385B468}"/>
              </a:ext>
            </a:extLst>
          </p:cNvPr>
          <p:cNvSpPr txBox="1"/>
          <p:nvPr/>
        </p:nvSpPr>
        <p:spPr>
          <a:xfrm>
            <a:off x="1851941" y="3954550"/>
            <a:ext cx="1266267"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Video_</a:t>
            </a: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In</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SDS Files</a:t>
            </a:r>
          </a:p>
        </p:txBody>
      </p:sp>
      <p:sp>
        <p:nvSpPr>
          <p:cNvPr id="18" name="Process 108">
            <a:extLst>
              <a:ext uri="{FF2B5EF4-FFF2-40B4-BE49-F238E27FC236}">
                <a16:creationId xmlns:a16="http://schemas.microsoft.com/office/drawing/2014/main" id="{F41783A6-4195-B2BD-6E32-B371EED2A16E}"/>
              </a:ext>
            </a:extLst>
          </p:cNvPr>
          <p:cNvSpPr/>
          <p:nvPr/>
        </p:nvSpPr>
        <p:spPr>
          <a:xfrm>
            <a:off x="1599656" y="2698196"/>
            <a:ext cx="1722182" cy="394963"/>
          </a:xfrm>
          <a:prstGeom prst="flowChartProcess">
            <a:avLst/>
          </a:prstGeom>
          <a:solidFill>
            <a:schemeClr val="bg1">
              <a:lumMod val="65000"/>
            </a:schemeClr>
          </a:solidFill>
          <a:ln w="15875">
            <a:solidFill>
              <a:srgbClr val="00C1D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 (optional)</a:t>
            </a:r>
            <a:b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br>
            <a:r>
              <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in write mode</a:t>
            </a:r>
            <a:endParaRPr kumimoji="0" lang="en-GB" sz="8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9" name="Straight Arrow Connector 18">
            <a:extLst>
              <a:ext uri="{FF2B5EF4-FFF2-40B4-BE49-F238E27FC236}">
                <a16:creationId xmlns:a16="http://schemas.microsoft.com/office/drawing/2014/main" id="{F918D0D1-7C79-6148-EC9F-54E00717AC19}"/>
              </a:ext>
            </a:extLst>
          </p:cNvPr>
          <p:cNvCxnSpPr>
            <a:cxnSpLocks/>
            <a:stCxn id="18" idx="2"/>
            <a:endCxn id="16" idx="0"/>
          </p:cNvCxnSpPr>
          <p:nvPr/>
        </p:nvCxnSpPr>
        <p:spPr>
          <a:xfrm>
            <a:off x="2460747" y="3093159"/>
            <a:ext cx="2083" cy="415089"/>
          </a:xfrm>
          <a:prstGeom prst="straightConnector1">
            <a:avLst/>
          </a:prstGeom>
          <a:ln w="15875">
            <a:solidFill>
              <a:schemeClr val="accent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 name="Straight Arrow Connector 2">
            <a:extLst>
              <a:ext uri="{FF2B5EF4-FFF2-40B4-BE49-F238E27FC236}">
                <a16:creationId xmlns:a16="http://schemas.microsoft.com/office/drawing/2014/main" id="{BFB68672-614F-E74C-CC13-E8612FE01558}"/>
              </a:ext>
            </a:extLst>
          </p:cNvPr>
          <p:cNvCxnSpPr>
            <a:cxnSpLocks/>
          </p:cNvCxnSpPr>
          <p:nvPr/>
        </p:nvCxnSpPr>
        <p:spPr>
          <a:xfrm>
            <a:off x="936217" y="2068404"/>
            <a:ext cx="304017" cy="0"/>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02424967-8274-A5A6-7CF2-028FCEB4D098}"/>
              </a:ext>
            </a:extLst>
          </p:cNvPr>
          <p:cNvSpPr/>
          <p:nvPr/>
        </p:nvSpPr>
        <p:spPr>
          <a:xfrm>
            <a:off x="7838322" y="1626945"/>
            <a:ext cx="3760288" cy="1609617"/>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cxnSp>
        <p:nvCxnSpPr>
          <p:cNvPr id="13" name="Straight Arrow Connector 12">
            <a:extLst>
              <a:ext uri="{FF2B5EF4-FFF2-40B4-BE49-F238E27FC236}">
                <a16:creationId xmlns:a16="http://schemas.microsoft.com/office/drawing/2014/main" id="{494B0548-4B59-C21A-4DE9-A344405D4BAA}"/>
              </a:ext>
            </a:extLst>
          </p:cNvPr>
          <p:cNvCxnSpPr>
            <a:cxnSpLocks/>
            <a:stCxn id="25" idx="3"/>
            <a:endCxn id="26" idx="1"/>
          </p:cNvCxnSpPr>
          <p:nvPr/>
        </p:nvCxnSpPr>
        <p:spPr>
          <a:xfrm flipV="1">
            <a:off x="9804405" y="2071741"/>
            <a:ext cx="691309"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20" name="Graphic 19">
            <a:extLst>
              <a:ext uri="{FF2B5EF4-FFF2-40B4-BE49-F238E27FC236}">
                <a16:creationId xmlns:a16="http://schemas.microsoft.com/office/drawing/2014/main" id="{8A9AC35D-0D75-5180-5311-66687BBA1C0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401984" y="3511493"/>
            <a:ext cx="306905" cy="391304"/>
          </a:xfrm>
          <a:prstGeom prst="rect">
            <a:avLst/>
          </a:prstGeom>
        </p:spPr>
      </p:pic>
      <p:sp>
        <p:nvSpPr>
          <p:cNvPr id="21" name="TextBox 20">
            <a:extLst>
              <a:ext uri="{FF2B5EF4-FFF2-40B4-BE49-F238E27FC236}">
                <a16:creationId xmlns:a16="http://schemas.microsoft.com/office/drawing/2014/main" id="{8B57801E-953B-80FF-E1E2-F8482C5249AF}"/>
              </a:ext>
            </a:extLst>
          </p:cNvPr>
          <p:cNvSpPr txBox="1"/>
          <p:nvPr/>
        </p:nvSpPr>
        <p:spPr>
          <a:xfrm>
            <a:off x="8190945" y="3957795"/>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err="1">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ML_In</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SDS Files</a:t>
            </a:r>
          </a:p>
        </p:txBody>
      </p:sp>
      <p:sp>
        <p:nvSpPr>
          <p:cNvPr id="25" name="Process 106">
            <a:extLst>
              <a:ext uri="{FF2B5EF4-FFF2-40B4-BE49-F238E27FC236}">
                <a16:creationId xmlns:a16="http://schemas.microsoft.com/office/drawing/2014/main" id="{D30E0710-8C6B-39D0-551A-5D66842E37CE}"/>
              </a:ext>
            </a:extLst>
          </p:cNvPr>
          <p:cNvSpPr/>
          <p:nvPr/>
        </p:nvSpPr>
        <p:spPr>
          <a:xfrm>
            <a:off x="8901085" y="1859529"/>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26" name="Process 107">
            <a:extLst>
              <a:ext uri="{FF2B5EF4-FFF2-40B4-BE49-F238E27FC236}">
                <a16:creationId xmlns:a16="http://schemas.microsoft.com/office/drawing/2014/main" id="{3C073546-CB1F-E841-BB04-99FB1CFAFAF7}"/>
              </a:ext>
            </a:extLst>
          </p:cNvPr>
          <p:cNvSpPr/>
          <p:nvPr/>
        </p:nvSpPr>
        <p:spPr>
          <a:xfrm>
            <a:off x="10495714" y="1852764"/>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Output Interface</a:t>
            </a:r>
          </a:p>
        </p:txBody>
      </p:sp>
      <p:sp>
        <p:nvSpPr>
          <p:cNvPr id="27" name="Process 108">
            <a:extLst>
              <a:ext uri="{FF2B5EF4-FFF2-40B4-BE49-F238E27FC236}">
                <a16:creationId xmlns:a16="http://schemas.microsoft.com/office/drawing/2014/main" id="{E2C967FB-451E-69B2-203A-6398BBA1FD19}"/>
              </a:ext>
            </a:extLst>
          </p:cNvPr>
          <p:cNvSpPr/>
          <p:nvPr/>
        </p:nvSpPr>
        <p:spPr>
          <a:xfrm>
            <a:off x="8018684" y="2701441"/>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read mode</a:t>
            </a:r>
            <a:endParaRPr kumimoji="0" lang="en-GB" sz="8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28" name="Straight Arrow Connector 27">
            <a:extLst>
              <a:ext uri="{FF2B5EF4-FFF2-40B4-BE49-F238E27FC236}">
                <a16:creationId xmlns:a16="http://schemas.microsoft.com/office/drawing/2014/main" id="{C543C465-212B-0B5E-3875-57AE761209BE}"/>
              </a:ext>
            </a:extLst>
          </p:cNvPr>
          <p:cNvCxnSpPr>
            <a:cxnSpLocks/>
            <a:stCxn id="27" idx="2"/>
            <a:endCxn id="20" idx="0"/>
          </p:cNvCxnSpPr>
          <p:nvPr/>
        </p:nvCxnSpPr>
        <p:spPr>
          <a:xfrm>
            <a:off x="8553354" y="3096404"/>
            <a:ext cx="2083" cy="415089"/>
          </a:xfrm>
          <a:prstGeom prst="straightConnector1">
            <a:avLst/>
          </a:prstGeom>
          <a:ln w="15875">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07AACDC8-5FD2-6C05-446B-5D7A7EFA6F7C}"/>
              </a:ext>
            </a:extLst>
          </p:cNvPr>
          <p:cNvCxnSpPr>
            <a:cxnSpLocks/>
            <a:endCxn id="32" idx="0"/>
          </p:cNvCxnSpPr>
          <p:nvPr/>
        </p:nvCxnSpPr>
        <p:spPr>
          <a:xfrm>
            <a:off x="10123600" y="2043977"/>
            <a:ext cx="0" cy="65350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30" name="Graphic 29">
            <a:extLst>
              <a:ext uri="{FF2B5EF4-FFF2-40B4-BE49-F238E27FC236}">
                <a16:creationId xmlns:a16="http://schemas.microsoft.com/office/drawing/2014/main" id="{67FAC410-A88F-BC6D-B791-E325E26F164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972230" y="3531959"/>
            <a:ext cx="306905" cy="391304"/>
          </a:xfrm>
          <a:prstGeom prst="rect">
            <a:avLst/>
          </a:prstGeom>
        </p:spPr>
      </p:pic>
      <p:sp>
        <p:nvSpPr>
          <p:cNvPr id="31" name="TextBox 30">
            <a:extLst>
              <a:ext uri="{FF2B5EF4-FFF2-40B4-BE49-F238E27FC236}">
                <a16:creationId xmlns:a16="http://schemas.microsoft.com/office/drawing/2014/main" id="{3E4D67A5-A26D-FA42-7925-663A58940F92}"/>
              </a:ext>
            </a:extLst>
          </p:cNvPr>
          <p:cNvSpPr txBox="1"/>
          <p:nvPr/>
        </p:nvSpPr>
        <p:spPr>
          <a:xfrm>
            <a:off x="9761191" y="3978261"/>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err="1">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ML_Out</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lang="en-US" sz="1067" b="1" dirty="0">
                <a:latin typeface="Aeonik" panose="020B0503030300000000" pitchFamily="34" charset="0"/>
                <a:ea typeface="ＭＳ Ｐゴシック" panose="020B0600070205080204" pitchFamily="34" charset="-128"/>
                <a:cs typeface="Calibri" panose="020F0502020204030204" pitchFamily="34" charset="0"/>
              </a:rPr>
              <a:t>SDS Files</a:t>
            </a:r>
            <a:endPar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sp>
        <p:nvSpPr>
          <p:cNvPr id="32" name="Process 108">
            <a:extLst>
              <a:ext uri="{FF2B5EF4-FFF2-40B4-BE49-F238E27FC236}">
                <a16:creationId xmlns:a16="http://schemas.microsoft.com/office/drawing/2014/main" id="{D31225AC-49B6-DAB8-B782-DCD640752B3B}"/>
              </a:ext>
            </a:extLst>
          </p:cNvPr>
          <p:cNvSpPr/>
          <p:nvPr/>
        </p:nvSpPr>
        <p:spPr>
          <a:xfrm>
            <a:off x="9588930" y="2697480"/>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33" name="Straight Arrow Connector 32">
            <a:extLst>
              <a:ext uri="{FF2B5EF4-FFF2-40B4-BE49-F238E27FC236}">
                <a16:creationId xmlns:a16="http://schemas.microsoft.com/office/drawing/2014/main" id="{7C1F655C-DF74-7C03-2740-F004BCFA738F}"/>
              </a:ext>
            </a:extLst>
          </p:cNvPr>
          <p:cNvCxnSpPr>
            <a:cxnSpLocks/>
            <a:stCxn id="32" idx="2"/>
            <a:endCxn id="30" idx="0"/>
          </p:cNvCxnSpPr>
          <p:nvPr/>
        </p:nvCxnSpPr>
        <p:spPr>
          <a:xfrm>
            <a:off x="10123600" y="3092443"/>
            <a:ext cx="2083" cy="43951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nector: Elbow 39">
            <a:extLst>
              <a:ext uri="{FF2B5EF4-FFF2-40B4-BE49-F238E27FC236}">
                <a16:creationId xmlns:a16="http://schemas.microsoft.com/office/drawing/2014/main" id="{54CFF4A9-F189-7D43-8D95-1EBAE9B3FC1F}"/>
              </a:ext>
            </a:extLst>
          </p:cNvPr>
          <p:cNvCxnSpPr>
            <a:cxnSpLocks/>
          </p:cNvCxnSpPr>
          <p:nvPr/>
        </p:nvCxnSpPr>
        <p:spPr>
          <a:xfrm rot="5400000" flipH="1" flipV="1">
            <a:off x="8422956" y="2210721"/>
            <a:ext cx="611388" cy="350592"/>
          </a:xfrm>
          <a:prstGeom prst="bentConnector3">
            <a:avLst>
              <a:gd name="adj1" fmla="val 100914"/>
            </a:avLst>
          </a:prstGeom>
          <a:ln w="158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9674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FB3DF9-D78E-4BFF-EB7B-49B94681085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A0E3294-86D8-D002-3C1C-AA94B216DCD4}"/>
              </a:ext>
            </a:extLst>
          </p:cNvPr>
          <p:cNvSpPr>
            <a:spLocks noGrp="1"/>
          </p:cNvSpPr>
          <p:nvPr>
            <p:ph type="title"/>
          </p:nvPr>
        </p:nvSpPr>
        <p:spPr/>
        <p:txBody>
          <a:bodyPr/>
          <a:lstStyle/>
          <a:p>
            <a:r>
              <a:rPr lang="en-US" dirty="0"/>
              <a:t>Development Flow for Edge AI Devices</a:t>
            </a:r>
          </a:p>
        </p:txBody>
      </p:sp>
      <p:sp>
        <p:nvSpPr>
          <p:cNvPr id="59" name="Rectangle 58">
            <a:extLst>
              <a:ext uri="{FF2B5EF4-FFF2-40B4-BE49-F238E27FC236}">
                <a16:creationId xmlns:a16="http://schemas.microsoft.com/office/drawing/2014/main" id="{F5C68DC5-F54D-46E9-86EE-880C23DD9037}"/>
              </a:ext>
            </a:extLst>
          </p:cNvPr>
          <p:cNvSpPr/>
          <p:nvPr/>
        </p:nvSpPr>
        <p:spPr>
          <a:xfrm>
            <a:off x="1742636" y="1195848"/>
            <a:ext cx="6071917" cy="2037470"/>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pic>
        <p:nvPicPr>
          <p:cNvPr id="60" name="Picture 59">
            <a:extLst>
              <a:ext uri="{FF2B5EF4-FFF2-40B4-BE49-F238E27FC236}">
                <a16:creationId xmlns:a16="http://schemas.microsoft.com/office/drawing/2014/main" id="{86809350-057E-6915-A9D1-06C94B7AEEB9}"/>
              </a:ext>
            </a:extLst>
          </p:cNvPr>
          <p:cNvPicPr>
            <a:picLocks noChangeAspect="1"/>
          </p:cNvPicPr>
          <p:nvPr/>
        </p:nvPicPr>
        <p:blipFill>
          <a:blip r:embed="rId3"/>
          <a:stretch>
            <a:fillRect/>
          </a:stretch>
        </p:blipFill>
        <p:spPr>
          <a:xfrm>
            <a:off x="1031922" y="1292302"/>
            <a:ext cx="371504" cy="471311"/>
          </a:xfrm>
          <a:prstGeom prst="rect">
            <a:avLst/>
          </a:prstGeom>
        </p:spPr>
      </p:pic>
      <p:sp>
        <p:nvSpPr>
          <p:cNvPr id="63" name="Content Placeholder 2">
            <a:extLst>
              <a:ext uri="{FF2B5EF4-FFF2-40B4-BE49-F238E27FC236}">
                <a16:creationId xmlns:a16="http://schemas.microsoft.com/office/drawing/2014/main" id="{28F59114-99DB-93D6-37A4-A2D8A960CD9B}"/>
              </a:ext>
            </a:extLst>
          </p:cNvPr>
          <p:cNvSpPr txBox="1">
            <a:spLocks/>
          </p:cNvSpPr>
          <p:nvPr/>
        </p:nvSpPr>
        <p:spPr>
          <a:xfrm>
            <a:off x="2075195" y="1354116"/>
            <a:ext cx="5365218"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4"/>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DATA STREAM  </a:t>
            </a:r>
          </a:p>
        </p:txBody>
      </p:sp>
      <p:cxnSp>
        <p:nvCxnSpPr>
          <p:cNvPr id="64" name="Straight Arrow Connector 63">
            <a:extLst>
              <a:ext uri="{FF2B5EF4-FFF2-40B4-BE49-F238E27FC236}">
                <a16:creationId xmlns:a16="http://schemas.microsoft.com/office/drawing/2014/main" id="{ECA076AE-94D4-6380-BC94-154A09ABE810}"/>
              </a:ext>
            </a:extLst>
          </p:cNvPr>
          <p:cNvCxnSpPr>
            <a:cxnSpLocks/>
            <a:endCxn id="106" idx="1"/>
          </p:cNvCxnSpPr>
          <p:nvPr/>
        </p:nvCxnSpPr>
        <p:spPr>
          <a:xfrm flipV="1">
            <a:off x="2776921" y="2070265"/>
            <a:ext cx="676798" cy="7662"/>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1DE3F56F-54BD-FD48-FA2B-3D3042B567BB}"/>
              </a:ext>
            </a:extLst>
          </p:cNvPr>
          <p:cNvCxnSpPr>
            <a:cxnSpLocks/>
            <a:stCxn id="106" idx="3"/>
            <a:endCxn id="107" idx="1"/>
          </p:cNvCxnSpPr>
          <p:nvPr/>
        </p:nvCxnSpPr>
        <p:spPr>
          <a:xfrm>
            <a:off x="4425719" y="2070265"/>
            <a:ext cx="691309" cy="499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2087E769-7669-BBE4-F556-ACD2E97CCA57}"/>
              </a:ext>
            </a:extLst>
          </p:cNvPr>
          <p:cNvCxnSpPr>
            <a:cxnSpLocks/>
          </p:cNvCxnSpPr>
          <p:nvPr/>
        </p:nvCxnSpPr>
        <p:spPr>
          <a:xfrm flipV="1">
            <a:off x="6020348" y="2066544"/>
            <a:ext cx="691309"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3B7DB83F-3575-2BAC-5DE6-39DB665C0037}"/>
              </a:ext>
            </a:extLst>
          </p:cNvPr>
          <p:cNvCxnSpPr>
            <a:cxnSpLocks/>
          </p:cNvCxnSpPr>
          <p:nvPr/>
        </p:nvCxnSpPr>
        <p:spPr>
          <a:xfrm>
            <a:off x="4764516" y="2071552"/>
            <a:ext cx="5009" cy="61063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87" name="Right Brace 86">
            <a:extLst>
              <a:ext uri="{FF2B5EF4-FFF2-40B4-BE49-F238E27FC236}">
                <a16:creationId xmlns:a16="http://schemas.microsoft.com/office/drawing/2014/main" id="{8C112194-03FE-3DC1-3E1C-5806FCC07BE8}"/>
              </a:ext>
            </a:extLst>
          </p:cNvPr>
          <p:cNvSpPr/>
          <p:nvPr/>
        </p:nvSpPr>
        <p:spPr>
          <a:xfrm>
            <a:off x="1381727" y="1245140"/>
            <a:ext cx="529177" cy="1906072"/>
          </a:xfrm>
          <a:prstGeom prst="rightBrace">
            <a:avLst>
              <a:gd name="adj1" fmla="val 0"/>
              <a:gd name="adj2" fmla="val 44704"/>
            </a:avLst>
          </a:prstGeom>
          <a:ln w="158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eonik" panose="020B0503030300000000" pitchFamily="34" charset="0"/>
              <a:ea typeface="+mn-ea"/>
              <a:cs typeface="Calibri" panose="020F0502020204030204" pitchFamily="34" charset="0"/>
            </a:endParaRPr>
          </a:p>
        </p:txBody>
      </p:sp>
      <p:pic>
        <p:nvPicPr>
          <p:cNvPr id="88" name="Graphic 87">
            <a:extLst>
              <a:ext uri="{FF2B5EF4-FFF2-40B4-BE49-F238E27FC236}">
                <a16:creationId xmlns:a16="http://schemas.microsoft.com/office/drawing/2014/main" id="{ACCCA5A1-AB23-0834-F936-49BF56A5705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617927" y="3508248"/>
            <a:ext cx="306905" cy="391304"/>
          </a:xfrm>
          <a:prstGeom prst="rect">
            <a:avLst/>
          </a:prstGeom>
        </p:spPr>
      </p:pic>
      <p:sp>
        <p:nvSpPr>
          <p:cNvPr id="92" name="TextBox 91">
            <a:extLst>
              <a:ext uri="{FF2B5EF4-FFF2-40B4-BE49-F238E27FC236}">
                <a16:creationId xmlns:a16="http://schemas.microsoft.com/office/drawing/2014/main" id="{B6A3333B-020D-8376-6E00-541781E846D4}"/>
              </a:ext>
            </a:extLst>
          </p:cNvPr>
          <p:cNvSpPr txBox="1"/>
          <p:nvPr/>
        </p:nvSpPr>
        <p:spPr>
          <a:xfrm>
            <a:off x="4406888" y="3954550"/>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Input</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pic>
        <p:nvPicPr>
          <p:cNvPr id="97" name="Picture 96">
            <a:extLst>
              <a:ext uri="{FF2B5EF4-FFF2-40B4-BE49-F238E27FC236}">
                <a16:creationId xmlns:a16="http://schemas.microsoft.com/office/drawing/2014/main" id="{D7741C1F-CEDE-33D4-89BE-3B56FDA87A60}"/>
              </a:ext>
            </a:extLst>
          </p:cNvPr>
          <p:cNvPicPr>
            <a:picLocks noChangeAspect="1"/>
          </p:cNvPicPr>
          <p:nvPr/>
        </p:nvPicPr>
        <p:blipFill>
          <a:blip r:embed="rId7"/>
          <a:stretch>
            <a:fillRect/>
          </a:stretch>
        </p:blipFill>
        <p:spPr>
          <a:xfrm>
            <a:off x="1041909" y="2096088"/>
            <a:ext cx="354609" cy="323203"/>
          </a:xfrm>
          <a:prstGeom prst="rect">
            <a:avLst/>
          </a:prstGeom>
        </p:spPr>
      </p:pic>
      <p:pic>
        <p:nvPicPr>
          <p:cNvPr id="98" name="Picture 97">
            <a:extLst>
              <a:ext uri="{FF2B5EF4-FFF2-40B4-BE49-F238E27FC236}">
                <a16:creationId xmlns:a16="http://schemas.microsoft.com/office/drawing/2014/main" id="{E03D6B50-AE1D-2616-FC8D-F5BC9D5F760A}"/>
              </a:ext>
            </a:extLst>
          </p:cNvPr>
          <p:cNvPicPr>
            <a:picLocks noChangeAspect="1"/>
          </p:cNvPicPr>
          <p:nvPr/>
        </p:nvPicPr>
        <p:blipFill>
          <a:blip r:embed="rId8"/>
          <a:stretch>
            <a:fillRect/>
          </a:stretch>
        </p:blipFill>
        <p:spPr>
          <a:xfrm>
            <a:off x="1016226" y="2757572"/>
            <a:ext cx="405975" cy="194161"/>
          </a:xfrm>
          <a:prstGeom prst="rect">
            <a:avLst/>
          </a:prstGeom>
        </p:spPr>
      </p:pic>
      <p:sp>
        <p:nvSpPr>
          <p:cNvPr id="99" name="TextBox 98">
            <a:extLst>
              <a:ext uri="{FF2B5EF4-FFF2-40B4-BE49-F238E27FC236}">
                <a16:creationId xmlns:a16="http://schemas.microsoft.com/office/drawing/2014/main" id="{698AAE85-B5EB-4225-416F-47AAE18FB631}"/>
              </a:ext>
            </a:extLst>
          </p:cNvPr>
          <p:cNvSpPr txBox="1"/>
          <p:nvPr/>
        </p:nvSpPr>
        <p:spPr>
          <a:xfrm>
            <a:off x="854556" y="1805894"/>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Sensor</a:t>
            </a:r>
          </a:p>
        </p:txBody>
      </p:sp>
      <p:sp>
        <p:nvSpPr>
          <p:cNvPr id="100" name="TextBox 99">
            <a:extLst>
              <a:ext uri="{FF2B5EF4-FFF2-40B4-BE49-F238E27FC236}">
                <a16:creationId xmlns:a16="http://schemas.microsoft.com/office/drawing/2014/main" id="{6C6CC81C-699D-31E2-55E4-5F4BBA7A6370}"/>
              </a:ext>
            </a:extLst>
          </p:cNvPr>
          <p:cNvSpPr txBox="1"/>
          <p:nvPr/>
        </p:nvSpPr>
        <p:spPr>
          <a:xfrm>
            <a:off x="854556" y="2463942"/>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Audio</a:t>
            </a:r>
          </a:p>
        </p:txBody>
      </p:sp>
      <p:sp>
        <p:nvSpPr>
          <p:cNvPr id="101" name="TextBox 100">
            <a:extLst>
              <a:ext uri="{FF2B5EF4-FFF2-40B4-BE49-F238E27FC236}">
                <a16:creationId xmlns:a16="http://schemas.microsoft.com/office/drawing/2014/main" id="{EC8BDCB0-0293-074E-1D13-C97CA15D03D3}"/>
              </a:ext>
            </a:extLst>
          </p:cNvPr>
          <p:cNvSpPr txBox="1"/>
          <p:nvPr/>
        </p:nvSpPr>
        <p:spPr>
          <a:xfrm>
            <a:off x="854556" y="3003415"/>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Video</a:t>
            </a:r>
          </a:p>
        </p:txBody>
      </p:sp>
      <p:sp>
        <p:nvSpPr>
          <p:cNvPr id="105" name="Process 104">
            <a:extLst>
              <a:ext uri="{FF2B5EF4-FFF2-40B4-BE49-F238E27FC236}">
                <a16:creationId xmlns:a16="http://schemas.microsoft.com/office/drawing/2014/main" id="{4EA3C087-30A4-D008-88C0-B78D0F138CDC}"/>
              </a:ext>
            </a:extLst>
          </p:cNvPr>
          <p:cNvSpPr/>
          <p:nvPr/>
        </p:nvSpPr>
        <p:spPr>
          <a:xfrm>
            <a:off x="1912511" y="1851288"/>
            <a:ext cx="90332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Input Interface</a:t>
            </a:r>
          </a:p>
        </p:txBody>
      </p:sp>
      <p:sp>
        <p:nvSpPr>
          <p:cNvPr id="106" name="Process 105">
            <a:extLst>
              <a:ext uri="{FF2B5EF4-FFF2-40B4-BE49-F238E27FC236}">
                <a16:creationId xmlns:a16="http://schemas.microsoft.com/office/drawing/2014/main" id="{4712F299-AE26-F47B-7800-D773E27AD664}"/>
              </a:ext>
            </a:extLst>
          </p:cNvPr>
          <p:cNvSpPr/>
          <p:nvPr/>
        </p:nvSpPr>
        <p:spPr>
          <a:xfrm>
            <a:off x="3453719" y="1851288"/>
            <a:ext cx="97200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107" name="Process 106">
            <a:extLst>
              <a:ext uri="{FF2B5EF4-FFF2-40B4-BE49-F238E27FC236}">
                <a16:creationId xmlns:a16="http://schemas.microsoft.com/office/drawing/2014/main" id="{6345F138-573E-70C0-BB8C-3618D2C77528}"/>
              </a:ext>
            </a:extLst>
          </p:cNvPr>
          <p:cNvSpPr/>
          <p:nvPr/>
        </p:nvSpPr>
        <p:spPr>
          <a:xfrm>
            <a:off x="5117028" y="1856284"/>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108" name="Process 107">
            <a:extLst>
              <a:ext uri="{FF2B5EF4-FFF2-40B4-BE49-F238E27FC236}">
                <a16:creationId xmlns:a16="http://schemas.microsoft.com/office/drawing/2014/main" id="{9119A571-F198-F4EA-7CCD-AEC51E5B68FA}"/>
              </a:ext>
            </a:extLst>
          </p:cNvPr>
          <p:cNvSpPr/>
          <p:nvPr/>
        </p:nvSpPr>
        <p:spPr>
          <a:xfrm>
            <a:off x="6711657" y="1849519"/>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Output Interface</a:t>
            </a:r>
          </a:p>
        </p:txBody>
      </p:sp>
      <p:sp>
        <p:nvSpPr>
          <p:cNvPr id="109" name="Process 108">
            <a:extLst>
              <a:ext uri="{FF2B5EF4-FFF2-40B4-BE49-F238E27FC236}">
                <a16:creationId xmlns:a16="http://schemas.microsoft.com/office/drawing/2014/main" id="{7DDEB015-083A-16EA-8CBE-86D0E054020B}"/>
              </a:ext>
            </a:extLst>
          </p:cNvPr>
          <p:cNvSpPr/>
          <p:nvPr/>
        </p:nvSpPr>
        <p:spPr>
          <a:xfrm>
            <a:off x="4234627" y="2698196"/>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 </a:t>
            </a:r>
            <a:r>
              <a:rPr lang="en-GB" sz="1200">
                <a:solidFill>
                  <a:srgbClr val="FFFFFF"/>
                </a:solidFill>
                <a:latin typeface="Aeonik" panose="020B0503030300000000" pitchFamily="34" charset="0"/>
                <a:cs typeface="Calibri" panose="020F0502020204030204" pitchFamily="34" charset="0"/>
              </a:rPr>
              <a:t>Interface</a:t>
            </a:r>
            <a:endPar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2" name="Straight Arrow Connector 1">
            <a:extLst>
              <a:ext uri="{FF2B5EF4-FFF2-40B4-BE49-F238E27FC236}">
                <a16:creationId xmlns:a16="http://schemas.microsoft.com/office/drawing/2014/main" id="{615281C5-21E3-6DFC-33B7-A3E2EF2078BE}"/>
              </a:ext>
            </a:extLst>
          </p:cNvPr>
          <p:cNvCxnSpPr>
            <a:cxnSpLocks/>
            <a:stCxn id="109" idx="2"/>
            <a:endCxn id="88" idx="0"/>
          </p:cNvCxnSpPr>
          <p:nvPr/>
        </p:nvCxnSpPr>
        <p:spPr>
          <a:xfrm>
            <a:off x="4769297" y="3093159"/>
            <a:ext cx="2083" cy="41508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1441D6E7-DDD2-D43D-FE70-ADEEE3878CAA}"/>
              </a:ext>
            </a:extLst>
          </p:cNvPr>
          <p:cNvCxnSpPr>
            <a:cxnSpLocks/>
          </p:cNvCxnSpPr>
          <p:nvPr/>
        </p:nvCxnSpPr>
        <p:spPr>
          <a:xfrm>
            <a:off x="6334807" y="2075308"/>
            <a:ext cx="4736" cy="61264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D3C11432-2645-AE42-E6D6-2674D3ADE1E4}"/>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188173" y="3528714"/>
            <a:ext cx="306905" cy="391304"/>
          </a:xfrm>
          <a:prstGeom prst="rect">
            <a:avLst/>
          </a:prstGeom>
        </p:spPr>
      </p:pic>
      <p:sp>
        <p:nvSpPr>
          <p:cNvPr id="8" name="TextBox 7">
            <a:extLst>
              <a:ext uri="{FF2B5EF4-FFF2-40B4-BE49-F238E27FC236}">
                <a16:creationId xmlns:a16="http://schemas.microsoft.com/office/drawing/2014/main" id="{0AA8E4A6-27EB-65D6-7132-F6DE0A4AE322}"/>
              </a:ext>
            </a:extLst>
          </p:cNvPr>
          <p:cNvSpPr txBox="1"/>
          <p:nvPr/>
        </p:nvSpPr>
        <p:spPr>
          <a:xfrm>
            <a:off x="5977134" y="3975016"/>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Output</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sp>
        <p:nvSpPr>
          <p:cNvPr id="9" name="Process 108">
            <a:extLst>
              <a:ext uri="{FF2B5EF4-FFF2-40B4-BE49-F238E27FC236}">
                <a16:creationId xmlns:a16="http://schemas.microsoft.com/office/drawing/2014/main" id="{8821022E-3437-D4F9-0D41-745FD2AB1CB0}"/>
              </a:ext>
            </a:extLst>
          </p:cNvPr>
          <p:cNvSpPr/>
          <p:nvPr/>
        </p:nvSpPr>
        <p:spPr>
          <a:xfrm>
            <a:off x="5804873" y="2697480"/>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 Interface</a:t>
            </a:r>
            <a:endPar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0" name="Straight Arrow Connector 9">
            <a:extLst>
              <a:ext uri="{FF2B5EF4-FFF2-40B4-BE49-F238E27FC236}">
                <a16:creationId xmlns:a16="http://schemas.microsoft.com/office/drawing/2014/main" id="{0BDDEA0B-9AA2-C2D2-CE14-323485BAC056}"/>
              </a:ext>
            </a:extLst>
          </p:cNvPr>
          <p:cNvCxnSpPr>
            <a:cxnSpLocks/>
            <a:stCxn id="9" idx="2"/>
            <a:endCxn id="7" idx="0"/>
          </p:cNvCxnSpPr>
          <p:nvPr/>
        </p:nvCxnSpPr>
        <p:spPr>
          <a:xfrm>
            <a:off x="6339543" y="3092443"/>
            <a:ext cx="2083" cy="43627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F9D9A77E-741A-BFD5-8A20-529803D4B2AA}"/>
              </a:ext>
            </a:extLst>
          </p:cNvPr>
          <p:cNvCxnSpPr>
            <a:cxnSpLocks/>
          </p:cNvCxnSpPr>
          <p:nvPr/>
        </p:nvCxnSpPr>
        <p:spPr>
          <a:xfrm>
            <a:off x="3124159" y="2081076"/>
            <a:ext cx="4554" cy="61063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16" name="Graphic 15">
            <a:extLst>
              <a:ext uri="{FF2B5EF4-FFF2-40B4-BE49-F238E27FC236}">
                <a16:creationId xmlns:a16="http://schemas.microsoft.com/office/drawing/2014/main" id="{D3239D94-75E6-4260-6D8C-3BF3A40D8154}"/>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977343" y="3508248"/>
            <a:ext cx="306905" cy="391304"/>
          </a:xfrm>
          <a:prstGeom prst="rect">
            <a:avLst/>
          </a:prstGeom>
        </p:spPr>
      </p:pic>
      <p:sp>
        <p:nvSpPr>
          <p:cNvPr id="17" name="TextBox 16">
            <a:extLst>
              <a:ext uri="{FF2B5EF4-FFF2-40B4-BE49-F238E27FC236}">
                <a16:creationId xmlns:a16="http://schemas.microsoft.com/office/drawing/2014/main" id="{75F421FD-EA19-4F1D-453A-A623578BB748}"/>
              </a:ext>
            </a:extLst>
          </p:cNvPr>
          <p:cNvSpPr txBox="1"/>
          <p:nvPr/>
        </p:nvSpPr>
        <p:spPr>
          <a:xfrm>
            <a:off x="2519907" y="3954550"/>
            <a:ext cx="1266267"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Physical Sensor</a:t>
            </a:r>
            <a:br>
              <a:rPr lang="en-US" sz="1067" b="1" dirty="0">
                <a:latin typeface="Aeonik" panose="020B0503030300000000" pitchFamily="34" charset="0"/>
                <a:ea typeface="ＭＳ Ｐゴシック" panose="020B0600070205080204" pitchFamily="34" charset="-128"/>
                <a:cs typeface="Calibri" panose="020F0502020204030204" pitchFamily="34" charset="0"/>
              </a:rPr>
            </a:br>
            <a:r>
              <a:rPr lang="en-US" sz="1067" b="1" dirty="0">
                <a:latin typeface="Aeonik" panose="020B0503030300000000" pitchFamily="34" charset="0"/>
                <a:ea typeface="ＭＳ Ｐゴシック" panose="020B0600070205080204" pitchFamily="34" charset="-128"/>
                <a:cs typeface="Calibri" panose="020F0502020204030204" pitchFamily="34" charset="0"/>
              </a:rPr>
              <a:t> </a:t>
            </a: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Input Data</a:t>
            </a:r>
          </a:p>
        </p:txBody>
      </p:sp>
      <p:sp>
        <p:nvSpPr>
          <p:cNvPr id="18" name="Process 108">
            <a:extLst>
              <a:ext uri="{FF2B5EF4-FFF2-40B4-BE49-F238E27FC236}">
                <a16:creationId xmlns:a16="http://schemas.microsoft.com/office/drawing/2014/main" id="{F1295B50-6278-1847-21EF-A66FF4A1ABB0}"/>
              </a:ext>
            </a:extLst>
          </p:cNvPr>
          <p:cNvSpPr/>
          <p:nvPr/>
        </p:nvSpPr>
        <p:spPr>
          <a:xfrm>
            <a:off x="2594043" y="2698196"/>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 Interface</a:t>
            </a:r>
            <a:endPar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9" name="Straight Arrow Connector 18">
            <a:extLst>
              <a:ext uri="{FF2B5EF4-FFF2-40B4-BE49-F238E27FC236}">
                <a16:creationId xmlns:a16="http://schemas.microsoft.com/office/drawing/2014/main" id="{F1EA8D45-606D-4E30-FAE5-658D6321B069}"/>
              </a:ext>
            </a:extLst>
          </p:cNvPr>
          <p:cNvCxnSpPr>
            <a:cxnSpLocks/>
            <a:stCxn id="18" idx="2"/>
            <a:endCxn id="16" idx="0"/>
          </p:cNvCxnSpPr>
          <p:nvPr/>
        </p:nvCxnSpPr>
        <p:spPr>
          <a:xfrm>
            <a:off x="3128713" y="3093159"/>
            <a:ext cx="2083" cy="41508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40508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D61BC-76EE-24C5-A723-C8E3E70FE426}"/>
              </a:ext>
            </a:extLst>
          </p:cNvPr>
          <p:cNvSpPr>
            <a:spLocks noGrp="1"/>
          </p:cNvSpPr>
          <p:nvPr>
            <p:ph type="title"/>
          </p:nvPr>
        </p:nvSpPr>
        <p:spPr/>
        <p:txBody>
          <a:bodyPr/>
          <a:lstStyle/>
          <a:p>
            <a:endParaRPr lang="en-US"/>
          </a:p>
        </p:txBody>
      </p:sp>
      <p:sp>
        <p:nvSpPr>
          <p:cNvPr id="3" name="Rectangle 2">
            <a:extLst>
              <a:ext uri="{FF2B5EF4-FFF2-40B4-BE49-F238E27FC236}">
                <a16:creationId xmlns:a16="http://schemas.microsoft.com/office/drawing/2014/main" id="{64E601CA-EC72-6F00-C4DF-3505BEDC7DD5}"/>
              </a:ext>
            </a:extLst>
          </p:cNvPr>
          <p:cNvSpPr/>
          <p:nvPr/>
        </p:nvSpPr>
        <p:spPr>
          <a:xfrm>
            <a:off x="627993" y="1411454"/>
            <a:ext cx="4452085" cy="65368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t>SDS.csolution.yml</a:t>
            </a:r>
            <a:br>
              <a:rPr lang="en-US" sz="1400" dirty="0"/>
            </a:br>
            <a:r>
              <a:rPr lang="en-US" sz="1400" dirty="0"/>
              <a:t>Data streaming test framework for DSP and </a:t>
            </a:r>
            <a:r>
              <a:rPr lang="en-US" sz="1400"/>
              <a:t>ML algorithms</a:t>
            </a:r>
            <a:endParaRPr lang="en-US" sz="1100" dirty="0"/>
          </a:p>
        </p:txBody>
      </p:sp>
      <p:sp>
        <p:nvSpPr>
          <p:cNvPr id="4" name="Rectangle 3">
            <a:extLst>
              <a:ext uri="{FF2B5EF4-FFF2-40B4-BE49-F238E27FC236}">
                <a16:creationId xmlns:a16="http://schemas.microsoft.com/office/drawing/2014/main" id="{552C48E5-2334-C2E2-6F8C-7C054BDE3A24}"/>
              </a:ext>
            </a:extLst>
          </p:cNvPr>
          <p:cNvSpPr/>
          <p:nvPr/>
        </p:nvSpPr>
        <p:spPr>
          <a:xfrm>
            <a:off x="2942715" y="3519273"/>
            <a:ext cx="2128632" cy="6536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Record</a:t>
            </a:r>
            <a:r>
              <a:rPr lang="en-US" sz="1100"/>
              <a:t>/Playback</a:t>
            </a:r>
          </a:p>
          <a:p>
            <a:pPr algn="ctr"/>
            <a:r>
              <a:rPr lang="en-US" sz="1100"/>
              <a:t>SDS data files via</a:t>
            </a:r>
          </a:p>
          <a:p>
            <a:pPr algn="ctr"/>
            <a:r>
              <a:rPr lang="en-US" sz="1100"/>
              <a:t>SDSIO-Server USB</a:t>
            </a:r>
            <a:endParaRPr lang="en-US" sz="1050" dirty="0"/>
          </a:p>
        </p:txBody>
      </p:sp>
      <p:sp>
        <p:nvSpPr>
          <p:cNvPr id="5" name="Rectangle 4">
            <a:extLst>
              <a:ext uri="{FF2B5EF4-FFF2-40B4-BE49-F238E27FC236}">
                <a16:creationId xmlns:a16="http://schemas.microsoft.com/office/drawing/2014/main" id="{B25C94CD-4618-A05C-FBED-35DF3112EB9C}"/>
              </a:ext>
            </a:extLst>
          </p:cNvPr>
          <p:cNvSpPr/>
          <p:nvPr/>
        </p:nvSpPr>
        <p:spPr>
          <a:xfrm>
            <a:off x="2942715" y="3255090"/>
            <a:ext cx="2128632" cy="26418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 Layer Type: SDSIO</a:t>
            </a:r>
          </a:p>
        </p:txBody>
      </p:sp>
      <p:sp>
        <p:nvSpPr>
          <p:cNvPr id="6" name="Rectangle 5">
            <a:extLst>
              <a:ext uri="{FF2B5EF4-FFF2-40B4-BE49-F238E27FC236}">
                <a16:creationId xmlns:a16="http://schemas.microsoft.com/office/drawing/2014/main" id="{6D0EDD9D-EDB1-A32E-9400-FCE9465C0832}"/>
              </a:ext>
            </a:extLst>
          </p:cNvPr>
          <p:cNvSpPr/>
          <p:nvPr/>
        </p:nvSpPr>
        <p:spPr>
          <a:xfrm>
            <a:off x="627994" y="3519273"/>
            <a:ext cx="2128632" cy="6536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Board Hardware Interface</a:t>
            </a:r>
            <a:br>
              <a:rPr lang="en-US" sz="1100" dirty="0"/>
            </a:br>
            <a:r>
              <a:rPr lang="en-US" sz="1100" dirty="0"/>
              <a:t>Copied from Alif DFP/BSP</a:t>
            </a:r>
            <a:br>
              <a:rPr lang="en-US" sz="1100" dirty="0"/>
            </a:br>
            <a:r>
              <a:rPr lang="en-US" sz="1100" dirty="0"/>
              <a:t>Adopted for Video input/output</a:t>
            </a:r>
            <a:endParaRPr lang="en-US" sz="1050" dirty="0"/>
          </a:p>
        </p:txBody>
      </p:sp>
      <p:sp>
        <p:nvSpPr>
          <p:cNvPr id="7" name="Rectangle 6">
            <a:extLst>
              <a:ext uri="{FF2B5EF4-FFF2-40B4-BE49-F238E27FC236}">
                <a16:creationId xmlns:a16="http://schemas.microsoft.com/office/drawing/2014/main" id="{ECB291C9-8A78-57EF-B81C-1A382C9BB98C}"/>
              </a:ext>
            </a:extLst>
          </p:cNvPr>
          <p:cNvSpPr/>
          <p:nvPr/>
        </p:nvSpPr>
        <p:spPr>
          <a:xfrm>
            <a:off x="627994" y="3255090"/>
            <a:ext cx="2128632" cy="26418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 Layer Type: Board</a:t>
            </a:r>
          </a:p>
        </p:txBody>
      </p:sp>
      <p:sp>
        <p:nvSpPr>
          <p:cNvPr id="8" name="Rectangle 7">
            <a:extLst>
              <a:ext uri="{FF2B5EF4-FFF2-40B4-BE49-F238E27FC236}">
                <a16:creationId xmlns:a16="http://schemas.microsoft.com/office/drawing/2014/main" id="{A88F523A-AFE8-C4A2-D9D8-A919945928B9}"/>
              </a:ext>
            </a:extLst>
          </p:cNvPr>
          <p:cNvSpPr/>
          <p:nvPr/>
        </p:nvSpPr>
        <p:spPr>
          <a:xfrm>
            <a:off x="627994" y="2460256"/>
            <a:ext cx="2128632" cy="653684"/>
          </a:xfrm>
          <a:prstGeom prst="rect">
            <a:avLst/>
          </a:prstGeom>
          <a:solidFill>
            <a:srgbClr val="009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Trained </a:t>
            </a:r>
            <a:r>
              <a:rPr lang="en-US" sz="1100" dirty="0" err="1"/>
              <a:t>PyTorch</a:t>
            </a:r>
            <a:r>
              <a:rPr lang="en-US" sz="1100" dirty="0"/>
              <a:t> Model</a:t>
            </a:r>
            <a:br>
              <a:rPr lang="en-US" sz="1100" dirty="0"/>
            </a:br>
            <a:r>
              <a:rPr lang="en-US" sz="1100" dirty="0"/>
              <a:t>with </a:t>
            </a:r>
            <a:r>
              <a:rPr lang="en-US" sz="1100" dirty="0" err="1"/>
              <a:t>ExecuTorch</a:t>
            </a:r>
            <a:r>
              <a:rPr lang="en-US" sz="1100" dirty="0"/>
              <a:t> run-time</a:t>
            </a:r>
            <a:br>
              <a:rPr lang="en-US" sz="1100" dirty="0"/>
            </a:br>
            <a:r>
              <a:rPr lang="en-US" sz="1100" dirty="0"/>
              <a:t>optimized for Ethos-U85</a:t>
            </a:r>
            <a:endParaRPr lang="en-US" sz="1050" dirty="0"/>
          </a:p>
        </p:txBody>
      </p:sp>
      <p:sp>
        <p:nvSpPr>
          <p:cNvPr id="9" name="Rectangle 8">
            <a:extLst>
              <a:ext uri="{FF2B5EF4-FFF2-40B4-BE49-F238E27FC236}">
                <a16:creationId xmlns:a16="http://schemas.microsoft.com/office/drawing/2014/main" id="{0FD1AE99-15D3-5727-FB21-5EB53577A38D}"/>
              </a:ext>
            </a:extLst>
          </p:cNvPr>
          <p:cNvSpPr/>
          <p:nvPr/>
        </p:nvSpPr>
        <p:spPr>
          <a:xfrm>
            <a:off x="627994" y="2196073"/>
            <a:ext cx="2128632" cy="26418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dirty="0"/>
              <a:t>Layer Type: AI / </a:t>
            </a:r>
            <a:r>
              <a:rPr lang="en-US" sz="1400" dirty="0" err="1"/>
              <a:t>ExecuTorch</a:t>
            </a:r>
            <a:endParaRPr lang="en-US" sz="1400" dirty="0"/>
          </a:p>
        </p:txBody>
      </p:sp>
      <p:sp>
        <p:nvSpPr>
          <p:cNvPr id="10" name="Rectangle 9">
            <a:extLst>
              <a:ext uri="{FF2B5EF4-FFF2-40B4-BE49-F238E27FC236}">
                <a16:creationId xmlns:a16="http://schemas.microsoft.com/office/drawing/2014/main" id="{6ACE1155-E3A3-5C55-5ACE-BCFD40B9687D}"/>
              </a:ext>
            </a:extLst>
          </p:cNvPr>
          <p:cNvSpPr/>
          <p:nvPr/>
        </p:nvSpPr>
        <p:spPr>
          <a:xfrm>
            <a:off x="2942715" y="2460256"/>
            <a:ext cx="2128632" cy="653684"/>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Configured example</a:t>
            </a:r>
            <a:br>
              <a:rPr lang="en-US" sz="1100" dirty="0"/>
            </a:br>
            <a:r>
              <a:rPr lang="en-US" sz="1100" dirty="0"/>
              <a:t>for Alif AppKit-E8-AIML</a:t>
            </a:r>
            <a:br>
              <a:rPr lang="en-US" sz="1100" dirty="0"/>
            </a:br>
            <a:r>
              <a:rPr lang="en-US" sz="1100" dirty="0"/>
              <a:t>Video input/output</a:t>
            </a:r>
            <a:endParaRPr lang="en-US" sz="1050" dirty="0"/>
          </a:p>
        </p:txBody>
      </p:sp>
      <p:sp>
        <p:nvSpPr>
          <p:cNvPr id="11" name="Rectangle 10">
            <a:extLst>
              <a:ext uri="{FF2B5EF4-FFF2-40B4-BE49-F238E27FC236}">
                <a16:creationId xmlns:a16="http://schemas.microsoft.com/office/drawing/2014/main" id="{80F32A87-46EA-6CAD-F1CD-FA5FA8ADDECC}"/>
              </a:ext>
            </a:extLst>
          </p:cNvPr>
          <p:cNvSpPr/>
          <p:nvPr/>
        </p:nvSpPr>
        <p:spPr>
          <a:xfrm>
            <a:off x="2942715" y="2196073"/>
            <a:ext cx="2128632" cy="264183"/>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t>AlgorithmTest.cproject.yml</a:t>
            </a:r>
            <a:endParaRPr lang="en-US" sz="1400" dirty="0"/>
          </a:p>
        </p:txBody>
      </p:sp>
      <p:sp>
        <p:nvSpPr>
          <p:cNvPr id="12" name="Callout: Bent Line with Accent Bar 11">
            <a:extLst>
              <a:ext uri="{FF2B5EF4-FFF2-40B4-BE49-F238E27FC236}">
                <a16:creationId xmlns:a16="http://schemas.microsoft.com/office/drawing/2014/main" id="{8AB16934-1D4E-A143-78AA-5F20D17D5327}"/>
              </a:ext>
            </a:extLst>
          </p:cNvPr>
          <p:cNvSpPr/>
          <p:nvPr/>
        </p:nvSpPr>
        <p:spPr>
          <a:xfrm>
            <a:off x="5492884" y="1431972"/>
            <a:ext cx="1498060" cy="612648"/>
          </a:xfrm>
          <a:prstGeom prst="accentCallout2">
            <a:avLst>
              <a:gd name="adj1" fmla="val 18750"/>
              <a:gd name="adj2" fmla="val -8333"/>
              <a:gd name="adj3" fmla="val 18750"/>
              <a:gd name="adj4" fmla="val -16667"/>
              <a:gd name="adj5" fmla="val 60632"/>
              <a:gd name="adj6" fmla="val -3248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r>
              <a:rPr lang="en-US" sz="1200" dirty="0">
                <a:solidFill>
                  <a:schemeClr val="tx1"/>
                </a:solidFill>
              </a:rPr>
              <a:t>target-types select between hardware</a:t>
            </a:r>
          </a:p>
          <a:p>
            <a:r>
              <a:rPr lang="en-US" sz="1200" dirty="0">
                <a:solidFill>
                  <a:schemeClr val="tx1"/>
                </a:solidFill>
              </a:rPr>
              <a:t>and simulation </a:t>
            </a:r>
          </a:p>
        </p:txBody>
      </p:sp>
      <p:sp>
        <p:nvSpPr>
          <p:cNvPr id="14" name="Callout: Bent Line with Accent Bar 13">
            <a:extLst>
              <a:ext uri="{FF2B5EF4-FFF2-40B4-BE49-F238E27FC236}">
                <a16:creationId xmlns:a16="http://schemas.microsoft.com/office/drawing/2014/main" id="{5B96DF14-DE61-0C0E-E222-BAC3D4750C58}"/>
              </a:ext>
            </a:extLst>
          </p:cNvPr>
          <p:cNvSpPr/>
          <p:nvPr/>
        </p:nvSpPr>
        <p:spPr>
          <a:xfrm>
            <a:off x="5492884" y="3419605"/>
            <a:ext cx="1498060" cy="753351"/>
          </a:xfrm>
          <a:prstGeom prst="accentCallout2">
            <a:avLst>
              <a:gd name="adj1" fmla="val 18750"/>
              <a:gd name="adj2" fmla="val -8333"/>
              <a:gd name="adj3" fmla="val 18750"/>
              <a:gd name="adj4" fmla="val -16667"/>
              <a:gd name="adj5" fmla="val 60632"/>
              <a:gd name="adj6" fmla="val -3248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r>
              <a:rPr lang="en-US" sz="1200">
                <a:solidFill>
                  <a:schemeClr val="tx1"/>
                </a:solidFill>
              </a:rPr>
              <a:t>Start/stop, recording,</a:t>
            </a:r>
            <a:br>
              <a:rPr lang="en-US" sz="1200">
                <a:solidFill>
                  <a:schemeClr val="tx1"/>
                </a:solidFill>
              </a:rPr>
            </a:br>
            <a:r>
              <a:rPr lang="en-US" sz="1200">
                <a:solidFill>
                  <a:schemeClr val="tx1"/>
                </a:solidFill>
              </a:rPr>
              <a:t>and playback selected at runtime using sdsFlags</a:t>
            </a:r>
            <a:endParaRPr lang="en-US" sz="1200" dirty="0">
              <a:solidFill>
                <a:schemeClr val="tx1"/>
              </a:solidFill>
            </a:endParaRPr>
          </a:p>
        </p:txBody>
      </p:sp>
    </p:spTree>
    <p:extLst>
      <p:ext uri="{BB962C8B-B14F-4D97-AF65-F5344CB8AC3E}">
        <p14:creationId xmlns:p14="http://schemas.microsoft.com/office/powerpoint/2010/main" val="38633957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F1042-B0F7-6896-2F85-A513DACE8A1F}"/>
              </a:ext>
            </a:extLst>
          </p:cNvPr>
          <p:cNvSpPr>
            <a:spLocks noGrp="1"/>
          </p:cNvSpPr>
          <p:nvPr>
            <p:ph type="title"/>
          </p:nvPr>
        </p:nvSpPr>
        <p:spPr/>
        <p:txBody>
          <a:bodyPr/>
          <a:lstStyle/>
          <a:p>
            <a:endParaRPr lang="en-US"/>
          </a:p>
        </p:txBody>
      </p:sp>
      <p:sp>
        <p:nvSpPr>
          <p:cNvPr id="3" name="Rectangle 2">
            <a:extLst>
              <a:ext uri="{FF2B5EF4-FFF2-40B4-BE49-F238E27FC236}">
                <a16:creationId xmlns:a16="http://schemas.microsoft.com/office/drawing/2014/main" id="{B6F4455B-CB08-E17D-8F54-EBF655D0C6AE}"/>
              </a:ext>
            </a:extLst>
          </p:cNvPr>
          <p:cNvSpPr/>
          <p:nvPr/>
        </p:nvSpPr>
        <p:spPr>
          <a:xfrm>
            <a:off x="5077838" y="3541476"/>
            <a:ext cx="3761362" cy="224384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8EE36C5F-E70C-328D-4CEA-2EFAF7F49A0C}"/>
              </a:ext>
            </a:extLst>
          </p:cNvPr>
          <p:cNvSpPr/>
          <p:nvPr/>
        </p:nvSpPr>
        <p:spPr>
          <a:xfrm>
            <a:off x="8482518" y="3852761"/>
            <a:ext cx="226979" cy="214009"/>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6AE9FAB4-99CB-B12B-E9E1-D9D290E1441A}"/>
              </a:ext>
            </a:extLst>
          </p:cNvPr>
          <p:cNvSpPr/>
          <p:nvPr/>
        </p:nvSpPr>
        <p:spPr>
          <a:xfrm>
            <a:off x="5285362" y="3840367"/>
            <a:ext cx="2989634" cy="173152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C7A9EEA8-4B39-4F46-8C9F-399D9F1FAF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8918" y="4235520"/>
            <a:ext cx="922506" cy="922506"/>
          </a:xfrm>
          <a:prstGeom prst="rect">
            <a:avLst/>
          </a:prstGeom>
        </p:spPr>
      </p:pic>
      <p:sp>
        <p:nvSpPr>
          <p:cNvPr id="9" name="Rectangle 8">
            <a:extLst>
              <a:ext uri="{FF2B5EF4-FFF2-40B4-BE49-F238E27FC236}">
                <a16:creationId xmlns:a16="http://schemas.microsoft.com/office/drawing/2014/main" id="{9A07F3B0-49A6-0011-F48C-7031CDB0AE2F}"/>
              </a:ext>
            </a:extLst>
          </p:cNvPr>
          <p:cNvSpPr/>
          <p:nvPr/>
        </p:nvSpPr>
        <p:spPr>
          <a:xfrm>
            <a:off x="5077838" y="4449391"/>
            <a:ext cx="144295" cy="3372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2782F2C-4191-8A9C-82E5-B3E9E3445225}"/>
              </a:ext>
            </a:extLst>
          </p:cNvPr>
          <p:cNvSpPr/>
          <p:nvPr/>
        </p:nvSpPr>
        <p:spPr>
          <a:xfrm>
            <a:off x="5074598" y="5198420"/>
            <a:ext cx="144295" cy="3372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9BAC066-988B-C1AC-B93C-7BB7BAA22C37}"/>
              </a:ext>
            </a:extLst>
          </p:cNvPr>
          <p:cNvSpPr txBox="1"/>
          <p:nvPr/>
        </p:nvSpPr>
        <p:spPr>
          <a:xfrm>
            <a:off x="4786821" y="4423878"/>
            <a:ext cx="797668" cy="401648"/>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100" kern="1200" dirty="0">
                <a:solidFill>
                  <a:schemeClr val="tx2"/>
                </a:solidFill>
                <a:latin typeface="+mn-lt"/>
                <a:ea typeface="+mn-ea"/>
                <a:cs typeface="+mn-cs"/>
              </a:rPr>
              <a:t>USB</a:t>
            </a:r>
            <a:br>
              <a:rPr lang="en-US" sz="1100" kern="1200" dirty="0">
                <a:solidFill>
                  <a:schemeClr val="tx2"/>
                </a:solidFill>
                <a:latin typeface="+mn-lt"/>
                <a:ea typeface="+mn-ea"/>
                <a:cs typeface="+mn-cs"/>
              </a:rPr>
            </a:br>
            <a:br>
              <a:rPr lang="en-US" sz="700" kern="1200" dirty="0">
                <a:solidFill>
                  <a:schemeClr val="tx2"/>
                </a:solidFill>
                <a:latin typeface="+mn-lt"/>
                <a:ea typeface="+mn-ea"/>
                <a:cs typeface="+mn-cs"/>
              </a:rPr>
            </a:br>
            <a:r>
              <a:rPr lang="en-US" sz="1100" kern="1200" dirty="0">
                <a:solidFill>
                  <a:schemeClr val="tx2"/>
                </a:solidFill>
                <a:latin typeface="+mn-lt"/>
                <a:ea typeface="+mn-ea"/>
                <a:cs typeface="+mn-cs"/>
              </a:rPr>
              <a:t>SoC</a:t>
            </a:r>
          </a:p>
        </p:txBody>
      </p:sp>
      <p:sp>
        <p:nvSpPr>
          <p:cNvPr id="12" name="TextBox 11">
            <a:extLst>
              <a:ext uri="{FF2B5EF4-FFF2-40B4-BE49-F238E27FC236}">
                <a16:creationId xmlns:a16="http://schemas.microsoft.com/office/drawing/2014/main" id="{6CD5FACE-474E-DA21-8785-63ACECD9CCF8}"/>
              </a:ext>
            </a:extLst>
          </p:cNvPr>
          <p:cNvSpPr txBox="1"/>
          <p:nvPr/>
        </p:nvSpPr>
        <p:spPr>
          <a:xfrm>
            <a:off x="4243696" y="5136812"/>
            <a:ext cx="797668" cy="553998"/>
          </a:xfrm>
          <a:prstGeom prst="rect">
            <a:avLst/>
          </a:prstGeom>
          <a:noFill/>
        </p:spPr>
        <p:txBody>
          <a:bodyPr wrap="square" lIns="0" tIns="0" rIns="0" bIns="0" rtlCol="0">
            <a:spAutoFit/>
          </a:bodyPr>
          <a:lstStyle/>
          <a:p>
            <a:pPr marL="0" indent="0" algn="r" defTabSz="914400" rtl="0" eaLnBrk="1" latinLnBrk="0" hangingPunct="1">
              <a:lnSpc>
                <a:spcPct val="90000"/>
              </a:lnSpc>
              <a:spcBef>
                <a:spcPts val="0"/>
              </a:spcBef>
              <a:spcAft>
                <a:spcPts val="600"/>
              </a:spcAft>
              <a:buFont typeface="Arial" panose="020B0604020202020204" pitchFamily="34" charset="0"/>
              <a:buNone/>
            </a:pPr>
            <a:r>
              <a:rPr lang="en-US" sz="1100" kern="1200" dirty="0">
                <a:solidFill>
                  <a:schemeClr val="tx2"/>
                </a:solidFill>
                <a:latin typeface="+mn-lt"/>
                <a:ea typeface="+mn-ea"/>
                <a:cs typeface="+mn-cs"/>
              </a:rPr>
              <a:t>USB</a:t>
            </a:r>
            <a:br>
              <a:rPr lang="en-US" sz="1100" kern="1200" dirty="0">
                <a:solidFill>
                  <a:schemeClr val="tx2"/>
                </a:solidFill>
                <a:latin typeface="+mn-lt"/>
                <a:ea typeface="+mn-ea"/>
                <a:cs typeface="+mn-cs"/>
              </a:rPr>
            </a:br>
            <a:br>
              <a:rPr lang="en-US" sz="700" kern="1200" dirty="0">
                <a:solidFill>
                  <a:schemeClr val="tx2"/>
                </a:solidFill>
                <a:latin typeface="+mn-lt"/>
                <a:ea typeface="+mn-ea"/>
                <a:cs typeface="+mn-cs"/>
              </a:rPr>
            </a:br>
            <a:r>
              <a:rPr lang="en-US" sz="1100" kern="1200" dirty="0">
                <a:solidFill>
                  <a:schemeClr val="tx2"/>
                </a:solidFill>
                <a:latin typeface="+mn-lt"/>
                <a:ea typeface="+mn-ea"/>
                <a:cs typeface="+mn-cs"/>
              </a:rPr>
              <a:t>Debug</a:t>
            </a:r>
            <a:br>
              <a:rPr lang="en-US" sz="1100" kern="1200" dirty="0">
                <a:solidFill>
                  <a:schemeClr val="tx2"/>
                </a:solidFill>
                <a:latin typeface="+mn-lt"/>
                <a:ea typeface="+mn-ea"/>
                <a:cs typeface="+mn-cs"/>
              </a:rPr>
            </a:br>
            <a:r>
              <a:rPr lang="en-US" sz="1100" kern="1200" dirty="0">
                <a:solidFill>
                  <a:schemeClr val="tx2"/>
                </a:solidFill>
                <a:latin typeface="+mn-lt"/>
                <a:ea typeface="+mn-ea"/>
                <a:cs typeface="+mn-cs"/>
              </a:rPr>
              <a:t>UART</a:t>
            </a:r>
          </a:p>
        </p:txBody>
      </p:sp>
      <p:sp>
        <p:nvSpPr>
          <p:cNvPr id="14" name="Rectangle 13">
            <a:extLst>
              <a:ext uri="{FF2B5EF4-FFF2-40B4-BE49-F238E27FC236}">
                <a16:creationId xmlns:a16="http://schemas.microsoft.com/office/drawing/2014/main" id="{1FE321F6-F34A-37D1-12BB-B10BAA6FDC42}"/>
              </a:ext>
            </a:extLst>
          </p:cNvPr>
          <p:cNvSpPr/>
          <p:nvPr/>
        </p:nvSpPr>
        <p:spPr>
          <a:xfrm>
            <a:off x="6576774" y="3615616"/>
            <a:ext cx="466793" cy="150612"/>
          </a:xfrm>
          <a:prstGeom prst="rect">
            <a:avLst/>
          </a:prstGeom>
          <a:solidFill>
            <a:schemeClr val="bg1">
              <a:lumMod val="85000"/>
            </a:schemeClr>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E879B63C-0AC2-3B73-5073-AD1FED95CC68}"/>
              </a:ext>
            </a:extLst>
          </p:cNvPr>
          <p:cNvSpPr txBox="1"/>
          <p:nvPr/>
        </p:nvSpPr>
        <p:spPr>
          <a:xfrm>
            <a:off x="7123238" y="3619864"/>
            <a:ext cx="797668" cy="1523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100" dirty="0">
                <a:solidFill>
                  <a:schemeClr val="bg1"/>
                </a:solidFill>
              </a:rPr>
              <a:t>JTAG  Debug</a:t>
            </a:r>
            <a:endParaRPr lang="en-US" sz="1100" kern="1200" dirty="0">
              <a:solidFill>
                <a:schemeClr val="bg1"/>
              </a:solidFill>
              <a:latin typeface="+mn-lt"/>
              <a:ea typeface="+mn-ea"/>
              <a:cs typeface="+mn-cs"/>
            </a:endParaRPr>
          </a:p>
        </p:txBody>
      </p:sp>
      <p:sp>
        <p:nvSpPr>
          <p:cNvPr id="16" name="TextBox 15">
            <a:extLst>
              <a:ext uri="{FF2B5EF4-FFF2-40B4-BE49-F238E27FC236}">
                <a16:creationId xmlns:a16="http://schemas.microsoft.com/office/drawing/2014/main" id="{15224301-C884-7CA7-9EEF-936568588F7E}"/>
              </a:ext>
            </a:extLst>
          </p:cNvPr>
          <p:cNvSpPr txBox="1"/>
          <p:nvPr/>
        </p:nvSpPr>
        <p:spPr>
          <a:xfrm>
            <a:off x="8363863" y="4066770"/>
            <a:ext cx="797668" cy="1523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100" dirty="0">
                <a:solidFill>
                  <a:schemeClr val="bg1"/>
                </a:solidFill>
              </a:rPr>
              <a:t>Camera</a:t>
            </a:r>
            <a:endParaRPr lang="en-US" sz="1100" kern="1200" dirty="0">
              <a:solidFill>
                <a:schemeClr val="bg1"/>
              </a:solidFill>
              <a:latin typeface="+mn-lt"/>
              <a:ea typeface="+mn-ea"/>
              <a:cs typeface="+mn-cs"/>
            </a:endParaRPr>
          </a:p>
        </p:txBody>
      </p:sp>
      <p:sp>
        <p:nvSpPr>
          <p:cNvPr id="17" name="Arrow: Up-Down 16">
            <a:extLst>
              <a:ext uri="{FF2B5EF4-FFF2-40B4-BE49-F238E27FC236}">
                <a16:creationId xmlns:a16="http://schemas.microsoft.com/office/drawing/2014/main" id="{AB627F64-8F9A-D3E4-C6AA-48D66F186D22}"/>
              </a:ext>
            </a:extLst>
          </p:cNvPr>
          <p:cNvSpPr/>
          <p:nvPr/>
        </p:nvSpPr>
        <p:spPr>
          <a:xfrm rot="16200000">
            <a:off x="4734482" y="4341359"/>
            <a:ext cx="128188" cy="555284"/>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Up-Down 17">
            <a:extLst>
              <a:ext uri="{FF2B5EF4-FFF2-40B4-BE49-F238E27FC236}">
                <a16:creationId xmlns:a16="http://schemas.microsoft.com/office/drawing/2014/main" id="{DFB26379-C75C-7A68-9466-C9BEEF898D08}"/>
              </a:ext>
            </a:extLst>
          </p:cNvPr>
          <p:cNvSpPr/>
          <p:nvPr/>
        </p:nvSpPr>
        <p:spPr>
          <a:xfrm rot="16200000">
            <a:off x="4722391" y="5054972"/>
            <a:ext cx="142068" cy="566061"/>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Up-Down 18">
            <a:extLst>
              <a:ext uri="{FF2B5EF4-FFF2-40B4-BE49-F238E27FC236}">
                <a16:creationId xmlns:a16="http://schemas.microsoft.com/office/drawing/2014/main" id="{CDB752B4-7B9C-A7AB-9B92-70FFAA59EE87}"/>
              </a:ext>
            </a:extLst>
          </p:cNvPr>
          <p:cNvSpPr/>
          <p:nvPr/>
        </p:nvSpPr>
        <p:spPr>
          <a:xfrm>
            <a:off x="6728460" y="3242384"/>
            <a:ext cx="145804" cy="351782"/>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02132C8-B9F2-CA9C-5D33-97AB757B19DA}"/>
              </a:ext>
            </a:extLst>
          </p:cNvPr>
          <p:cNvSpPr txBox="1"/>
          <p:nvPr/>
        </p:nvSpPr>
        <p:spPr>
          <a:xfrm>
            <a:off x="6958518" y="3228955"/>
            <a:ext cx="1880681" cy="304699"/>
          </a:xfrm>
          <a:prstGeom prst="rect">
            <a:avLst/>
          </a:prstGeom>
          <a:noFill/>
        </p:spPr>
        <p:txBody>
          <a:bodyPr wrap="square" lIns="0" tIns="0" rIns="0" bIns="0" rtlCol="0">
            <a:spAutoFit/>
          </a:bodyPr>
          <a:lstStyle/>
          <a:p>
            <a:pPr marL="0" indent="0" defTabSz="914400" rtl="0" eaLnBrk="1" latinLnBrk="0" hangingPunct="1">
              <a:lnSpc>
                <a:spcPct val="90000"/>
              </a:lnSpc>
              <a:spcBef>
                <a:spcPts val="0"/>
              </a:spcBef>
              <a:spcAft>
                <a:spcPts val="600"/>
              </a:spcAft>
              <a:buFont typeface="Arial" panose="020B0604020202020204" pitchFamily="34" charset="0"/>
              <a:buNone/>
            </a:pPr>
            <a:r>
              <a:rPr lang="en-US" sz="1100" kern="1200" dirty="0">
                <a:solidFill>
                  <a:schemeClr val="tx2"/>
                </a:solidFill>
                <a:latin typeface="+mn-lt"/>
                <a:ea typeface="+mn-ea"/>
                <a:cs typeface="+mn-cs"/>
              </a:rPr>
              <a:t>Connect to CMSIS-DAP Unit </a:t>
            </a:r>
            <a:br>
              <a:rPr lang="en-US" sz="1100" kern="1200" dirty="0">
                <a:solidFill>
                  <a:schemeClr val="tx2"/>
                </a:solidFill>
                <a:latin typeface="+mn-lt"/>
                <a:ea typeface="+mn-ea"/>
                <a:cs typeface="+mn-cs"/>
              </a:rPr>
            </a:br>
            <a:r>
              <a:rPr lang="en-US" sz="1100" kern="1200" dirty="0">
                <a:solidFill>
                  <a:schemeClr val="tx2"/>
                </a:solidFill>
                <a:latin typeface="+mn-lt"/>
                <a:ea typeface="+mn-ea"/>
                <a:cs typeface="+mn-cs"/>
              </a:rPr>
              <a:t>and </a:t>
            </a:r>
            <a:r>
              <a:rPr lang="en-US" sz="1100" kern="1200" dirty="0" err="1">
                <a:solidFill>
                  <a:schemeClr val="tx2"/>
                </a:solidFill>
                <a:latin typeface="+mn-lt"/>
                <a:ea typeface="+mn-ea"/>
                <a:cs typeface="+mn-cs"/>
              </a:rPr>
              <a:t>pyOCD</a:t>
            </a:r>
            <a:endParaRPr lang="en-US" sz="1100" kern="1200" dirty="0">
              <a:solidFill>
                <a:schemeClr val="tx2"/>
              </a:solidFill>
              <a:latin typeface="+mn-lt"/>
              <a:ea typeface="+mn-ea"/>
              <a:cs typeface="+mn-cs"/>
            </a:endParaRPr>
          </a:p>
        </p:txBody>
      </p:sp>
      <p:sp>
        <p:nvSpPr>
          <p:cNvPr id="21" name="TextBox 20">
            <a:extLst>
              <a:ext uri="{FF2B5EF4-FFF2-40B4-BE49-F238E27FC236}">
                <a16:creationId xmlns:a16="http://schemas.microsoft.com/office/drawing/2014/main" id="{48DCC255-0513-72DD-2401-8E09A42B46A4}"/>
              </a:ext>
            </a:extLst>
          </p:cNvPr>
          <p:cNvSpPr txBox="1"/>
          <p:nvPr/>
        </p:nvSpPr>
        <p:spPr>
          <a:xfrm>
            <a:off x="3714466" y="4423878"/>
            <a:ext cx="917137" cy="3046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100" kern="1200" dirty="0">
                <a:solidFill>
                  <a:schemeClr val="tx2"/>
                </a:solidFill>
                <a:latin typeface="+mn-lt"/>
                <a:ea typeface="+mn-ea"/>
                <a:cs typeface="+mn-cs"/>
              </a:rPr>
              <a:t>SDSIO-Server</a:t>
            </a:r>
            <a:br>
              <a:rPr lang="en-US" sz="1100" kern="1200" dirty="0">
                <a:solidFill>
                  <a:schemeClr val="tx2"/>
                </a:solidFill>
                <a:latin typeface="+mn-lt"/>
                <a:ea typeface="+mn-ea"/>
                <a:cs typeface="+mn-cs"/>
              </a:rPr>
            </a:br>
            <a:r>
              <a:rPr lang="en-US" sz="1100" kern="1200" dirty="0">
                <a:solidFill>
                  <a:schemeClr val="tx2"/>
                </a:solidFill>
                <a:latin typeface="+mn-lt"/>
                <a:ea typeface="+mn-ea"/>
                <a:cs typeface="+mn-cs"/>
              </a:rPr>
              <a:t>USB</a:t>
            </a:r>
          </a:p>
        </p:txBody>
      </p:sp>
      <p:sp>
        <p:nvSpPr>
          <p:cNvPr id="22" name="TextBox 21">
            <a:extLst>
              <a:ext uri="{FF2B5EF4-FFF2-40B4-BE49-F238E27FC236}">
                <a16:creationId xmlns:a16="http://schemas.microsoft.com/office/drawing/2014/main" id="{6F337A92-DF1B-25EF-E33F-B4132A1ABE32}"/>
              </a:ext>
            </a:extLst>
          </p:cNvPr>
          <p:cNvSpPr txBox="1"/>
          <p:nvPr/>
        </p:nvSpPr>
        <p:spPr>
          <a:xfrm>
            <a:off x="6382316" y="5612000"/>
            <a:ext cx="1344364" cy="1523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100" dirty="0">
                <a:solidFill>
                  <a:schemeClr val="bg1"/>
                </a:solidFill>
              </a:rPr>
              <a:t>Alif AppKit-E8-AIML</a:t>
            </a:r>
            <a:endParaRPr lang="en-US" sz="1100" kern="1200" dirty="0">
              <a:solidFill>
                <a:schemeClr val="bg1"/>
              </a:solidFill>
              <a:latin typeface="+mn-lt"/>
              <a:ea typeface="+mn-ea"/>
              <a:cs typeface="+mn-cs"/>
            </a:endParaRPr>
          </a:p>
        </p:txBody>
      </p:sp>
      <p:sp>
        <p:nvSpPr>
          <p:cNvPr id="23" name="TextBox 22">
            <a:extLst>
              <a:ext uri="{FF2B5EF4-FFF2-40B4-BE49-F238E27FC236}">
                <a16:creationId xmlns:a16="http://schemas.microsoft.com/office/drawing/2014/main" id="{8872873F-690F-B70E-79EE-32DD27872179}"/>
              </a:ext>
            </a:extLst>
          </p:cNvPr>
          <p:cNvSpPr txBox="1"/>
          <p:nvPr/>
        </p:nvSpPr>
        <p:spPr>
          <a:xfrm>
            <a:off x="3656813" y="5188506"/>
            <a:ext cx="917137" cy="3046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100" kern="1200" dirty="0">
                <a:solidFill>
                  <a:schemeClr val="tx2"/>
                </a:solidFill>
                <a:latin typeface="+mn-lt"/>
                <a:ea typeface="+mn-ea"/>
                <a:cs typeface="+mn-cs"/>
              </a:rPr>
              <a:t>J-Link Server</a:t>
            </a:r>
            <a:br>
              <a:rPr lang="en-US" sz="1100" kern="1200" dirty="0">
                <a:solidFill>
                  <a:schemeClr val="tx2"/>
                </a:solidFill>
                <a:latin typeface="+mn-lt"/>
                <a:ea typeface="+mn-ea"/>
                <a:cs typeface="+mn-cs"/>
              </a:rPr>
            </a:br>
            <a:r>
              <a:rPr lang="en-US" sz="1100" kern="1200" dirty="0">
                <a:solidFill>
                  <a:schemeClr val="tx2"/>
                </a:solidFill>
                <a:latin typeface="+mn-lt"/>
                <a:ea typeface="+mn-ea"/>
                <a:cs typeface="+mn-cs"/>
              </a:rPr>
              <a:t>Serial Monitor</a:t>
            </a:r>
          </a:p>
        </p:txBody>
      </p:sp>
      <p:pic>
        <p:nvPicPr>
          <p:cNvPr id="7" name="Picture 6">
            <a:extLst>
              <a:ext uri="{FF2B5EF4-FFF2-40B4-BE49-F238E27FC236}">
                <a16:creationId xmlns:a16="http://schemas.microsoft.com/office/drawing/2014/main" id="{353B3245-2936-6EF6-9097-CD52E4B8AC8B}"/>
              </a:ext>
            </a:extLst>
          </p:cNvPr>
          <p:cNvPicPr>
            <a:picLocks noChangeAspect="1"/>
          </p:cNvPicPr>
          <p:nvPr/>
        </p:nvPicPr>
        <p:blipFill>
          <a:blip r:embed="rId3"/>
          <a:stretch>
            <a:fillRect/>
          </a:stretch>
        </p:blipFill>
        <p:spPr>
          <a:xfrm>
            <a:off x="1951299" y="2168353"/>
            <a:ext cx="1218209" cy="863125"/>
          </a:xfrm>
          <a:prstGeom prst="rect">
            <a:avLst/>
          </a:prstGeom>
        </p:spPr>
      </p:pic>
    </p:spTree>
    <p:extLst>
      <p:ext uri="{BB962C8B-B14F-4D97-AF65-F5344CB8AC3E}">
        <p14:creationId xmlns:p14="http://schemas.microsoft.com/office/powerpoint/2010/main" val="3616151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04A608-109A-D66E-5D62-784AA94DF6AF}"/>
              </a:ext>
            </a:extLst>
          </p:cNvPr>
          <p:cNvSpPr>
            <a:spLocks noGrp="1"/>
          </p:cNvSpPr>
          <p:nvPr>
            <p:ph type="title"/>
          </p:nvPr>
        </p:nvSpPr>
        <p:spPr/>
        <p:txBody>
          <a:bodyPr/>
          <a:lstStyle/>
          <a:p>
            <a:r>
              <a:rPr lang="en-US"/>
              <a:t>SDSIO-Server Firmware / Monitor Interface</a:t>
            </a:r>
          </a:p>
        </p:txBody>
      </p:sp>
      <p:sp>
        <p:nvSpPr>
          <p:cNvPr id="4" name="Rectangle 3">
            <a:extLst>
              <a:ext uri="{FF2B5EF4-FFF2-40B4-BE49-F238E27FC236}">
                <a16:creationId xmlns:a16="http://schemas.microsoft.com/office/drawing/2014/main" id="{8F29A6C0-2066-78B0-CBFD-6A1EB85FAC66}"/>
              </a:ext>
            </a:extLst>
          </p:cNvPr>
          <p:cNvSpPr/>
          <p:nvPr/>
        </p:nvSpPr>
        <p:spPr>
          <a:xfrm>
            <a:off x="1829745" y="2788390"/>
            <a:ext cx="1644133" cy="844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Firmware</a:t>
            </a:r>
          </a:p>
        </p:txBody>
      </p:sp>
      <p:sp>
        <p:nvSpPr>
          <p:cNvPr id="6" name="Rectangle 5">
            <a:extLst>
              <a:ext uri="{FF2B5EF4-FFF2-40B4-BE49-F238E27FC236}">
                <a16:creationId xmlns:a16="http://schemas.microsoft.com/office/drawing/2014/main" id="{C3733F33-C8A8-E75D-1344-F54CD491DB8D}"/>
              </a:ext>
            </a:extLst>
          </p:cNvPr>
          <p:cNvSpPr/>
          <p:nvPr/>
        </p:nvSpPr>
        <p:spPr>
          <a:xfrm>
            <a:off x="7854913" y="2788390"/>
            <a:ext cx="1644133" cy="844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Monitor</a:t>
            </a:r>
            <a:br>
              <a:rPr lang="en-US" sz="1600"/>
            </a:br>
            <a:r>
              <a:rPr lang="en-US" sz="1600"/>
              <a:t>program</a:t>
            </a:r>
          </a:p>
        </p:txBody>
      </p:sp>
      <p:sp>
        <p:nvSpPr>
          <p:cNvPr id="7" name="Rectangle 6">
            <a:extLst>
              <a:ext uri="{FF2B5EF4-FFF2-40B4-BE49-F238E27FC236}">
                <a16:creationId xmlns:a16="http://schemas.microsoft.com/office/drawing/2014/main" id="{31509270-4247-41C5-D0BE-3F3D2AB68F69}"/>
              </a:ext>
            </a:extLst>
          </p:cNvPr>
          <p:cNvSpPr/>
          <p:nvPr/>
        </p:nvSpPr>
        <p:spPr>
          <a:xfrm>
            <a:off x="4842329" y="2788390"/>
            <a:ext cx="1644133" cy="844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t>SDSIO-Server</a:t>
            </a:r>
          </a:p>
        </p:txBody>
      </p:sp>
      <p:sp>
        <p:nvSpPr>
          <p:cNvPr id="8" name="Arrow: Left-Right 7">
            <a:extLst>
              <a:ext uri="{FF2B5EF4-FFF2-40B4-BE49-F238E27FC236}">
                <a16:creationId xmlns:a16="http://schemas.microsoft.com/office/drawing/2014/main" id="{F767E326-03AC-114C-0694-B2244F7A459E}"/>
              </a:ext>
            </a:extLst>
          </p:cNvPr>
          <p:cNvSpPr/>
          <p:nvPr/>
        </p:nvSpPr>
        <p:spPr>
          <a:xfrm>
            <a:off x="3473878" y="3139672"/>
            <a:ext cx="1368451" cy="142085"/>
          </a:xfrm>
          <a:prstGeom prst="lef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8">
            <a:extLst>
              <a:ext uri="{FF2B5EF4-FFF2-40B4-BE49-F238E27FC236}">
                <a16:creationId xmlns:a16="http://schemas.microsoft.com/office/drawing/2014/main" id="{5C4A7DF1-3FE7-BD74-D728-6A00284466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3153" y="3329511"/>
            <a:ext cx="182348" cy="1823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DF8F7B51-70AD-4432-A6EB-30ED5BE6EC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4323" y="3346141"/>
            <a:ext cx="298389" cy="143226"/>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2">
            <a:extLst>
              <a:ext uri="{FF2B5EF4-FFF2-40B4-BE49-F238E27FC236}">
                <a16:creationId xmlns:a16="http://schemas.microsoft.com/office/drawing/2014/main" id="{1FA0567E-E9D3-C071-9278-F9C8F00234F0}"/>
              </a:ext>
            </a:extLst>
          </p:cNvPr>
          <p:cNvSpPr txBox="1">
            <a:spLocks/>
          </p:cNvSpPr>
          <p:nvPr/>
        </p:nvSpPr>
        <p:spPr>
          <a:xfrm>
            <a:off x="3708993" y="3346141"/>
            <a:ext cx="376691" cy="165718"/>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4"/>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lang="en-US" sz="800" b="1" dirty="0">
                <a:solidFill>
                  <a:schemeClr val="tx1"/>
                </a:solidFill>
                <a:latin typeface="Aeonik Fono" panose="020B0504030300000000" pitchFamily="34" charset="0"/>
              </a:rPr>
              <a:t>or</a:t>
            </a:r>
            <a:endParaRPr kumimoji="0" lang="en-US" sz="800" b="1" i="0" u="none" strike="noStrike" kern="1200" cap="none" normalizeH="0" noProof="0" dirty="0">
              <a:ln>
                <a:noFill/>
              </a:ln>
              <a:solidFill>
                <a:schemeClr val="tx1"/>
              </a:solidFill>
              <a:effectLst/>
              <a:uLnTx/>
              <a:uFillTx/>
              <a:latin typeface="Aeonik Fono" panose="020B0504030300000000" pitchFamily="34" charset="0"/>
              <a:ea typeface="ＭＳ Ｐゴシック" charset="0"/>
            </a:endParaRPr>
          </a:p>
        </p:txBody>
      </p:sp>
      <p:sp>
        <p:nvSpPr>
          <p:cNvPr id="13" name="Content Placeholder 2">
            <a:extLst>
              <a:ext uri="{FF2B5EF4-FFF2-40B4-BE49-F238E27FC236}">
                <a16:creationId xmlns:a16="http://schemas.microsoft.com/office/drawing/2014/main" id="{E375F939-A1F3-1A84-B462-BBD07AA81488}"/>
              </a:ext>
            </a:extLst>
          </p:cNvPr>
          <p:cNvSpPr txBox="1">
            <a:spLocks/>
          </p:cNvSpPr>
          <p:nvPr/>
        </p:nvSpPr>
        <p:spPr>
          <a:xfrm>
            <a:off x="4230980" y="3346141"/>
            <a:ext cx="376691" cy="165718"/>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4"/>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lang="en-US" sz="800" b="1" dirty="0">
                <a:solidFill>
                  <a:schemeClr val="tx1"/>
                </a:solidFill>
                <a:latin typeface="Aeonik Fono" panose="020B0504030300000000" pitchFamily="34" charset="0"/>
              </a:rPr>
              <a:t>or</a:t>
            </a:r>
            <a:endParaRPr kumimoji="0" lang="en-US" sz="800" b="1" i="0" u="none" strike="noStrike" kern="1200" cap="none" normalizeH="0" noProof="0" dirty="0">
              <a:ln>
                <a:noFill/>
              </a:ln>
              <a:solidFill>
                <a:schemeClr val="tx1"/>
              </a:solidFill>
              <a:effectLst/>
              <a:uLnTx/>
              <a:uFillTx/>
              <a:latin typeface="Aeonik Fono" panose="020B0504030300000000" pitchFamily="34" charset="0"/>
              <a:ea typeface="ＭＳ Ｐゴシック" charset="0"/>
            </a:endParaRPr>
          </a:p>
        </p:txBody>
      </p:sp>
      <p:sp>
        <p:nvSpPr>
          <p:cNvPr id="15" name="Arrow: Left-Right 14">
            <a:extLst>
              <a:ext uri="{FF2B5EF4-FFF2-40B4-BE49-F238E27FC236}">
                <a16:creationId xmlns:a16="http://schemas.microsoft.com/office/drawing/2014/main" id="{38F9D35A-BD65-9A77-A0C3-5E9138412402}"/>
              </a:ext>
            </a:extLst>
          </p:cNvPr>
          <p:cNvSpPr/>
          <p:nvPr/>
        </p:nvSpPr>
        <p:spPr>
          <a:xfrm>
            <a:off x="6486462" y="3139672"/>
            <a:ext cx="1368451" cy="142085"/>
          </a:xfrm>
          <a:prstGeom prst="lef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3A6A3B10-E5E4-9F47-5E84-122115E55FB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61534" y="3324748"/>
            <a:ext cx="171519" cy="181048"/>
          </a:xfrm>
          <a:prstGeom prst="rect">
            <a:avLst/>
          </a:prstGeom>
        </p:spPr>
      </p:pic>
      <p:pic>
        <p:nvPicPr>
          <p:cNvPr id="18" name="Picture 8">
            <a:extLst>
              <a:ext uri="{FF2B5EF4-FFF2-40B4-BE49-F238E27FC236}">
                <a16:creationId xmlns:a16="http://schemas.microsoft.com/office/drawing/2014/main" id="{EB6A54B3-1AF9-E692-CD00-4CB8C91303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9513" y="3323448"/>
            <a:ext cx="182348" cy="182348"/>
          </a:xfrm>
          <a:prstGeom prst="rect">
            <a:avLst/>
          </a:prstGeom>
          <a:noFill/>
          <a:extLst>
            <a:ext uri="{909E8E84-426E-40DD-AFC4-6F175D3DCCD1}">
              <a14:hiddenFill xmlns:a14="http://schemas.microsoft.com/office/drawing/2010/main">
                <a:solidFill>
                  <a:srgbClr val="FFFFFF"/>
                </a:solidFill>
              </a14:hiddenFill>
            </a:ext>
          </a:extLst>
        </p:spPr>
      </p:pic>
      <p:sp>
        <p:nvSpPr>
          <p:cNvPr id="21" name="Content Placeholder 2">
            <a:extLst>
              <a:ext uri="{FF2B5EF4-FFF2-40B4-BE49-F238E27FC236}">
                <a16:creationId xmlns:a16="http://schemas.microsoft.com/office/drawing/2014/main" id="{0144CA25-A822-3C08-BF32-1124685473CF}"/>
              </a:ext>
            </a:extLst>
          </p:cNvPr>
          <p:cNvSpPr txBox="1">
            <a:spLocks/>
          </p:cNvSpPr>
          <p:nvPr/>
        </p:nvSpPr>
        <p:spPr>
          <a:xfrm>
            <a:off x="3371839" y="2851032"/>
            <a:ext cx="1582938" cy="376464"/>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4"/>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lang="en-US" sz="1200" b="1">
                <a:solidFill>
                  <a:schemeClr val="tx1"/>
                </a:solidFill>
                <a:latin typeface="Aeonik Fono" panose="020B0504030300000000" pitchFamily="34" charset="0"/>
              </a:rPr>
              <a:t>Firmware Protoco</a:t>
            </a:r>
            <a:r>
              <a:rPr lang="en-US" sz="1200" b="1" dirty="0">
                <a:solidFill>
                  <a:schemeClr val="tx1"/>
                </a:solidFill>
                <a:latin typeface="Aeonik Fono" panose="020B0504030300000000" pitchFamily="34" charset="0"/>
              </a:rPr>
              <a:t>l</a:t>
            </a:r>
            <a:endParaRPr kumimoji="0" lang="en-US" sz="1200" b="1" i="0" u="none" strike="noStrike" kern="1200" cap="none" normalizeH="0" noProof="0">
              <a:ln>
                <a:noFill/>
              </a:ln>
              <a:solidFill>
                <a:schemeClr val="tx1"/>
              </a:solidFill>
              <a:effectLst/>
              <a:uLnTx/>
              <a:uFillTx/>
              <a:latin typeface="Aeonik Fono" panose="020B0504030300000000" pitchFamily="34" charset="0"/>
              <a:ea typeface="ＭＳ Ｐゴシック" charset="0"/>
            </a:endParaRPr>
          </a:p>
        </p:txBody>
      </p:sp>
      <p:sp>
        <p:nvSpPr>
          <p:cNvPr id="22" name="Content Placeholder 2">
            <a:extLst>
              <a:ext uri="{FF2B5EF4-FFF2-40B4-BE49-F238E27FC236}">
                <a16:creationId xmlns:a16="http://schemas.microsoft.com/office/drawing/2014/main" id="{8DCD7B86-4F8B-589F-35BC-270240FE7C33}"/>
              </a:ext>
            </a:extLst>
          </p:cNvPr>
          <p:cNvSpPr txBox="1">
            <a:spLocks/>
          </p:cNvSpPr>
          <p:nvPr/>
        </p:nvSpPr>
        <p:spPr>
          <a:xfrm>
            <a:off x="6379218" y="2851032"/>
            <a:ext cx="1582938" cy="376464"/>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4"/>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5"/>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lang="en-US" sz="1200" b="1">
                <a:solidFill>
                  <a:schemeClr val="tx1"/>
                </a:solidFill>
                <a:latin typeface="Aeonik Fono" panose="020B0504030300000000" pitchFamily="34" charset="0"/>
              </a:rPr>
              <a:t>Monitor Protoco</a:t>
            </a:r>
            <a:r>
              <a:rPr lang="en-US" sz="1200" b="1" dirty="0">
                <a:solidFill>
                  <a:schemeClr val="tx1"/>
                </a:solidFill>
                <a:latin typeface="Aeonik Fono" panose="020B0504030300000000" pitchFamily="34" charset="0"/>
              </a:rPr>
              <a:t>l</a:t>
            </a:r>
            <a:endParaRPr kumimoji="0" lang="en-US" sz="1200" b="1" i="0" u="none" strike="noStrike" kern="1200" cap="none" normalizeH="0" noProof="0">
              <a:ln>
                <a:noFill/>
              </a:ln>
              <a:solidFill>
                <a:schemeClr val="tx1"/>
              </a:solidFill>
              <a:effectLst/>
              <a:uLnTx/>
              <a:uFillTx/>
              <a:latin typeface="Aeonik Fono" panose="020B0504030300000000" pitchFamily="34" charset="0"/>
              <a:ea typeface="ＭＳ Ｐゴシック" charset="0"/>
            </a:endParaRPr>
          </a:p>
        </p:txBody>
      </p:sp>
    </p:spTree>
    <p:extLst>
      <p:ext uri="{BB962C8B-B14F-4D97-AF65-F5344CB8AC3E}">
        <p14:creationId xmlns:p14="http://schemas.microsoft.com/office/powerpoint/2010/main" val="7038756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5D138-8AE2-16CF-1690-809DACBB2468}"/>
              </a:ext>
            </a:extLst>
          </p:cNvPr>
          <p:cNvSpPr>
            <a:spLocks noGrp="1"/>
          </p:cNvSpPr>
          <p:nvPr>
            <p:ph type="title"/>
          </p:nvPr>
        </p:nvSpPr>
        <p:spPr/>
        <p:txBody>
          <a:bodyPr/>
          <a:lstStyle/>
          <a:p>
            <a:endParaRPr lang="en-US"/>
          </a:p>
        </p:txBody>
      </p:sp>
      <p:sp>
        <p:nvSpPr>
          <p:cNvPr id="3" name="Rectangle 2">
            <a:extLst>
              <a:ext uri="{FF2B5EF4-FFF2-40B4-BE49-F238E27FC236}">
                <a16:creationId xmlns:a16="http://schemas.microsoft.com/office/drawing/2014/main" id="{35CD7B61-CF71-F47B-A3BC-616FA8E6B14D}"/>
              </a:ext>
            </a:extLst>
          </p:cNvPr>
          <p:cNvSpPr/>
          <p:nvPr/>
        </p:nvSpPr>
        <p:spPr>
          <a:xfrm>
            <a:off x="550820" y="1676282"/>
            <a:ext cx="1772250" cy="10483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Ins="274320" rtlCol="0" anchor="ctr"/>
          <a:lstStyle/>
          <a:p>
            <a:r>
              <a:rPr lang="en-US" sz="1200" dirty="0"/>
              <a:t>Target hardware</a:t>
            </a:r>
            <a:br>
              <a:rPr lang="en-US" sz="1200" dirty="0"/>
            </a:br>
            <a:r>
              <a:rPr lang="en-US" sz="1200" dirty="0"/>
              <a:t>with SDS firmware</a:t>
            </a:r>
            <a:br>
              <a:rPr lang="en-US" sz="1200" dirty="0"/>
            </a:br>
            <a:r>
              <a:rPr lang="en-US" sz="1200" dirty="0"/>
              <a:t>configured for </a:t>
            </a:r>
            <a:br>
              <a:rPr lang="en-US" sz="1200" dirty="0"/>
            </a:br>
            <a:r>
              <a:rPr lang="en-US" sz="1200" dirty="0"/>
              <a:t>USB interface</a:t>
            </a:r>
            <a:endParaRPr lang="en-US" sz="1600" dirty="0"/>
          </a:p>
        </p:txBody>
      </p:sp>
      <p:sp>
        <p:nvSpPr>
          <p:cNvPr id="5" name="Rectangle 4">
            <a:extLst>
              <a:ext uri="{FF2B5EF4-FFF2-40B4-BE49-F238E27FC236}">
                <a16:creationId xmlns:a16="http://schemas.microsoft.com/office/drawing/2014/main" id="{FB0F9EF6-BE29-62B3-00FB-741262AEF4AC}"/>
              </a:ext>
            </a:extLst>
          </p:cNvPr>
          <p:cNvSpPr/>
          <p:nvPr/>
        </p:nvSpPr>
        <p:spPr>
          <a:xfrm>
            <a:off x="2143725" y="2065179"/>
            <a:ext cx="179346" cy="3372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B2DB397-5AA5-0DC8-FA49-BC0815A7C20F}"/>
              </a:ext>
            </a:extLst>
          </p:cNvPr>
          <p:cNvSpPr txBox="1"/>
          <p:nvPr/>
        </p:nvSpPr>
        <p:spPr>
          <a:xfrm rot="16200000">
            <a:off x="2084701" y="2163912"/>
            <a:ext cx="349816" cy="1523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100" kern="1200" dirty="0">
                <a:solidFill>
                  <a:schemeClr val="tx2"/>
                </a:solidFill>
                <a:latin typeface="+mn-lt"/>
                <a:ea typeface="+mn-ea"/>
                <a:cs typeface="+mn-cs"/>
              </a:rPr>
              <a:t>USB</a:t>
            </a:r>
          </a:p>
        </p:txBody>
      </p:sp>
      <p:sp>
        <p:nvSpPr>
          <p:cNvPr id="7" name="Rectangle 6">
            <a:extLst>
              <a:ext uri="{FF2B5EF4-FFF2-40B4-BE49-F238E27FC236}">
                <a16:creationId xmlns:a16="http://schemas.microsoft.com/office/drawing/2014/main" id="{EA8B00CF-25E1-44E5-B3E2-BA9CF1EB2434}"/>
              </a:ext>
            </a:extLst>
          </p:cNvPr>
          <p:cNvSpPr/>
          <p:nvPr/>
        </p:nvSpPr>
        <p:spPr>
          <a:xfrm>
            <a:off x="2878354" y="1542193"/>
            <a:ext cx="2897571" cy="11824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tx1">
                    <a:lumMod val="50000"/>
                    <a:lumOff val="50000"/>
                  </a:schemeClr>
                </a:solidFill>
              </a:rPr>
              <a:t>Host Computer</a:t>
            </a:r>
          </a:p>
        </p:txBody>
      </p:sp>
      <p:pic>
        <p:nvPicPr>
          <p:cNvPr id="8" name="Picture 7">
            <a:extLst>
              <a:ext uri="{FF2B5EF4-FFF2-40B4-BE49-F238E27FC236}">
                <a16:creationId xmlns:a16="http://schemas.microsoft.com/office/drawing/2014/main" id="{6D7D45A5-CE5D-8D04-D3EB-F7129E585B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8128" y="2026470"/>
            <a:ext cx="298389" cy="14322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005A6861-6D65-6AFB-35DB-7FF318A545E9}"/>
              </a:ext>
            </a:extLst>
          </p:cNvPr>
          <p:cNvSpPr/>
          <p:nvPr/>
        </p:nvSpPr>
        <p:spPr>
          <a:xfrm>
            <a:off x="2980191" y="1867078"/>
            <a:ext cx="1046309" cy="745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SDSIO-Server</a:t>
            </a:r>
            <a:br>
              <a:rPr lang="en-US" sz="1200" dirty="0"/>
            </a:br>
            <a:r>
              <a:rPr lang="en-US" sz="1000" i="1" dirty="0"/>
              <a:t>USB Mode</a:t>
            </a:r>
          </a:p>
        </p:txBody>
      </p:sp>
      <p:sp>
        <p:nvSpPr>
          <p:cNvPr id="6" name="Arrow: Up-Down 5">
            <a:extLst>
              <a:ext uri="{FF2B5EF4-FFF2-40B4-BE49-F238E27FC236}">
                <a16:creationId xmlns:a16="http://schemas.microsoft.com/office/drawing/2014/main" id="{1723408C-BDED-B204-4709-F5ACD2B36FFB}"/>
              </a:ext>
            </a:extLst>
          </p:cNvPr>
          <p:cNvSpPr/>
          <p:nvPr/>
        </p:nvSpPr>
        <p:spPr>
          <a:xfrm rot="16200000">
            <a:off x="2587536" y="1905230"/>
            <a:ext cx="128188" cy="657121"/>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89FC88F-333A-DF74-14A5-E6788DE771EE}"/>
              </a:ext>
            </a:extLst>
          </p:cNvPr>
          <p:cNvSpPr/>
          <p:nvPr/>
        </p:nvSpPr>
        <p:spPr>
          <a:xfrm>
            <a:off x="4561343" y="1867078"/>
            <a:ext cx="1116157" cy="745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SDS VS-Code extension or</a:t>
            </a:r>
          </a:p>
          <a:p>
            <a:pPr algn="ctr"/>
            <a:r>
              <a:rPr lang="en-US" sz="1200" dirty="0" err="1"/>
              <a:t>MLOps</a:t>
            </a:r>
            <a:r>
              <a:rPr lang="en-US" sz="1200" dirty="0"/>
              <a:t> system</a:t>
            </a:r>
            <a:endParaRPr lang="en-US" sz="1600" dirty="0"/>
          </a:p>
        </p:txBody>
      </p:sp>
      <p:sp>
        <p:nvSpPr>
          <p:cNvPr id="11" name="Arrow: Up-Down 10">
            <a:extLst>
              <a:ext uri="{FF2B5EF4-FFF2-40B4-BE49-F238E27FC236}">
                <a16:creationId xmlns:a16="http://schemas.microsoft.com/office/drawing/2014/main" id="{D30935F0-3182-E28B-A6C7-3BF4A444C620}"/>
              </a:ext>
            </a:extLst>
          </p:cNvPr>
          <p:cNvSpPr/>
          <p:nvPr/>
        </p:nvSpPr>
        <p:spPr>
          <a:xfrm rot="16200000">
            <a:off x="4229830" y="1966370"/>
            <a:ext cx="128188" cy="534844"/>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299BC5D-7B84-4BD7-3DB6-F40CA52FED58}"/>
              </a:ext>
            </a:extLst>
          </p:cNvPr>
          <p:cNvSpPr txBox="1"/>
          <p:nvPr/>
        </p:nvSpPr>
        <p:spPr>
          <a:xfrm>
            <a:off x="4057283" y="2039891"/>
            <a:ext cx="461341" cy="387798"/>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000" i="1" kern="1200" dirty="0">
                <a:solidFill>
                  <a:schemeClr val="tx2"/>
                </a:solidFill>
                <a:latin typeface="+mn-lt"/>
                <a:ea typeface="+mn-ea"/>
                <a:cs typeface="+mn-cs"/>
              </a:rPr>
              <a:t>Monitor</a:t>
            </a:r>
            <a:br>
              <a:rPr lang="en-US" sz="1000" i="1" kern="1200" dirty="0">
                <a:solidFill>
                  <a:schemeClr val="tx2"/>
                </a:solidFill>
                <a:latin typeface="+mn-lt"/>
                <a:ea typeface="+mn-ea"/>
                <a:cs typeface="+mn-cs"/>
              </a:rPr>
            </a:br>
            <a:br>
              <a:rPr lang="en-US" sz="800" i="1" kern="1200" dirty="0">
                <a:solidFill>
                  <a:schemeClr val="tx2"/>
                </a:solidFill>
                <a:latin typeface="+mn-lt"/>
                <a:ea typeface="+mn-ea"/>
                <a:cs typeface="+mn-cs"/>
              </a:rPr>
            </a:br>
            <a:r>
              <a:rPr lang="en-US" sz="1000" i="1" kern="1200" dirty="0">
                <a:solidFill>
                  <a:schemeClr val="tx2"/>
                </a:solidFill>
                <a:latin typeface="+mn-lt"/>
                <a:ea typeface="+mn-ea"/>
                <a:cs typeface="+mn-cs"/>
              </a:rPr>
              <a:t>Interface</a:t>
            </a:r>
          </a:p>
        </p:txBody>
      </p:sp>
      <p:sp>
        <p:nvSpPr>
          <p:cNvPr id="13" name="Rectangle 12">
            <a:extLst>
              <a:ext uri="{FF2B5EF4-FFF2-40B4-BE49-F238E27FC236}">
                <a16:creationId xmlns:a16="http://schemas.microsoft.com/office/drawing/2014/main" id="{DD40EBE6-67CF-0EEE-A335-7488D983B5D1}"/>
              </a:ext>
            </a:extLst>
          </p:cNvPr>
          <p:cNvSpPr/>
          <p:nvPr/>
        </p:nvSpPr>
        <p:spPr>
          <a:xfrm>
            <a:off x="551094" y="3076808"/>
            <a:ext cx="1772250" cy="10483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Ins="274320" rtlCol="0" anchor="ctr"/>
          <a:lstStyle/>
          <a:p>
            <a:r>
              <a:rPr lang="en-US" sz="1200" dirty="0"/>
              <a:t>Target hardware</a:t>
            </a:r>
            <a:br>
              <a:rPr lang="en-US" sz="1200" dirty="0"/>
            </a:br>
            <a:r>
              <a:rPr lang="en-US" sz="1200" dirty="0"/>
              <a:t>with SDS firmware</a:t>
            </a:r>
            <a:br>
              <a:rPr lang="en-US" sz="1200" dirty="0"/>
            </a:br>
            <a:r>
              <a:rPr lang="en-US" sz="1200" dirty="0"/>
              <a:t>configured for </a:t>
            </a:r>
            <a:br>
              <a:rPr lang="en-US" sz="1200" dirty="0"/>
            </a:br>
            <a:r>
              <a:rPr lang="en-US" sz="1200" dirty="0"/>
              <a:t>Network interface</a:t>
            </a:r>
            <a:endParaRPr lang="en-US" sz="1600" dirty="0"/>
          </a:p>
        </p:txBody>
      </p:sp>
      <p:sp>
        <p:nvSpPr>
          <p:cNvPr id="14" name="Rectangle 13">
            <a:extLst>
              <a:ext uri="{FF2B5EF4-FFF2-40B4-BE49-F238E27FC236}">
                <a16:creationId xmlns:a16="http://schemas.microsoft.com/office/drawing/2014/main" id="{8E767EFB-0EF4-59FB-4836-F723804630FC}"/>
              </a:ext>
            </a:extLst>
          </p:cNvPr>
          <p:cNvSpPr/>
          <p:nvPr/>
        </p:nvSpPr>
        <p:spPr>
          <a:xfrm>
            <a:off x="1864310" y="3465705"/>
            <a:ext cx="459035" cy="3372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10B343A-3270-1315-15E0-97036477260E}"/>
              </a:ext>
            </a:extLst>
          </p:cNvPr>
          <p:cNvSpPr/>
          <p:nvPr/>
        </p:nvSpPr>
        <p:spPr>
          <a:xfrm>
            <a:off x="2887417" y="3291068"/>
            <a:ext cx="2897571" cy="11824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tx1">
                    <a:lumMod val="50000"/>
                    <a:lumOff val="50000"/>
                  </a:schemeClr>
                </a:solidFill>
              </a:rPr>
              <a:t>Host Computer</a:t>
            </a:r>
          </a:p>
        </p:txBody>
      </p:sp>
      <p:sp>
        <p:nvSpPr>
          <p:cNvPr id="18" name="Rectangle 17">
            <a:extLst>
              <a:ext uri="{FF2B5EF4-FFF2-40B4-BE49-F238E27FC236}">
                <a16:creationId xmlns:a16="http://schemas.microsoft.com/office/drawing/2014/main" id="{16BA5C3B-EBDD-625C-2855-F9C9D33A0C1A}"/>
              </a:ext>
            </a:extLst>
          </p:cNvPr>
          <p:cNvSpPr/>
          <p:nvPr/>
        </p:nvSpPr>
        <p:spPr>
          <a:xfrm>
            <a:off x="2989254" y="3615953"/>
            <a:ext cx="1046309" cy="745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SDSIO-Server</a:t>
            </a:r>
            <a:br>
              <a:rPr lang="en-US" sz="1200" dirty="0"/>
            </a:br>
            <a:r>
              <a:rPr lang="en-US" sz="1000" i="1" dirty="0"/>
              <a:t>Socket Mode</a:t>
            </a:r>
            <a:br>
              <a:rPr lang="en-US" sz="1000" i="1" dirty="0"/>
            </a:br>
            <a:r>
              <a:rPr lang="en-US" sz="1000" i="1" dirty="0"/>
              <a:t>(listen)</a:t>
            </a:r>
          </a:p>
        </p:txBody>
      </p:sp>
      <p:sp>
        <p:nvSpPr>
          <p:cNvPr id="19" name="Arrow: Up-Down 18">
            <a:extLst>
              <a:ext uri="{FF2B5EF4-FFF2-40B4-BE49-F238E27FC236}">
                <a16:creationId xmlns:a16="http://schemas.microsoft.com/office/drawing/2014/main" id="{691DEFAE-5ABD-149E-1D96-022EAB32B587}"/>
              </a:ext>
            </a:extLst>
          </p:cNvPr>
          <p:cNvSpPr/>
          <p:nvPr/>
        </p:nvSpPr>
        <p:spPr>
          <a:xfrm rot="16200000">
            <a:off x="2408445" y="3485122"/>
            <a:ext cx="128190" cy="298391"/>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8F8022F-1047-5544-FEE7-0DDE41D2F7EB}"/>
              </a:ext>
            </a:extLst>
          </p:cNvPr>
          <p:cNvSpPr/>
          <p:nvPr/>
        </p:nvSpPr>
        <p:spPr>
          <a:xfrm>
            <a:off x="4570406" y="3615953"/>
            <a:ext cx="1116157" cy="745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SDS VS-Code extension or</a:t>
            </a:r>
          </a:p>
          <a:p>
            <a:pPr algn="ctr"/>
            <a:r>
              <a:rPr lang="en-US" sz="1200" dirty="0" err="1"/>
              <a:t>MLOps</a:t>
            </a:r>
            <a:r>
              <a:rPr lang="en-US" sz="1200" dirty="0"/>
              <a:t> system</a:t>
            </a:r>
            <a:endParaRPr lang="en-US" sz="1600" dirty="0"/>
          </a:p>
        </p:txBody>
      </p:sp>
      <p:sp>
        <p:nvSpPr>
          <p:cNvPr id="21" name="Arrow: Up-Down 20">
            <a:extLst>
              <a:ext uri="{FF2B5EF4-FFF2-40B4-BE49-F238E27FC236}">
                <a16:creationId xmlns:a16="http://schemas.microsoft.com/office/drawing/2014/main" id="{4E3A461E-A643-BBCC-298B-F8164C293E30}"/>
              </a:ext>
            </a:extLst>
          </p:cNvPr>
          <p:cNvSpPr/>
          <p:nvPr/>
        </p:nvSpPr>
        <p:spPr>
          <a:xfrm rot="16200000">
            <a:off x="4238893" y="3715245"/>
            <a:ext cx="128188" cy="534844"/>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67114F04-B708-6672-F23F-9A2A11C1B1D9}"/>
              </a:ext>
            </a:extLst>
          </p:cNvPr>
          <p:cNvSpPr txBox="1"/>
          <p:nvPr/>
        </p:nvSpPr>
        <p:spPr>
          <a:xfrm>
            <a:off x="4066346" y="3788766"/>
            <a:ext cx="461341" cy="387798"/>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000" i="1" kern="1200" dirty="0">
                <a:solidFill>
                  <a:schemeClr val="tx2"/>
                </a:solidFill>
                <a:latin typeface="+mn-lt"/>
                <a:ea typeface="+mn-ea"/>
                <a:cs typeface="+mn-cs"/>
              </a:rPr>
              <a:t>Monitor</a:t>
            </a:r>
            <a:br>
              <a:rPr lang="en-US" sz="1000" i="1" kern="1200" dirty="0">
                <a:solidFill>
                  <a:schemeClr val="tx2"/>
                </a:solidFill>
                <a:latin typeface="+mn-lt"/>
                <a:ea typeface="+mn-ea"/>
                <a:cs typeface="+mn-cs"/>
              </a:rPr>
            </a:br>
            <a:br>
              <a:rPr lang="en-US" sz="800" i="1" kern="1200" dirty="0">
                <a:solidFill>
                  <a:schemeClr val="tx2"/>
                </a:solidFill>
                <a:latin typeface="+mn-lt"/>
                <a:ea typeface="+mn-ea"/>
                <a:cs typeface="+mn-cs"/>
              </a:rPr>
            </a:br>
            <a:r>
              <a:rPr lang="en-US" sz="1000" i="1" kern="1200" dirty="0">
                <a:solidFill>
                  <a:schemeClr val="tx2"/>
                </a:solidFill>
                <a:latin typeface="+mn-lt"/>
                <a:ea typeface="+mn-ea"/>
                <a:cs typeface="+mn-cs"/>
              </a:rPr>
              <a:t>Interface</a:t>
            </a:r>
          </a:p>
        </p:txBody>
      </p:sp>
      <p:sp>
        <p:nvSpPr>
          <p:cNvPr id="23" name="TextBox 22">
            <a:extLst>
              <a:ext uri="{FF2B5EF4-FFF2-40B4-BE49-F238E27FC236}">
                <a16:creationId xmlns:a16="http://schemas.microsoft.com/office/drawing/2014/main" id="{6F9B9976-1AEF-053B-55FB-D96027880383}"/>
              </a:ext>
            </a:extLst>
          </p:cNvPr>
          <p:cNvSpPr txBox="1"/>
          <p:nvPr/>
        </p:nvSpPr>
        <p:spPr>
          <a:xfrm>
            <a:off x="1829531" y="3576801"/>
            <a:ext cx="537669" cy="124650"/>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900" dirty="0">
                <a:solidFill>
                  <a:schemeClr val="tx2"/>
                </a:solidFill>
              </a:rPr>
              <a:t>Ethernet</a:t>
            </a:r>
            <a:endParaRPr lang="en-US" sz="900" kern="1200" dirty="0">
              <a:solidFill>
                <a:schemeClr val="tx2"/>
              </a:solidFill>
              <a:latin typeface="+mn-lt"/>
              <a:ea typeface="+mn-ea"/>
              <a:cs typeface="+mn-cs"/>
            </a:endParaRPr>
          </a:p>
        </p:txBody>
      </p:sp>
      <p:pic>
        <p:nvPicPr>
          <p:cNvPr id="24" name="Picture 8">
            <a:extLst>
              <a:ext uri="{FF2B5EF4-FFF2-40B4-BE49-F238E27FC236}">
                <a16:creationId xmlns:a16="http://schemas.microsoft.com/office/drawing/2014/main" id="{5220C9C5-8B74-EDA5-AB0A-6143BE97CE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2621" y="3721395"/>
            <a:ext cx="182348" cy="182348"/>
          </a:xfrm>
          <a:prstGeom prst="rect">
            <a:avLst/>
          </a:prstGeom>
          <a:noFill/>
          <a:extLst>
            <a:ext uri="{909E8E84-426E-40DD-AFC4-6F175D3DCCD1}">
              <a14:hiddenFill xmlns:a14="http://schemas.microsoft.com/office/drawing/2010/main">
                <a:solidFill>
                  <a:srgbClr val="FFFFFF"/>
                </a:solidFill>
              </a14:hiddenFill>
            </a:ext>
          </a:extLst>
        </p:spPr>
      </p:pic>
      <p:cxnSp>
        <p:nvCxnSpPr>
          <p:cNvPr id="26" name="Straight Connector 25">
            <a:extLst>
              <a:ext uri="{FF2B5EF4-FFF2-40B4-BE49-F238E27FC236}">
                <a16:creationId xmlns:a16="http://schemas.microsoft.com/office/drawing/2014/main" id="{94BC504D-F53A-829D-9FD7-1B8785556DB1}"/>
              </a:ext>
            </a:extLst>
          </p:cNvPr>
          <p:cNvCxnSpPr>
            <a:cxnSpLocks/>
          </p:cNvCxnSpPr>
          <p:nvPr/>
        </p:nvCxnSpPr>
        <p:spPr>
          <a:xfrm>
            <a:off x="2659056" y="3166197"/>
            <a:ext cx="0" cy="1307342"/>
          </a:xfrm>
          <a:prstGeom prst="line">
            <a:avLst/>
          </a:prstGeom>
          <a:ln w="762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B937CC19-AE61-240A-733C-D565DEF4E4EA}"/>
              </a:ext>
            </a:extLst>
          </p:cNvPr>
          <p:cNvSpPr txBox="1"/>
          <p:nvPr/>
        </p:nvSpPr>
        <p:spPr>
          <a:xfrm>
            <a:off x="2570874" y="3000633"/>
            <a:ext cx="396877" cy="1523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100" dirty="0">
                <a:solidFill>
                  <a:schemeClr val="tx2"/>
                </a:solidFill>
              </a:rPr>
              <a:t>LAN</a:t>
            </a:r>
            <a:endParaRPr lang="en-US" sz="1100" kern="1200" dirty="0">
              <a:solidFill>
                <a:schemeClr val="tx2"/>
              </a:solidFill>
              <a:latin typeface="+mn-lt"/>
              <a:ea typeface="+mn-ea"/>
              <a:cs typeface="+mn-cs"/>
            </a:endParaRPr>
          </a:p>
        </p:txBody>
      </p:sp>
      <p:sp>
        <p:nvSpPr>
          <p:cNvPr id="30" name="Arrow: Up-Down 29">
            <a:extLst>
              <a:ext uri="{FF2B5EF4-FFF2-40B4-BE49-F238E27FC236}">
                <a16:creationId xmlns:a16="http://schemas.microsoft.com/office/drawing/2014/main" id="{166B03C1-8DCA-D51B-3401-82826A885751}"/>
              </a:ext>
            </a:extLst>
          </p:cNvPr>
          <p:cNvSpPr/>
          <p:nvPr/>
        </p:nvSpPr>
        <p:spPr>
          <a:xfrm rot="16200000">
            <a:off x="2778805" y="3827536"/>
            <a:ext cx="128190" cy="298391"/>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363A85F-CE8B-D734-8CFF-D8368FAEC7AF}"/>
              </a:ext>
            </a:extLst>
          </p:cNvPr>
          <p:cNvSpPr/>
          <p:nvPr/>
        </p:nvSpPr>
        <p:spPr>
          <a:xfrm>
            <a:off x="579097" y="4923669"/>
            <a:ext cx="1772250" cy="10483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Ins="274320" rtlCol="0" anchor="ctr"/>
          <a:lstStyle/>
          <a:p>
            <a:r>
              <a:rPr lang="en-US" sz="1200" dirty="0"/>
              <a:t>Target hardware</a:t>
            </a:r>
            <a:br>
              <a:rPr lang="en-US" sz="1200" dirty="0"/>
            </a:br>
            <a:r>
              <a:rPr lang="en-US" sz="1200" dirty="0"/>
              <a:t>with SDS firmware</a:t>
            </a:r>
            <a:br>
              <a:rPr lang="en-US" sz="1200" dirty="0"/>
            </a:br>
            <a:r>
              <a:rPr lang="en-US" sz="1200" dirty="0"/>
              <a:t>configured for </a:t>
            </a:r>
            <a:br>
              <a:rPr lang="en-US" sz="1200" dirty="0"/>
            </a:br>
            <a:r>
              <a:rPr lang="en-US" sz="1200" dirty="0"/>
              <a:t>RTT interface</a:t>
            </a:r>
            <a:endParaRPr lang="en-US" sz="1600" dirty="0"/>
          </a:p>
        </p:txBody>
      </p:sp>
      <p:sp>
        <p:nvSpPr>
          <p:cNvPr id="33" name="Rectangle 32">
            <a:extLst>
              <a:ext uri="{FF2B5EF4-FFF2-40B4-BE49-F238E27FC236}">
                <a16:creationId xmlns:a16="http://schemas.microsoft.com/office/drawing/2014/main" id="{DC69FD19-D137-8794-FA28-984C42B2A2E5}"/>
              </a:ext>
            </a:extLst>
          </p:cNvPr>
          <p:cNvSpPr/>
          <p:nvPr/>
        </p:nvSpPr>
        <p:spPr>
          <a:xfrm>
            <a:off x="2143725" y="5277030"/>
            <a:ext cx="207623" cy="40386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DCFFB5FA-D26D-D29A-BBFF-5288FBBF1113}"/>
              </a:ext>
            </a:extLst>
          </p:cNvPr>
          <p:cNvSpPr/>
          <p:nvPr/>
        </p:nvSpPr>
        <p:spPr>
          <a:xfrm>
            <a:off x="3525025" y="4788678"/>
            <a:ext cx="2897571" cy="11824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200" dirty="0">
                <a:solidFill>
                  <a:schemeClr val="tx1">
                    <a:lumMod val="50000"/>
                    <a:lumOff val="50000"/>
                  </a:schemeClr>
                </a:solidFill>
              </a:rPr>
              <a:t>Host Computer</a:t>
            </a:r>
          </a:p>
        </p:txBody>
      </p:sp>
      <p:sp>
        <p:nvSpPr>
          <p:cNvPr id="35" name="Rectangle 34">
            <a:extLst>
              <a:ext uri="{FF2B5EF4-FFF2-40B4-BE49-F238E27FC236}">
                <a16:creationId xmlns:a16="http://schemas.microsoft.com/office/drawing/2014/main" id="{094CB38C-C00B-DAFC-747D-0FB0B952BC6B}"/>
              </a:ext>
            </a:extLst>
          </p:cNvPr>
          <p:cNvSpPr/>
          <p:nvPr/>
        </p:nvSpPr>
        <p:spPr>
          <a:xfrm>
            <a:off x="3626862" y="5113563"/>
            <a:ext cx="1046309" cy="745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SDSIO-Server</a:t>
            </a:r>
            <a:br>
              <a:rPr lang="en-US" sz="1200" dirty="0"/>
            </a:br>
            <a:r>
              <a:rPr lang="en-US" sz="1000" i="1" dirty="0"/>
              <a:t>Socket Mode</a:t>
            </a:r>
            <a:br>
              <a:rPr lang="en-US" sz="1000" i="1" dirty="0"/>
            </a:br>
            <a:r>
              <a:rPr lang="en-US" sz="1000" i="1" dirty="0"/>
              <a:t>(connect)</a:t>
            </a:r>
          </a:p>
        </p:txBody>
      </p:sp>
      <p:sp>
        <p:nvSpPr>
          <p:cNvPr id="37" name="Rectangle 36">
            <a:extLst>
              <a:ext uri="{FF2B5EF4-FFF2-40B4-BE49-F238E27FC236}">
                <a16:creationId xmlns:a16="http://schemas.microsoft.com/office/drawing/2014/main" id="{6D27D3ED-2251-BC61-4E71-E5CEEF0226EF}"/>
              </a:ext>
            </a:extLst>
          </p:cNvPr>
          <p:cNvSpPr/>
          <p:nvPr/>
        </p:nvSpPr>
        <p:spPr>
          <a:xfrm>
            <a:off x="5208014" y="5113563"/>
            <a:ext cx="1116157" cy="7450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SDS VS-Code extension or</a:t>
            </a:r>
          </a:p>
          <a:p>
            <a:pPr algn="ctr"/>
            <a:r>
              <a:rPr lang="en-US" sz="1200" dirty="0" err="1"/>
              <a:t>MLOps</a:t>
            </a:r>
            <a:r>
              <a:rPr lang="en-US" sz="1200" dirty="0"/>
              <a:t> system</a:t>
            </a:r>
            <a:endParaRPr lang="en-US" sz="1600" dirty="0"/>
          </a:p>
        </p:txBody>
      </p:sp>
      <p:sp>
        <p:nvSpPr>
          <p:cNvPr id="38" name="Arrow: Up-Down 37">
            <a:extLst>
              <a:ext uri="{FF2B5EF4-FFF2-40B4-BE49-F238E27FC236}">
                <a16:creationId xmlns:a16="http://schemas.microsoft.com/office/drawing/2014/main" id="{10225300-488C-BFDF-5901-5E5611FF8479}"/>
              </a:ext>
            </a:extLst>
          </p:cNvPr>
          <p:cNvSpPr/>
          <p:nvPr/>
        </p:nvSpPr>
        <p:spPr>
          <a:xfrm rot="16200000">
            <a:off x="4876501" y="5212855"/>
            <a:ext cx="128188" cy="534844"/>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E2C75EC2-28B4-5974-EE81-3FEC642D2A97}"/>
              </a:ext>
            </a:extLst>
          </p:cNvPr>
          <p:cNvSpPr txBox="1"/>
          <p:nvPr/>
        </p:nvSpPr>
        <p:spPr>
          <a:xfrm>
            <a:off x="4703954" y="5286376"/>
            <a:ext cx="461341" cy="387798"/>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000" i="1" kern="1200" dirty="0">
                <a:solidFill>
                  <a:schemeClr val="tx2"/>
                </a:solidFill>
                <a:latin typeface="+mn-lt"/>
                <a:ea typeface="+mn-ea"/>
                <a:cs typeface="+mn-cs"/>
              </a:rPr>
              <a:t>Monitor</a:t>
            </a:r>
            <a:br>
              <a:rPr lang="en-US" sz="1000" i="1" kern="1200" dirty="0">
                <a:solidFill>
                  <a:schemeClr val="tx2"/>
                </a:solidFill>
                <a:latin typeface="+mn-lt"/>
                <a:ea typeface="+mn-ea"/>
                <a:cs typeface="+mn-cs"/>
              </a:rPr>
            </a:br>
            <a:br>
              <a:rPr lang="en-US" sz="800" i="1" kern="1200" dirty="0">
                <a:solidFill>
                  <a:schemeClr val="tx2"/>
                </a:solidFill>
                <a:latin typeface="+mn-lt"/>
                <a:ea typeface="+mn-ea"/>
                <a:cs typeface="+mn-cs"/>
              </a:rPr>
            </a:br>
            <a:r>
              <a:rPr lang="en-US" sz="1000" i="1" kern="1200" dirty="0">
                <a:solidFill>
                  <a:schemeClr val="tx2"/>
                </a:solidFill>
                <a:latin typeface="+mn-lt"/>
                <a:ea typeface="+mn-ea"/>
                <a:cs typeface="+mn-cs"/>
              </a:rPr>
              <a:t>Interface</a:t>
            </a:r>
          </a:p>
        </p:txBody>
      </p:sp>
      <p:sp>
        <p:nvSpPr>
          <p:cNvPr id="40" name="TextBox 39">
            <a:extLst>
              <a:ext uri="{FF2B5EF4-FFF2-40B4-BE49-F238E27FC236}">
                <a16:creationId xmlns:a16="http://schemas.microsoft.com/office/drawing/2014/main" id="{E0FB5D27-E228-D7AC-E780-6D21F5D6855D}"/>
              </a:ext>
            </a:extLst>
          </p:cNvPr>
          <p:cNvSpPr txBox="1"/>
          <p:nvPr/>
        </p:nvSpPr>
        <p:spPr>
          <a:xfrm rot="16200000">
            <a:off x="1990775" y="5415479"/>
            <a:ext cx="537669" cy="124650"/>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900" dirty="0">
                <a:solidFill>
                  <a:schemeClr val="tx2"/>
                </a:solidFill>
              </a:rPr>
              <a:t>Debug</a:t>
            </a:r>
            <a:endParaRPr lang="en-US" sz="900" kern="1200" dirty="0">
              <a:solidFill>
                <a:schemeClr val="tx2"/>
              </a:solidFill>
              <a:latin typeface="+mn-lt"/>
              <a:ea typeface="+mn-ea"/>
              <a:cs typeface="+mn-cs"/>
            </a:endParaRPr>
          </a:p>
        </p:txBody>
      </p:sp>
      <p:sp>
        <p:nvSpPr>
          <p:cNvPr id="44" name="Arrow: Up-Down 43">
            <a:extLst>
              <a:ext uri="{FF2B5EF4-FFF2-40B4-BE49-F238E27FC236}">
                <a16:creationId xmlns:a16="http://schemas.microsoft.com/office/drawing/2014/main" id="{756F2491-1893-CA72-FA86-B7BA48144BE7}"/>
              </a:ext>
            </a:extLst>
          </p:cNvPr>
          <p:cNvSpPr/>
          <p:nvPr/>
        </p:nvSpPr>
        <p:spPr>
          <a:xfrm rot="16200000">
            <a:off x="3416413" y="5325146"/>
            <a:ext cx="128190" cy="298391"/>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 name="Picture 44">
            <a:extLst>
              <a:ext uri="{FF2B5EF4-FFF2-40B4-BE49-F238E27FC236}">
                <a16:creationId xmlns:a16="http://schemas.microsoft.com/office/drawing/2014/main" id="{7FBC6D61-870E-D301-DEA7-C80AFF6CC736}"/>
              </a:ext>
            </a:extLst>
          </p:cNvPr>
          <p:cNvPicPr>
            <a:picLocks noChangeAspect="1"/>
          </p:cNvPicPr>
          <p:nvPr/>
        </p:nvPicPr>
        <p:blipFill>
          <a:blip r:embed="rId4"/>
          <a:stretch>
            <a:fillRect/>
          </a:stretch>
        </p:blipFill>
        <p:spPr>
          <a:xfrm>
            <a:off x="2646463" y="5233193"/>
            <a:ext cx="685876" cy="485957"/>
          </a:xfrm>
          <a:prstGeom prst="rect">
            <a:avLst/>
          </a:prstGeom>
        </p:spPr>
      </p:pic>
      <p:sp>
        <p:nvSpPr>
          <p:cNvPr id="46" name="Arrow: Up-Down 45">
            <a:extLst>
              <a:ext uri="{FF2B5EF4-FFF2-40B4-BE49-F238E27FC236}">
                <a16:creationId xmlns:a16="http://schemas.microsoft.com/office/drawing/2014/main" id="{1F10E031-D56E-D751-D790-EA3465E0D658}"/>
              </a:ext>
            </a:extLst>
          </p:cNvPr>
          <p:cNvSpPr/>
          <p:nvPr/>
        </p:nvSpPr>
        <p:spPr>
          <a:xfrm rot="16200000">
            <a:off x="2433172" y="5328608"/>
            <a:ext cx="128190" cy="298391"/>
          </a:xfrm>
          <a:prstGeom prst="upDownArrow">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684381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1A98AAAD-88E6-0C10-AEB3-48717A7579D4}"/>
              </a:ext>
            </a:extLst>
          </p:cNvPr>
          <p:cNvSpPr/>
          <p:nvPr/>
        </p:nvSpPr>
        <p:spPr>
          <a:xfrm>
            <a:off x="4617396" y="1630412"/>
            <a:ext cx="3936459" cy="1665991"/>
          </a:xfrm>
          <a:prstGeom prst="rect">
            <a:avLst/>
          </a:prstGeom>
          <a:solidFill>
            <a:schemeClr val="bg1">
              <a:lumMod val="85000"/>
              <a:alpha val="40000"/>
            </a:schemeClr>
          </a:solidFill>
          <a:ln w="9525" cap="flat" cmpd="sng" algn="ctr">
            <a:noFill/>
            <a:prstDash val="solid"/>
          </a:ln>
          <a:effectLst/>
        </p:spPr>
        <p:txBody>
          <a:bodyPr vert="vert270" lIns="35985" tIns="45699" rIns="91396" bIns="45699" rtlCol="0" anchor="t"/>
          <a:lstStyle/>
          <a:p>
            <a:pPr algn="ctr" defTabSz="456936" eaLnBrk="1" fontAlgn="auto" hangingPunct="1">
              <a:lnSpc>
                <a:spcPts val="1698"/>
              </a:lnSpc>
              <a:spcBef>
                <a:spcPts val="0"/>
              </a:spcBef>
              <a:spcAft>
                <a:spcPts val="0"/>
              </a:spcAft>
              <a:defRPr/>
            </a:pPr>
            <a:endParaRPr lang="en-GB" sz="1200" kern="0" dirty="0">
              <a:solidFill>
                <a:srgbClr val="000000"/>
              </a:solidFill>
              <a:latin typeface="Aeonik" panose="020B0503030300000000"/>
              <a:ea typeface="ＭＳ Ｐゴシック"/>
            </a:endParaRPr>
          </a:p>
        </p:txBody>
      </p:sp>
      <p:sp>
        <p:nvSpPr>
          <p:cNvPr id="29" name="Rectangle 28">
            <a:extLst>
              <a:ext uri="{FF2B5EF4-FFF2-40B4-BE49-F238E27FC236}">
                <a16:creationId xmlns:a16="http://schemas.microsoft.com/office/drawing/2014/main" id="{478E63B5-EDB7-BBE1-E51B-557F60F5D78A}"/>
              </a:ext>
            </a:extLst>
          </p:cNvPr>
          <p:cNvSpPr/>
          <p:nvPr/>
        </p:nvSpPr>
        <p:spPr>
          <a:xfrm>
            <a:off x="9295413" y="1630412"/>
            <a:ext cx="1794126" cy="1665991"/>
          </a:xfrm>
          <a:prstGeom prst="rect">
            <a:avLst/>
          </a:prstGeom>
          <a:solidFill>
            <a:schemeClr val="bg1">
              <a:lumMod val="85000"/>
              <a:alpha val="40000"/>
            </a:schemeClr>
          </a:solidFill>
          <a:ln w="9525" cap="flat" cmpd="sng" algn="ctr">
            <a:noFill/>
            <a:prstDash val="solid"/>
          </a:ln>
          <a:effectLst/>
        </p:spPr>
        <p:txBody>
          <a:bodyPr vert="vert270" lIns="35985" tIns="45699" rIns="91396" bIns="45699" rtlCol="0" anchor="t"/>
          <a:lstStyle/>
          <a:p>
            <a:pPr algn="ctr" defTabSz="456936" eaLnBrk="1" fontAlgn="auto" hangingPunct="1">
              <a:lnSpc>
                <a:spcPts val="1698"/>
              </a:lnSpc>
              <a:spcBef>
                <a:spcPts val="0"/>
              </a:spcBef>
              <a:spcAft>
                <a:spcPts val="0"/>
              </a:spcAft>
              <a:defRPr/>
            </a:pPr>
            <a:endParaRPr lang="en-GB" sz="1200" kern="0" dirty="0">
              <a:solidFill>
                <a:srgbClr val="000000"/>
              </a:solidFill>
              <a:latin typeface="Aeonik" panose="020B0503030300000000"/>
              <a:ea typeface="ＭＳ Ｐゴシック"/>
            </a:endParaRPr>
          </a:p>
        </p:txBody>
      </p:sp>
      <p:sp>
        <p:nvSpPr>
          <p:cNvPr id="25" name="Down Arrow 26">
            <a:extLst>
              <a:ext uri="{FF2B5EF4-FFF2-40B4-BE49-F238E27FC236}">
                <a16:creationId xmlns:a16="http://schemas.microsoft.com/office/drawing/2014/main" id="{BDAF474E-A91E-0992-8FA2-D3BBE9D16013}"/>
              </a:ext>
            </a:extLst>
          </p:cNvPr>
          <p:cNvSpPr/>
          <p:nvPr/>
        </p:nvSpPr>
        <p:spPr>
          <a:xfrm>
            <a:off x="7533901" y="2674345"/>
            <a:ext cx="281741" cy="1297972"/>
          </a:xfrm>
          <a:prstGeom prst="downArrow">
            <a:avLst>
              <a:gd name="adj1" fmla="val 50000"/>
              <a:gd name="adj2" fmla="val 2122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sp>
        <p:nvSpPr>
          <p:cNvPr id="2" name="Title 1">
            <a:extLst>
              <a:ext uri="{FF2B5EF4-FFF2-40B4-BE49-F238E27FC236}">
                <a16:creationId xmlns:a16="http://schemas.microsoft.com/office/drawing/2014/main" id="{477FBFC7-FB37-D797-EEB0-A32B1C58EE8E}"/>
              </a:ext>
            </a:extLst>
          </p:cNvPr>
          <p:cNvSpPr>
            <a:spLocks noGrp="1"/>
          </p:cNvSpPr>
          <p:nvPr>
            <p:ph type="title"/>
          </p:nvPr>
        </p:nvSpPr>
        <p:spPr>
          <a:xfrm>
            <a:off x="547437" y="195251"/>
            <a:ext cx="11233150" cy="512830"/>
          </a:xfrm>
        </p:spPr>
        <p:txBody>
          <a:bodyPr/>
          <a:lstStyle/>
          <a:p>
            <a:r>
              <a:rPr lang="en-US"/>
              <a:t>SDS-Framework: Record Real-world Data and Playback to AVH</a:t>
            </a:r>
          </a:p>
        </p:txBody>
      </p:sp>
      <p:sp>
        <p:nvSpPr>
          <p:cNvPr id="5" name="Down Arrow 26">
            <a:extLst>
              <a:ext uri="{FF2B5EF4-FFF2-40B4-BE49-F238E27FC236}">
                <a16:creationId xmlns:a16="http://schemas.microsoft.com/office/drawing/2014/main" id="{7A38048A-BCBC-CF76-8D8B-2CB114EC692E}"/>
              </a:ext>
            </a:extLst>
          </p:cNvPr>
          <p:cNvSpPr/>
          <p:nvPr/>
        </p:nvSpPr>
        <p:spPr>
          <a:xfrm rot="10800000">
            <a:off x="10051624" y="3189689"/>
            <a:ext cx="281741" cy="769558"/>
          </a:xfrm>
          <a:prstGeom prst="downArrow">
            <a:avLst>
              <a:gd name="adj1" fmla="val 50000"/>
              <a:gd name="adj2" fmla="val 2122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sp>
        <p:nvSpPr>
          <p:cNvPr id="6" name="Down Arrow 26">
            <a:extLst>
              <a:ext uri="{FF2B5EF4-FFF2-40B4-BE49-F238E27FC236}">
                <a16:creationId xmlns:a16="http://schemas.microsoft.com/office/drawing/2014/main" id="{2BE978FC-DCDF-4969-4555-97BC206B2061}"/>
              </a:ext>
            </a:extLst>
          </p:cNvPr>
          <p:cNvSpPr/>
          <p:nvPr/>
        </p:nvSpPr>
        <p:spPr>
          <a:xfrm rot="10800000">
            <a:off x="5356306" y="3203345"/>
            <a:ext cx="281741" cy="755901"/>
          </a:xfrm>
          <a:prstGeom prst="downArrow">
            <a:avLst>
              <a:gd name="adj1" fmla="val 50000"/>
              <a:gd name="adj2" fmla="val 2122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sp>
        <p:nvSpPr>
          <p:cNvPr id="10" name="Rectangle 9">
            <a:extLst>
              <a:ext uri="{FF2B5EF4-FFF2-40B4-BE49-F238E27FC236}">
                <a16:creationId xmlns:a16="http://schemas.microsoft.com/office/drawing/2014/main" id="{C50920E3-5DD6-01F3-B1A5-92118B18437D}"/>
              </a:ext>
            </a:extLst>
          </p:cNvPr>
          <p:cNvSpPr/>
          <p:nvPr/>
        </p:nvSpPr>
        <p:spPr>
          <a:xfrm>
            <a:off x="9395248" y="3416090"/>
            <a:ext cx="1581913" cy="301752"/>
          </a:xfrm>
          <a:prstGeom prst="rect">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rgbClr val="FFFFFF"/>
                </a:solidFill>
                <a:latin typeface="Aeonik" panose="020B0503030300000000" pitchFamily="34" charset="0"/>
                <a:cs typeface="Calibri" panose="020F0502020204030204" pitchFamily="34" charset="0"/>
              </a:rPr>
              <a:t>SDSIO-Server</a:t>
            </a:r>
            <a:endParaRPr lang="en-US" sz="1200" dirty="0">
              <a:solidFill>
                <a:srgbClr val="FFFFFF"/>
              </a:solidFill>
              <a:latin typeface="Aeonik" panose="020B0503030300000000"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1761512D-CB7A-2C42-2327-AEC81369D41F}"/>
              </a:ext>
            </a:extLst>
          </p:cNvPr>
          <p:cNvSpPr/>
          <p:nvPr/>
        </p:nvSpPr>
        <p:spPr>
          <a:xfrm>
            <a:off x="4708576" y="2896732"/>
            <a:ext cx="1584042" cy="301752"/>
          </a:xfrm>
          <a:prstGeom prst="rect">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rgbClr val="FFFFFF"/>
                </a:solidFill>
                <a:latin typeface="Aeonik" panose="020B0503030300000000" pitchFamily="34" charset="0"/>
                <a:cs typeface="Calibri" panose="020F0502020204030204" pitchFamily="34" charset="0"/>
              </a:rPr>
              <a:t>Input Interface</a:t>
            </a:r>
          </a:p>
        </p:txBody>
      </p:sp>
      <p:sp>
        <p:nvSpPr>
          <p:cNvPr id="15" name="Rectangle 14">
            <a:extLst>
              <a:ext uri="{FF2B5EF4-FFF2-40B4-BE49-F238E27FC236}">
                <a16:creationId xmlns:a16="http://schemas.microsoft.com/office/drawing/2014/main" id="{AA4295CC-AC9F-D42F-6FC6-0E2D994FF65A}"/>
              </a:ext>
            </a:extLst>
          </p:cNvPr>
          <p:cNvSpPr/>
          <p:nvPr/>
        </p:nvSpPr>
        <p:spPr>
          <a:xfrm>
            <a:off x="4708576" y="3432688"/>
            <a:ext cx="1581912" cy="301752"/>
          </a:xfrm>
          <a:prstGeom prst="rect">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rgbClr val="FFFFFF"/>
                </a:solidFill>
                <a:latin typeface="Aeonik" panose="020B0503030300000000" pitchFamily="34" charset="0"/>
                <a:cs typeface="Calibri" panose="020F0502020204030204" pitchFamily="34" charset="0"/>
              </a:rPr>
              <a:t>Sensor Input</a:t>
            </a:r>
          </a:p>
        </p:txBody>
      </p:sp>
      <p:sp>
        <p:nvSpPr>
          <p:cNvPr id="21" name="Rectangle 20">
            <a:extLst>
              <a:ext uri="{FF2B5EF4-FFF2-40B4-BE49-F238E27FC236}">
                <a16:creationId xmlns:a16="http://schemas.microsoft.com/office/drawing/2014/main" id="{F1205476-69EF-4F42-D82A-5722C3446FD6}"/>
              </a:ext>
            </a:extLst>
          </p:cNvPr>
          <p:cNvSpPr/>
          <p:nvPr/>
        </p:nvSpPr>
        <p:spPr>
          <a:xfrm>
            <a:off x="6887828" y="2499283"/>
            <a:ext cx="1584042" cy="304761"/>
          </a:xfrm>
          <a:prstGeom prst="rect">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rgbClr val="FFFFFF"/>
                </a:solidFill>
                <a:latin typeface="Aeonik" panose="020B0503030300000000" pitchFamily="34" charset="0"/>
                <a:cs typeface="Calibri" panose="020F0502020204030204" pitchFamily="34" charset="0"/>
              </a:rPr>
              <a:t>SDS Stream</a:t>
            </a:r>
            <a:endParaRPr lang="en-US" sz="1200" dirty="0">
              <a:solidFill>
                <a:srgbClr val="FFFFFF"/>
              </a:solidFill>
              <a:latin typeface="Aeonik" panose="020B0503030300000000" pitchFamily="34" charset="0"/>
              <a:cs typeface="Calibri" panose="020F0502020204030204" pitchFamily="34" charset="0"/>
            </a:endParaRPr>
          </a:p>
        </p:txBody>
      </p:sp>
      <p:sp>
        <p:nvSpPr>
          <p:cNvPr id="24" name="Rectangle 23">
            <a:extLst>
              <a:ext uri="{FF2B5EF4-FFF2-40B4-BE49-F238E27FC236}">
                <a16:creationId xmlns:a16="http://schemas.microsoft.com/office/drawing/2014/main" id="{6A2C54A5-7D46-A555-7CC2-D7EEFD4A943A}"/>
              </a:ext>
            </a:extLst>
          </p:cNvPr>
          <p:cNvSpPr/>
          <p:nvPr/>
        </p:nvSpPr>
        <p:spPr>
          <a:xfrm>
            <a:off x="6894314" y="3417024"/>
            <a:ext cx="1581912" cy="301752"/>
          </a:xfrm>
          <a:prstGeom prst="rect">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rgbClr val="FFFFFF"/>
                </a:solidFill>
                <a:latin typeface="Aeonik" panose="020B0503030300000000" pitchFamily="34" charset="0"/>
                <a:cs typeface="Calibri" panose="020F0502020204030204" pitchFamily="34" charset="0"/>
              </a:rPr>
              <a:t>SDSIO-Server</a:t>
            </a:r>
            <a:endParaRPr lang="en-US" sz="1200" dirty="0">
              <a:solidFill>
                <a:srgbClr val="FFFFFF"/>
              </a:solidFill>
              <a:latin typeface="Aeonik" panose="020B0503030300000000" pitchFamily="34" charset="0"/>
              <a:cs typeface="Calibri" panose="020F0502020204030204" pitchFamily="34" charset="0"/>
            </a:endParaRPr>
          </a:p>
        </p:txBody>
      </p:sp>
      <p:sp>
        <p:nvSpPr>
          <p:cNvPr id="26" name="Rectangle 25">
            <a:extLst>
              <a:ext uri="{FF2B5EF4-FFF2-40B4-BE49-F238E27FC236}">
                <a16:creationId xmlns:a16="http://schemas.microsoft.com/office/drawing/2014/main" id="{4DCFE2CE-10B5-CA3E-A0C4-FC7BD9BBD70A}"/>
              </a:ext>
            </a:extLst>
          </p:cNvPr>
          <p:cNvSpPr/>
          <p:nvPr/>
        </p:nvSpPr>
        <p:spPr>
          <a:xfrm>
            <a:off x="4708576" y="1720450"/>
            <a:ext cx="1584042" cy="584860"/>
          </a:xfrm>
          <a:prstGeom prst="rect">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rgbClr val="FFFFFF"/>
                </a:solidFill>
                <a:latin typeface="Aeonik" panose="020B0503030300000000" pitchFamily="34" charset="0"/>
                <a:cs typeface="Calibri" panose="020F0502020204030204" pitchFamily="34" charset="0"/>
              </a:rPr>
              <a:t>Algorithm under Development</a:t>
            </a:r>
          </a:p>
        </p:txBody>
      </p:sp>
      <p:sp>
        <p:nvSpPr>
          <p:cNvPr id="27" name="Down Arrow 26">
            <a:extLst>
              <a:ext uri="{FF2B5EF4-FFF2-40B4-BE49-F238E27FC236}">
                <a16:creationId xmlns:a16="http://schemas.microsoft.com/office/drawing/2014/main" id="{73B458AD-4BE9-4028-D828-21876923A3AE}"/>
              </a:ext>
            </a:extLst>
          </p:cNvPr>
          <p:cNvSpPr/>
          <p:nvPr/>
        </p:nvSpPr>
        <p:spPr>
          <a:xfrm rot="10800000">
            <a:off x="5349332" y="2304511"/>
            <a:ext cx="281741" cy="584861"/>
          </a:xfrm>
          <a:prstGeom prst="downArrow">
            <a:avLst>
              <a:gd name="adj1" fmla="val 50000"/>
              <a:gd name="adj2" fmla="val 2122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sp>
        <p:nvSpPr>
          <p:cNvPr id="28" name="Down Arrow 26">
            <a:extLst>
              <a:ext uri="{FF2B5EF4-FFF2-40B4-BE49-F238E27FC236}">
                <a16:creationId xmlns:a16="http://schemas.microsoft.com/office/drawing/2014/main" id="{61EC28D3-E07B-8E29-3C4F-11286816B5FC}"/>
              </a:ext>
            </a:extLst>
          </p:cNvPr>
          <p:cNvSpPr/>
          <p:nvPr/>
        </p:nvSpPr>
        <p:spPr>
          <a:xfrm rot="16200000">
            <a:off x="6070404" y="1987642"/>
            <a:ext cx="304762" cy="1330091"/>
          </a:xfrm>
          <a:prstGeom prst="downArrow">
            <a:avLst>
              <a:gd name="adj1" fmla="val 50000"/>
              <a:gd name="adj2" fmla="val 333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sp>
        <p:nvSpPr>
          <p:cNvPr id="32" name="Rectangle 31">
            <a:extLst>
              <a:ext uri="{FF2B5EF4-FFF2-40B4-BE49-F238E27FC236}">
                <a16:creationId xmlns:a16="http://schemas.microsoft.com/office/drawing/2014/main" id="{D066F2CC-C0B1-B539-B5AE-42977C445BE7}"/>
              </a:ext>
            </a:extLst>
          </p:cNvPr>
          <p:cNvSpPr/>
          <p:nvPr/>
        </p:nvSpPr>
        <p:spPr>
          <a:xfrm>
            <a:off x="9395250" y="1692512"/>
            <a:ext cx="1584042" cy="584860"/>
          </a:xfrm>
          <a:prstGeom prst="rect">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rgbClr val="FFFFFF"/>
                </a:solidFill>
                <a:latin typeface="Aeonik" panose="020B0503030300000000" pitchFamily="34" charset="0"/>
                <a:cs typeface="Calibri" panose="020F0502020204030204" pitchFamily="34" charset="0"/>
              </a:rPr>
              <a:t>Algorithm under Development</a:t>
            </a:r>
          </a:p>
        </p:txBody>
      </p:sp>
      <p:sp>
        <p:nvSpPr>
          <p:cNvPr id="33" name="Down Arrow 26">
            <a:extLst>
              <a:ext uri="{FF2B5EF4-FFF2-40B4-BE49-F238E27FC236}">
                <a16:creationId xmlns:a16="http://schemas.microsoft.com/office/drawing/2014/main" id="{2F7F728C-0C7E-2B34-DACD-C5CC104C1C4D}"/>
              </a:ext>
            </a:extLst>
          </p:cNvPr>
          <p:cNvSpPr/>
          <p:nvPr/>
        </p:nvSpPr>
        <p:spPr>
          <a:xfrm rot="10800000">
            <a:off x="10042490" y="2283855"/>
            <a:ext cx="281741" cy="605520"/>
          </a:xfrm>
          <a:prstGeom prst="downArrow">
            <a:avLst>
              <a:gd name="adj1" fmla="val 50000"/>
              <a:gd name="adj2" fmla="val 2122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sp>
        <p:nvSpPr>
          <p:cNvPr id="34" name="TextBox 33">
            <a:extLst>
              <a:ext uri="{FF2B5EF4-FFF2-40B4-BE49-F238E27FC236}">
                <a16:creationId xmlns:a16="http://schemas.microsoft.com/office/drawing/2014/main" id="{D53BE90B-4D86-D9A5-B205-C538A0764B18}"/>
              </a:ext>
            </a:extLst>
          </p:cNvPr>
          <p:cNvSpPr txBox="1"/>
          <p:nvPr/>
        </p:nvSpPr>
        <p:spPr>
          <a:xfrm>
            <a:off x="4115789" y="4707338"/>
            <a:ext cx="4663682" cy="1523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100" i="1" dirty="0">
                <a:solidFill>
                  <a:schemeClr val="tx2"/>
                </a:solidFill>
                <a:latin typeface="Aeonik" panose="020B0503030300000000"/>
              </a:rPr>
              <a:t>Record physical sensor (real-world) data using MCU hardware</a:t>
            </a:r>
            <a:endParaRPr lang="en-US" sz="1100" i="1" kern="1200" dirty="0">
              <a:solidFill>
                <a:schemeClr val="tx2"/>
              </a:solidFill>
              <a:latin typeface="Aeonik" panose="020B0503030300000000"/>
            </a:endParaRPr>
          </a:p>
        </p:txBody>
      </p:sp>
      <p:sp>
        <p:nvSpPr>
          <p:cNvPr id="35" name="TextBox 34">
            <a:extLst>
              <a:ext uri="{FF2B5EF4-FFF2-40B4-BE49-F238E27FC236}">
                <a16:creationId xmlns:a16="http://schemas.microsoft.com/office/drawing/2014/main" id="{637213C7-2C43-7E42-A48B-EE542420B65F}"/>
              </a:ext>
            </a:extLst>
          </p:cNvPr>
          <p:cNvSpPr txBox="1"/>
          <p:nvPr/>
        </p:nvSpPr>
        <p:spPr>
          <a:xfrm>
            <a:off x="8975217" y="4707338"/>
            <a:ext cx="2669346" cy="1523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100" i="1" dirty="0">
                <a:solidFill>
                  <a:schemeClr val="tx2"/>
                </a:solidFill>
                <a:latin typeface="Aeonik" panose="020B0503030300000000"/>
              </a:rPr>
              <a:t>Playback real-world data in CI</a:t>
            </a:r>
          </a:p>
        </p:txBody>
      </p:sp>
      <p:sp>
        <p:nvSpPr>
          <p:cNvPr id="36" name="TextBox 35">
            <a:extLst>
              <a:ext uri="{FF2B5EF4-FFF2-40B4-BE49-F238E27FC236}">
                <a16:creationId xmlns:a16="http://schemas.microsoft.com/office/drawing/2014/main" id="{2940D43A-A217-71DB-EDEA-2A009FE204A5}"/>
              </a:ext>
            </a:extLst>
          </p:cNvPr>
          <p:cNvSpPr txBox="1"/>
          <p:nvPr/>
        </p:nvSpPr>
        <p:spPr>
          <a:xfrm>
            <a:off x="547437" y="1146489"/>
            <a:ext cx="3052411" cy="5355312"/>
          </a:xfrm>
          <a:prstGeom prst="rect">
            <a:avLst/>
          </a:prstGeom>
          <a:noFill/>
        </p:spPr>
        <p:txBody>
          <a:bodyPr wrap="square" lIns="0" tIns="0" rIns="0" bIns="0" rtlCol="0" anchor="t">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600" kern="1200" dirty="0">
                <a:solidFill>
                  <a:schemeClr val="tx2"/>
                </a:solidFill>
                <a:latin typeface="+mn-lt"/>
                <a:ea typeface="+mn-ea"/>
                <a:cs typeface="+mn-cs"/>
              </a:rPr>
              <a:t>SDS Data Files have multiple use cases:</a:t>
            </a:r>
          </a:p>
          <a:p>
            <a:pPr marL="0" indent="0" algn="l" defTabSz="914400" rtl="0" eaLnBrk="1" latinLnBrk="0" hangingPunct="1">
              <a:lnSpc>
                <a:spcPct val="90000"/>
              </a:lnSpc>
              <a:spcBef>
                <a:spcPts val="0"/>
              </a:spcBef>
              <a:spcAft>
                <a:spcPts val="600"/>
              </a:spcAft>
              <a:buFont typeface="Arial" panose="020B0604020202020204" pitchFamily="34" charset="0"/>
              <a:buNone/>
            </a:pPr>
            <a:endParaRPr lang="en-US" sz="1600" dirty="0">
              <a:solidFill>
                <a:schemeClr val="tx2"/>
              </a:solidFill>
              <a:latin typeface="+mn-lt"/>
              <a:ea typeface="+mn-ea"/>
            </a:endParaRPr>
          </a:p>
          <a:p>
            <a:pPr marL="174625" indent="-174625" algn="l" defTabSz="914400" rtl="0" eaLnBrk="1" latinLnBrk="0" hangingPunct="1">
              <a:lnSpc>
                <a:spcPct val="90000"/>
              </a:lnSpc>
              <a:spcBef>
                <a:spcPts val="0"/>
              </a:spcBef>
              <a:spcAft>
                <a:spcPts val="600"/>
              </a:spcAft>
              <a:buFont typeface="Arial" panose="020B0604020202020204" pitchFamily="34" charset="0"/>
              <a:buChar char="•"/>
            </a:pPr>
            <a:r>
              <a:rPr lang="en-US" sz="1600" kern="1200" dirty="0">
                <a:solidFill>
                  <a:schemeClr val="tx2"/>
                </a:solidFill>
                <a:latin typeface="+mn-lt"/>
                <a:ea typeface="+mn-ea"/>
                <a:cs typeface="+mn-cs"/>
              </a:rPr>
              <a:t>Input for ML Algorithm development</a:t>
            </a:r>
          </a:p>
          <a:p>
            <a:pPr marL="174625" indent="-174625" algn="l" defTabSz="914400" rtl="0" eaLnBrk="1" latinLnBrk="0" hangingPunct="1">
              <a:lnSpc>
                <a:spcPct val="90000"/>
              </a:lnSpc>
              <a:spcBef>
                <a:spcPts val="0"/>
              </a:spcBef>
              <a:spcAft>
                <a:spcPts val="600"/>
              </a:spcAft>
              <a:buFont typeface="Arial" panose="020B0604020202020204" pitchFamily="34" charset="0"/>
              <a:buChar char="•"/>
            </a:pPr>
            <a:endParaRPr lang="en-US" sz="1600" dirty="0">
              <a:solidFill>
                <a:schemeClr val="tx2"/>
              </a:solidFill>
              <a:latin typeface="+mn-lt"/>
              <a:ea typeface="+mn-ea"/>
            </a:endParaRPr>
          </a:p>
          <a:p>
            <a:pPr marL="174625" indent="-174625" algn="l" defTabSz="914400" rtl="0" eaLnBrk="1" latinLnBrk="0" hangingPunct="1">
              <a:lnSpc>
                <a:spcPct val="90000"/>
              </a:lnSpc>
              <a:spcBef>
                <a:spcPts val="0"/>
              </a:spcBef>
              <a:spcAft>
                <a:spcPts val="600"/>
              </a:spcAft>
              <a:buFont typeface="Arial" panose="020B0604020202020204" pitchFamily="34" charset="0"/>
              <a:buChar char="•"/>
            </a:pPr>
            <a:r>
              <a:rPr lang="en-US" sz="1600" dirty="0">
                <a:solidFill>
                  <a:schemeClr val="tx2"/>
                </a:solidFill>
                <a:latin typeface="+mn-lt"/>
                <a:ea typeface="+mn-ea"/>
              </a:rPr>
              <a:t>Input for Filter Designers (i.e. ASN)</a:t>
            </a:r>
          </a:p>
          <a:p>
            <a:pPr marL="174625" indent="-174625" algn="l" defTabSz="914400" rtl="0" eaLnBrk="1" latinLnBrk="0" hangingPunct="1">
              <a:lnSpc>
                <a:spcPct val="90000"/>
              </a:lnSpc>
              <a:spcBef>
                <a:spcPts val="0"/>
              </a:spcBef>
              <a:spcAft>
                <a:spcPts val="600"/>
              </a:spcAft>
              <a:buFont typeface="Arial" panose="020B0604020202020204" pitchFamily="34" charset="0"/>
              <a:buChar char="•"/>
            </a:pPr>
            <a:endParaRPr lang="en-US" sz="1600" kern="1200" dirty="0">
              <a:solidFill>
                <a:schemeClr val="tx2"/>
              </a:solidFill>
              <a:latin typeface="+mn-lt"/>
              <a:ea typeface="+mn-ea"/>
              <a:cs typeface="+mn-cs"/>
            </a:endParaRPr>
          </a:p>
          <a:p>
            <a:pPr marL="174625" indent="-174625" algn="l" defTabSz="914400" rtl="0" eaLnBrk="1" latinLnBrk="0" hangingPunct="1">
              <a:lnSpc>
                <a:spcPct val="90000"/>
              </a:lnSpc>
              <a:spcBef>
                <a:spcPts val="0"/>
              </a:spcBef>
              <a:spcAft>
                <a:spcPts val="600"/>
              </a:spcAft>
              <a:buFont typeface="Arial" panose="020B0604020202020204" pitchFamily="34" charset="0"/>
              <a:buChar char="•"/>
            </a:pPr>
            <a:r>
              <a:rPr lang="en-US" sz="1600" kern="1200" dirty="0">
                <a:solidFill>
                  <a:schemeClr val="tx2"/>
                </a:solidFill>
                <a:latin typeface="+mn-lt"/>
                <a:ea typeface="+mn-ea"/>
                <a:cs typeface="+mn-cs"/>
              </a:rPr>
              <a:t>When capturing Algorith</a:t>
            </a:r>
            <a:r>
              <a:rPr lang="en-US" sz="1600" dirty="0">
                <a:solidFill>
                  <a:schemeClr val="tx2"/>
                </a:solidFill>
                <a:latin typeface="+mn-lt"/>
                <a:ea typeface="+mn-ea"/>
              </a:rPr>
              <a:t>m outputs, validation for regression</a:t>
            </a:r>
            <a:br>
              <a:rPr lang="en-US" sz="1600" dirty="0">
                <a:solidFill>
                  <a:schemeClr val="tx2"/>
                </a:solidFill>
                <a:latin typeface="+mn-lt"/>
                <a:ea typeface="+mn-ea"/>
              </a:rPr>
            </a:br>
            <a:endParaRPr lang="en-US" sz="1600" dirty="0">
              <a:solidFill>
                <a:schemeClr val="tx2"/>
              </a:solidFill>
              <a:latin typeface="+mn-lt"/>
              <a:ea typeface="+mn-ea"/>
            </a:endParaRPr>
          </a:p>
          <a:p>
            <a:pPr algn="l" defTabSz="914400" rtl="0" eaLnBrk="1" latinLnBrk="0" hangingPunct="1">
              <a:lnSpc>
                <a:spcPct val="90000"/>
              </a:lnSpc>
              <a:spcBef>
                <a:spcPts val="0"/>
              </a:spcBef>
              <a:spcAft>
                <a:spcPts val="600"/>
              </a:spcAft>
            </a:pPr>
            <a:r>
              <a:rPr lang="en-US" sz="1600" dirty="0">
                <a:solidFill>
                  <a:schemeClr val="tx2"/>
                </a:solidFill>
                <a:latin typeface="+mn-lt"/>
                <a:ea typeface="+mn-ea"/>
              </a:rPr>
              <a:t>SDS Interfaces can be based on</a:t>
            </a:r>
          </a:p>
          <a:p>
            <a:pPr algn="l" defTabSz="914400" rtl="0" eaLnBrk="1" latinLnBrk="0" hangingPunct="1">
              <a:lnSpc>
                <a:spcPct val="90000"/>
              </a:lnSpc>
              <a:spcBef>
                <a:spcPts val="0"/>
              </a:spcBef>
              <a:spcAft>
                <a:spcPts val="600"/>
              </a:spcAft>
            </a:pPr>
            <a:r>
              <a:rPr lang="en-US" sz="1600" kern="1200" dirty="0">
                <a:solidFill>
                  <a:schemeClr val="tx2"/>
                </a:solidFill>
                <a:latin typeface="+mn-lt"/>
                <a:ea typeface="+mn-ea"/>
                <a:hlinkClick r:id="rId2">
                  <a:extLst>
                    <a:ext uri="{A12FA001-AC4F-418D-AE19-62706E023703}">
                      <ahyp:hlinkClr xmlns:ahyp="http://schemas.microsoft.com/office/drawing/2018/hyperlinkcolor" val="tx"/>
                    </a:ext>
                  </a:extLst>
                </a:hlinkClick>
              </a:rPr>
              <a:t>https://github.com/ARM-software/CMSIS-DSP/tree/main/ComputeGraph</a:t>
            </a:r>
            <a:endParaRPr lang="en-US" sz="1600" kern="1200" dirty="0">
              <a:solidFill>
                <a:schemeClr val="tx2"/>
              </a:solidFill>
              <a:latin typeface="+mn-lt"/>
              <a:ea typeface="+mn-ea"/>
            </a:endParaRPr>
          </a:p>
          <a:p>
            <a:pPr algn="l" defTabSz="914400" rtl="0" eaLnBrk="1" latinLnBrk="0" hangingPunct="1">
              <a:lnSpc>
                <a:spcPct val="90000"/>
              </a:lnSpc>
              <a:spcBef>
                <a:spcPts val="0"/>
              </a:spcBef>
              <a:spcAft>
                <a:spcPts val="600"/>
              </a:spcAft>
            </a:pPr>
            <a:endParaRPr lang="en-US" sz="1600" dirty="0">
              <a:solidFill>
                <a:schemeClr val="tx2"/>
              </a:solidFill>
              <a:latin typeface="+mn-lt"/>
              <a:ea typeface="+mn-ea"/>
              <a:cs typeface="Calibri"/>
              <a:hlinkClick r:id="rId2"/>
            </a:endParaRPr>
          </a:p>
          <a:p>
            <a:pPr eaLnBrk="1" hangingPunct="1">
              <a:lnSpc>
                <a:spcPct val="90000"/>
              </a:lnSpc>
              <a:spcBef>
                <a:spcPts val="0"/>
              </a:spcBef>
              <a:spcAft>
                <a:spcPts val="600"/>
              </a:spcAft>
            </a:pPr>
            <a:r>
              <a:rPr lang="en-US" sz="1600" dirty="0">
                <a:solidFill>
                  <a:schemeClr val="tx2"/>
                </a:solidFill>
                <a:latin typeface="+mn-lt"/>
                <a:ea typeface="+mn-ea"/>
              </a:rPr>
              <a:t>Currently under development</a:t>
            </a:r>
          </a:p>
          <a:p>
            <a:pPr>
              <a:lnSpc>
                <a:spcPct val="90000"/>
              </a:lnSpc>
              <a:spcAft>
                <a:spcPts val="600"/>
              </a:spcAft>
            </a:pPr>
            <a:r>
              <a:rPr lang="en-US" sz="1600">
                <a:solidFill>
                  <a:schemeClr val="tx2"/>
                </a:solidFill>
                <a:cs typeface="Calibri"/>
                <a:hlinkClick r:id="rId3"/>
              </a:rPr>
              <a:t>https://github.com/ARM-software/SDS-Framework</a:t>
            </a:r>
            <a:endParaRPr lang="en-US" sz="1600" kern="1200">
              <a:solidFill>
                <a:schemeClr val="tx2"/>
              </a:solidFill>
              <a:latin typeface="+mn-lt"/>
              <a:ea typeface="+mn-ea"/>
              <a:cs typeface="Calibri"/>
              <a:hlinkClick r:id="rId2"/>
            </a:endParaRPr>
          </a:p>
          <a:p>
            <a:pPr algn="l" defTabSz="914400" rtl="0" eaLnBrk="1" latinLnBrk="0" hangingPunct="1">
              <a:lnSpc>
                <a:spcPct val="90000"/>
              </a:lnSpc>
              <a:spcBef>
                <a:spcPts val="0"/>
              </a:spcBef>
              <a:spcAft>
                <a:spcPts val="600"/>
              </a:spcAft>
            </a:pPr>
            <a:endParaRPr lang="en-US" sz="1600" kern="1200" dirty="0">
              <a:solidFill>
                <a:schemeClr val="tx2"/>
              </a:solidFill>
              <a:latin typeface="+mn-lt"/>
              <a:ea typeface="+mn-ea"/>
              <a:cs typeface="+mn-cs"/>
            </a:endParaRPr>
          </a:p>
        </p:txBody>
      </p:sp>
      <p:sp>
        <p:nvSpPr>
          <p:cNvPr id="7" name="Text Placeholder 2">
            <a:extLst>
              <a:ext uri="{FF2B5EF4-FFF2-40B4-BE49-F238E27FC236}">
                <a16:creationId xmlns:a16="http://schemas.microsoft.com/office/drawing/2014/main" id="{CE05872A-EEA1-9979-6BC5-6D1EFBEE1146}"/>
              </a:ext>
            </a:extLst>
          </p:cNvPr>
          <p:cNvSpPr>
            <a:spLocks noGrp="1"/>
          </p:cNvSpPr>
          <p:nvPr>
            <p:ph type="body" sz="quarter" idx="13"/>
          </p:nvPr>
        </p:nvSpPr>
        <p:spPr>
          <a:xfrm>
            <a:off x="547437" y="648479"/>
            <a:ext cx="11233150" cy="344488"/>
          </a:xfrm>
        </p:spPr>
        <p:txBody>
          <a:bodyPr/>
          <a:lstStyle/>
          <a:p>
            <a:r>
              <a:rPr lang="en-US" sz="2000"/>
              <a:t>Simplify Development of Embedded Applications that utilize DSP or ML algorithms with Sensor/Audio Input</a:t>
            </a:r>
          </a:p>
        </p:txBody>
      </p:sp>
      <p:pic>
        <p:nvPicPr>
          <p:cNvPr id="3" name="Picture 2">
            <a:extLst>
              <a:ext uri="{FF2B5EF4-FFF2-40B4-BE49-F238E27FC236}">
                <a16:creationId xmlns:a16="http://schemas.microsoft.com/office/drawing/2014/main" id="{31FDDC19-4D58-1FA1-8AFA-10FE259C9BB0}"/>
              </a:ext>
            </a:extLst>
          </p:cNvPr>
          <p:cNvPicPr>
            <a:picLocks noChangeAspect="1"/>
          </p:cNvPicPr>
          <p:nvPr/>
        </p:nvPicPr>
        <p:blipFill>
          <a:blip r:embed="rId4"/>
          <a:stretch>
            <a:fillRect/>
          </a:stretch>
        </p:blipFill>
        <p:spPr>
          <a:xfrm>
            <a:off x="5311688" y="4003538"/>
            <a:ext cx="371504" cy="471311"/>
          </a:xfrm>
          <a:prstGeom prst="rect">
            <a:avLst/>
          </a:prstGeom>
        </p:spPr>
      </p:pic>
      <p:sp>
        <p:nvSpPr>
          <p:cNvPr id="4" name="TextBox 3">
            <a:extLst>
              <a:ext uri="{FF2B5EF4-FFF2-40B4-BE49-F238E27FC236}">
                <a16:creationId xmlns:a16="http://schemas.microsoft.com/office/drawing/2014/main" id="{2F9348C2-B53D-F0E4-0D57-D6FDAE5D44DB}"/>
              </a:ext>
            </a:extLst>
          </p:cNvPr>
          <p:cNvSpPr txBox="1"/>
          <p:nvPr/>
        </p:nvSpPr>
        <p:spPr>
          <a:xfrm>
            <a:off x="4968709" y="4495203"/>
            <a:ext cx="1110864"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Physical Sensor</a:t>
            </a:r>
          </a:p>
        </p:txBody>
      </p:sp>
      <p:pic>
        <p:nvPicPr>
          <p:cNvPr id="8" name="Graphic 7">
            <a:extLst>
              <a:ext uri="{FF2B5EF4-FFF2-40B4-BE49-F238E27FC236}">
                <a16:creationId xmlns:a16="http://schemas.microsoft.com/office/drawing/2014/main" id="{9A1A2EC0-AA5D-C72A-21B1-0A6A5810CFE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16179" y="4037296"/>
            <a:ext cx="306905" cy="391304"/>
          </a:xfrm>
          <a:prstGeom prst="rect">
            <a:avLst/>
          </a:prstGeom>
        </p:spPr>
      </p:pic>
      <p:sp>
        <p:nvSpPr>
          <p:cNvPr id="9" name="TextBox 8">
            <a:extLst>
              <a:ext uri="{FF2B5EF4-FFF2-40B4-BE49-F238E27FC236}">
                <a16:creationId xmlns:a16="http://schemas.microsoft.com/office/drawing/2014/main" id="{70687AA2-3010-BDC4-2FC6-A371E410E427}"/>
              </a:ext>
            </a:extLst>
          </p:cNvPr>
          <p:cNvSpPr txBox="1"/>
          <p:nvPr/>
        </p:nvSpPr>
        <p:spPr>
          <a:xfrm>
            <a:off x="7033676" y="4495203"/>
            <a:ext cx="1266267"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Physical Sensor </a:t>
            </a: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pic>
        <p:nvPicPr>
          <p:cNvPr id="11" name="Graphic 10">
            <a:extLst>
              <a:ext uri="{FF2B5EF4-FFF2-40B4-BE49-F238E27FC236}">
                <a16:creationId xmlns:a16="http://schemas.microsoft.com/office/drawing/2014/main" id="{1F999AC7-EC21-904F-EA9A-1EB89AE8BFB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057318" y="4048901"/>
            <a:ext cx="306905" cy="391304"/>
          </a:xfrm>
          <a:prstGeom prst="rect">
            <a:avLst/>
          </a:prstGeom>
        </p:spPr>
      </p:pic>
      <p:sp>
        <p:nvSpPr>
          <p:cNvPr id="37" name="TextBox 36">
            <a:extLst>
              <a:ext uri="{FF2B5EF4-FFF2-40B4-BE49-F238E27FC236}">
                <a16:creationId xmlns:a16="http://schemas.microsoft.com/office/drawing/2014/main" id="{D01455D9-4168-FFEB-FEF6-160A6CFC43DC}"/>
              </a:ext>
            </a:extLst>
          </p:cNvPr>
          <p:cNvSpPr txBox="1"/>
          <p:nvPr/>
        </p:nvSpPr>
        <p:spPr>
          <a:xfrm>
            <a:off x="9586912" y="4495203"/>
            <a:ext cx="1266267"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Physical Sensor </a:t>
            </a: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sp>
        <p:nvSpPr>
          <p:cNvPr id="38" name="Content Placeholder 2">
            <a:extLst>
              <a:ext uri="{FF2B5EF4-FFF2-40B4-BE49-F238E27FC236}">
                <a16:creationId xmlns:a16="http://schemas.microsoft.com/office/drawing/2014/main" id="{E0054CAA-E377-485A-1F88-42ECA9131783}"/>
              </a:ext>
            </a:extLst>
          </p:cNvPr>
          <p:cNvSpPr txBox="1">
            <a:spLocks/>
          </p:cNvSpPr>
          <p:nvPr/>
        </p:nvSpPr>
        <p:spPr>
          <a:xfrm>
            <a:off x="4539366" y="1420132"/>
            <a:ext cx="4052788"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6"/>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7"/>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7"/>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MICROCONTROLLER HARDWARE</a:t>
            </a:r>
          </a:p>
        </p:txBody>
      </p:sp>
      <p:sp>
        <p:nvSpPr>
          <p:cNvPr id="39" name="Content Placeholder 2">
            <a:extLst>
              <a:ext uri="{FF2B5EF4-FFF2-40B4-BE49-F238E27FC236}">
                <a16:creationId xmlns:a16="http://schemas.microsoft.com/office/drawing/2014/main" id="{6070E878-6F99-986E-EE7F-0D36F759E1CD}"/>
              </a:ext>
            </a:extLst>
          </p:cNvPr>
          <p:cNvSpPr txBox="1">
            <a:spLocks/>
          </p:cNvSpPr>
          <p:nvPr/>
        </p:nvSpPr>
        <p:spPr>
          <a:xfrm>
            <a:off x="9295413" y="1415711"/>
            <a:ext cx="179412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6"/>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7"/>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7"/>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SIMULATION</a:t>
            </a:r>
          </a:p>
        </p:txBody>
      </p:sp>
      <p:sp>
        <p:nvSpPr>
          <p:cNvPr id="40" name="Down Arrow 26">
            <a:extLst>
              <a:ext uri="{FF2B5EF4-FFF2-40B4-BE49-F238E27FC236}">
                <a16:creationId xmlns:a16="http://schemas.microsoft.com/office/drawing/2014/main" id="{0ADA9854-9042-A5CF-C5F6-F3DCF5BC762E}"/>
              </a:ext>
            </a:extLst>
          </p:cNvPr>
          <p:cNvSpPr/>
          <p:nvPr/>
        </p:nvSpPr>
        <p:spPr>
          <a:xfrm rot="16200000">
            <a:off x="8828181" y="3488523"/>
            <a:ext cx="290294" cy="1430460"/>
          </a:xfrm>
          <a:prstGeom prst="downArrow">
            <a:avLst>
              <a:gd name="adj1" fmla="val 50000"/>
              <a:gd name="adj2" fmla="val 333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endParaRPr>
          </a:p>
        </p:txBody>
      </p:sp>
      <p:pic>
        <p:nvPicPr>
          <p:cNvPr id="16" name="Picture 8">
            <a:extLst>
              <a:ext uri="{FF2B5EF4-FFF2-40B4-BE49-F238E27FC236}">
                <a16:creationId xmlns:a16="http://schemas.microsoft.com/office/drawing/2014/main" id="{CBA7BC1A-B6B5-154C-EC88-A218068B374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04610" y="2834057"/>
            <a:ext cx="356681" cy="35668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0">
            <a:extLst>
              <a:ext uri="{FF2B5EF4-FFF2-40B4-BE49-F238E27FC236}">
                <a16:creationId xmlns:a16="http://schemas.microsoft.com/office/drawing/2014/main" id="{016F7E4B-2378-E147-179C-6CC719F15B8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26639" y="2881827"/>
            <a:ext cx="583660" cy="280157"/>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29">
            <a:extLst>
              <a:ext uri="{FF2B5EF4-FFF2-40B4-BE49-F238E27FC236}">
                <a16:creationId xmlns:a16="http://schemas.microsoft.com/office/drawing/2014/main" id="{ABBB65E9-25A1-AAAF-EB93-229D3282C8BC}"/>
              </a:ext>
            </a:extLst>
          </p:cNvPr>
          <p:cNvSpPr/>
          <p:nvPr/>
        </p:nvSpPr>
        <p:spPr>
          <a:xfrm>
            <a:off x="9395248" y="2881453"/>
            <a:ext cx="1584043" cy="301752"/>
          </a:xfrm>
          <a:prstGeom prst="rect">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rgbClr val="FFFFFF"/>
                </a:solidFill>
                <a:latin typeface="Aeonik" panose="020B0503030300000000" pitchFamily="34" charset="0"/>
                <a:cs typeface="Calibri" panose="020F0502020204030204" pitchFamily="34" charset="0"/>
              </a:rPr>
              <a:t>SDS Stream</a:t>
            </a:r>
            <a:endParaRPr lang="en-US" sz="1200" dirty="0">
              <a:solidFill>
                <a:srgbClr val="FFFFFF"/>
              </a:solidFill>
              <a:latin typeface="Aeonik" panose="020B0503030300000000" pitchFamily="34" charset="0"/>
              <a:cs typeface="Calibri" panose="020F0502020204030204" pitchFamily="34" charset="0"/>
            </a:endParaRPr>
          </a:p>
        </p:txBody>
      </p:sp>
    </p:spTree>
    <p:extLst>
      <p:ext uri="{BB962C8B-B14F-4D97-AF65-F5344CB8AC3E}">
        <p14:creationId xmlns:p14="http://schemas.microsoft.com/office/powerpoint/2010/main" val="35365295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83AB9-C6A4-77A9-1970-043838E2A7A0}"/>
            </a:ext>
          </a:extLst>
        </p:cNvPr>
        <p:cNvGrpSpPr/>
        <p:nvPr/>
      </p:nvGrpSpPr>
      <p:grpSpPr>
        <a:xfrm>
          <a:off x="0" y="0"/>
          <a:ext cx="0" cy="0"/>
          <a:chOff x="0" y="0"/>
          <a:chExt cx="0" cy="0"/>
        </a:xfrm>
      </p:grpSpPr>
      <p:sp>
        <p:nvSpPr>
          <p:cNvPr id="59" name="Rectangle 58">
            <a:extLst>
              <a:ext uri="{FF2B5EF4-FFF2-40B4-BE49-F238E27FC236}">
                <a16:creationId xmlns:a16="http://schemas.microsoft.com/office/drawing/2014/main" id="{1A423617-6E96-6304-ECA5-1DF0696D59BA}"/>
              </a:ext>
            </a:extLst>
          </p:cNvPr>
          <p:cNvSpPr/>
          <p:nvPr/>
        </p:nvSpPr>
        <p:spPr>
          <a:xfrm>
            <a:off x="7101186" y="1582588"/>
            <a:ext cx="4559035" cy="2230653"/>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FAF04DC1-9CB2-5446-F6D0-DE153F4614E2}"/>
              </a:ext>
            </a:extLst>
          </p:cNvPr>
          <p:cNvSpPr>
            <a:spLocks noGrp="1"/>
          </p:cNvSpPr>
          <p:nvPr>
            <p:ph type="title"/>
          </p:nvPr>
        </p:nvSpPr>
        <p:spPr/>
        <p:txBody>
          <a:bodyPr/>
          <a:lstStyle/>
          <a:p>
            <a:r>
              <a:rPr lang="en-US" dirty="0"/>
              <a:t>Development Flow for Edge AI Devices</a:t>
            </a:r>
          </a:p>
        </p:txBody>
      </p:sp>
      <p:sp>
        <p:nvSpPr>
          <p:cNvPr id="63" name="Content Placeholder 2">
            <a:extLst>
              <a:ext uri="{FF2B5EF4-FFF2-40B4-BE49-F238E27FC236}">
                <a16:creationId xmlns:a16="http://schemas.microsoft.com/office/drawing/2014/main" id="{84350DDE-3EAD-71FF-B2D0-D9A856A08309}"/>
              </a:ext>
            </a:extLst>
          </p:cNvPr>
          <p:cNvSpPr txBox="1">
            <a:spLocks/>
          </p:cNvSpPr>
          <p:nvPr/>
        </p:nvSpPr>
        <p:spPr>
          <a:xfrm>
            <a:off x="7235415" y="1645794"/>
            <a:ext cx="4846370"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DATA STREAM UNDER DEVELOPMENT  </a:t>
            </a:r>
          </a:p>
        </p:txBody>
      </p:sp>
      <p:cxnSp>
        <p:nvCxnSpPr>
          <p:cNvPr id="65" name="Straight Arrow Connector 64">
            <a:extLst>
              <a:ext uri="{FF2B5EF4-FFF2-40B4-BE49-F238E27FC236}">
                <a16:creationId xmlns:a16="http://schemas.microsoft.com/office/drawing/2014/main" id="{436855A0-EB14-DEBD-8C2E-744986E363E4}"/>
              </a:ext>
            </a:extLst>
          </p:cNvPr>
          <p:cNvCxnSpPr>
            <a:cxnSpLocks/>
            <a:stCxn id="106" idx="3"/>
            <a:endCxn id="107" idx="1"/>
          </p:cNvCxnSpPr>
          <p:nvPr/>
        </p:nvCxnSpPr>
        <p:spPr>
          <a:xfrm>
            <a:off x="9082020" y="2206450"/>
            <a:ext cx="691309" cy="499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DE2317C8-9401-CD03-3F8A-69A0BF79D73E}"/>
              </a:ext>
            </a:extLst>
          </p:cNvPr>
          <p:cNvCxnSpPr>
            <a:cxnSpLocks/>
            <a:stCxn id="107" idx="3"/>
          </p:cNvCxnSpPr>
          <p:nvPr/>
        </p:nvCxnSpPr>
        <p:spPr>
          <a:xfrm flipV="1">
            <a:off x="10676649" y="2204681"/>
            <a:ext cx="691310"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7B5CC032-59D2-8018-E0C2-E4F860380D2D}"/>
              </a:ext>
            </a:extLst>
          </p:cNvPr>
          <p:cNvCxnSpPr>
            <a:cxnSpLocks/>
          </p:cNvCxnSpPr>
          <p:nvPr/>
        </p:nvCxnSpPr>
        <p:spPr>
          <a:xfrm>
            <a:off x="9421045" y="2206450"/>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8" name="Graphic 87">
            <a:extLst>
              <a:ext uri="{FF2B5EF4-FFF2-40B4-BE49-F238E27FC236}">
                <a16:creationId xmlns:a16="http://schemas.microsoft.com/office/drawing/2014/main" id="{5DC246BF-00E3-FC1B-5B8F-2CBCBB22AB1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274228" y="4863641"/>
            <a:ext cx="306905" cy="391304"/>
          </a:xfrm>
          <a:prstGeom prst="rect">
            <a:avLst/>
          </a:prstGeom>
        </p:spPr>
      </p:pic>
      <p:sp>
        <p:nvSpPr>
          <p:cNvPr id="92" name="TextBox 91">
            <a:extLst>
              <a:ext uri="{FF2B5EF4-FFF2-40B4-BE49-F238E27FC236}">
                <a16:creationId xmlns:a16="http://schemas.microsoft.com/office/drawing/2014/main" id="{E3E04F2C-7D9B-CC89-0AC9-4102428765A2}"/>
              </a:ext>
            </a:extLst>
          </p:cNvPr>
          <p:cNvSpPr txBox="1"/>
          <p:nvPr/>
        </p:nvSpPr>
        <p:spPr>
          <a:xfrm>
            <a:off x="9063189" y="5309943"/>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Input</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sp>
        <p:nvSpPr>
          <p:cNvPr id="106" name="Process 105">
            <a:extLst>
              <a:ext uri="{FF2B5EF4-FFF2-40B4-BE49-F238E27FC236}">
                <a16:creationId xmlns:a16="http://schemas.microsoft.com/office/drawing/2014/main" id="{A8CFEFCD-2250-95E5-1F24-0A70E4E932D1}"/>
              </a:ext>
            </a:extLst>
          </p:cNvPr>
          <p:cNvSpPr/>
          <p:nvPr/>
        </p:nvSpPr>
        <p:spPr>
          <a:xfrm>
            <a:off x="8110020" y="1987473"/>
            <a:ext cx="97200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107" name="Process 106">
            <a:extLst>
              <a:ext uri="{FF2B5EF4-FFF2-40B4-BE49-F238E27FC236}">
                <a16:creationId xmlns:a16="http://schemas.microsoft.com/office/drawing/2014/main" id="{3C57EE90-2328-DFA6-4E4F-A385028476FD}"/>
              </a:ext>
            </a:extLst>
          </p:cNvPr>
          <p:cNvSpPr/>
          <p:nvPr/>
        </p:nvSpPr>
        <p:spPr>
          <a:xfrm>
            <a:off x="9773329" y="1992469"/>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109" name="Process 108">
            <a:extLst>
              <a:ext uri="{FF2B5EF4-FFF2-40B4-BE49-F238E27FC236}">
                <a16:creationId xmlns:a16="http://schemas.microsoft.com/office/drawing/2014/main" id="{F319E326-CB5B-9744-994A-4E8B3A55210A}"/>
              </a:ext>
            </a:extLst>
          </p:cNvPr>
          <p:cNvSpPr/>
          <p:nvPr/>
        </p:nvSpPr>
        <p:spPr>
          <a:xfrm>
            <a:off x="8890928" y="2698196"/>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900">
                <a:solidFill>
                  <a:srgbClr val="FFFFFF"/>
                </a:solidFill>
                <a:latin typeface="Aeonik" panose="020B0503030300000000" pitchFamily="34" charset="0"/>
                <a:cs typeface="Calibri" panose="020F0502020204030204" pitchFamily="34" charset="0"/>
              </a:rPr>
              <a:t>in write mode</a:t>
            </a:r>
            <a:r>
              <a:rPr kumimoji="0" lang="en-GB" sz="9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 </a:t>
            </a:r>
            <a:endParaRPr kumimoji="0" lang="en-GB" sz="9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2" name="Straight Arrow Connector 1">
            <a:extLst>
              <a:ext uri="{FF2B5EF4-FFF2-40B4-BE49-F238E27FC236}">
                <a16:creationId xmlns:a16="http://schemas.microsoft.com/office/drawing/2014/main" id="{169A0EAE-7522-7C0D-E02C-386F4435FE68}"/>
              </a:ext>
            </a:extLst>
          </p:cNvPr>
          <p:cNvCxnSpPr>
            <a:cxnSpLocks/>
            <a:endCxn id="88" idx="0"/>
          </p:cNvCxnSpPr>
          <p:nvPr/>
        </p:nvCxnSpPr>
        <p:spPr>
          <a:xfrm>
            <a:off x="9425598" y="4448552"/>
            <a:ext cx="2083" cy="41508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E7858462-5F0E-7DA9-4A5E-7866D4A7E7A8}"/>
              </a:ext>
            </a:extLst>
          </p:cNvPr>
          <p:cNvCxnSpPr>
            <a:cxnSpLocks/>
          </p:cNvCxnSpPr>
          <p:nvPr/>
        </p:nvCxnSpPr>
        <p:spPr>
          <a:xfrm>
            <a:off x="11009666" y="2206449"/>
            <a:ext cx="0" cy="48108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0C9563CB-2541-150A-8EBA-F18E3A17000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844474" y="4884107"/>
            <a:ext cx="306905" cy="391304"/>
          </a:xfrm>
          <a:prstGeom prst="rect">
            <a:avLst/>
          </a:prstGeom>
        </p:spPr>
      </p:pic>
      <p:sp>
        <p:nvSpPr>
          <p:cNvPr id="8" name="TextBox 7">
            <a:extLst>
              <a:ext uri="{FF2B5EF4-FFF2-40B4-BE49-F238E27FC236}">
                <a16:creationId xmlns:a16="http://schemas.microsoft.com/office/drawing/2014/main" id="{3D32ECBD-6755-8397-13F7-63CA88FD3762}"/>
              </a:ext>
            </a:extLst>
          </p:cNvPr>
          <p:cNvSpPr txBox="1"/>
          <p:nvPr/>
        </p:nvSpPr>
        <p:spPr>
          <a:xfrm>
            <a:off x="10633435" y="5330409"/>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Output</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cxnSp>
        <p:nvCxnSpPr>
          <p:cNvPr id="10" name="Straight Arrow Connector 9">
            <a:extLst>
              <a:ext uri="{FF2B5EF4-FFF2-40B4-BE49-F238E27FC236}">
                <a16:creationId xmlns:a16="http://schemas.microsoft.com/office/drawing/2014/main" id="{816F076D-F18F-CFA3-6B0D-0C5F16353608}"/>
              </a:ext>
            </a:extLst>
          </p:cNvPr>
          <p:cNvCxnSpPr>
            <a:cxnSpLocks/>
            <a:endCxn id="7" idx="0"/>
          </p:cNvCxnSpPr>
          <p:nvPr/>
        </p:nvCxnSpPr>
        <p:spPr>
          <a:xfrm>
            <a:off x="10997927" y="4433154"/>
            <a:ext cx="0" cy="45095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16" name="Graphic 15">
            <a:extLst>
              <a:ext uri="{FF2B5EF4-FFF2-40B4-BE49-F238E27FC236}">
                <a16:creationId xmlns:a16="http://schemas.microsoft.com/office/drawing/2014/main" id="{145CD545-648C-795F-B9A5-71995D4A42A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633644" y="4876611"/>
            <a:ext cx="306905" cy="391304"/>
          </a:xfrm>
          <a:prstGeom prst="rect">
            <a:avLst/>
          </a:prstGeom>
        </p:spPr>
      </p:pic>
      <p:sp>
        <p:nvSpPr>
          <p:cNvPr id="17" name="TextBox 16">
            <a:extLst>
              <a:ext uri="{FF2B5EF4-FFF2-40B4-BE49-F238E27FC236}">
                <a16:creationId xmlns:a16="http://schemas.microsoft.com/office/drawing/2014/main" id="{9DCAF2C2-D21F-8AC9-906A-9DC8C22BB132}"/>
              </a:ext>
            </a:extLst>
          </p:cNvPr>
          <p:cNvSpPr txBox="1"/>
          <p:nvPr/>
        </p:nvSpPr>
        <p:spPr>
          <a:xfrm>
            <a:off x="7176208" y="5322913"/>
            <a:ext cx="1266267"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Physical Sensor</a:t>
            </a:r>
            <a:br>
              <a:rPr lang="en-US" sz="1067" b="1" dirty="0">
                <a:latin typeface="Aeonik" panose="020B0503030300000000" pitchFamily="34" charset="0"/>
                <a:ea typeface="ＭＳ Ｐゴシック" panose="020B0600070205080204" pitchFamily="34" charset="-128"/>
                <a:cs typeface="Calibri" panose="020F0502020204030204" pitchFamily="34" charset="0"/>
              </a:rPr>
            </a:br>
            <a:r>
              <a:rPr lang="en-US" sz="1067" b="1" dirty="0">
                <a:latin typeface="Aeonik" panose="020B0503030300000000" pitchFamily="34" charset="0"/>
                <a:ea typeface="ＭＳ Ｐゴシック" panose="020B0600070205080204" pitchFamily="34" charset="-128"/>
                <a:cs typeface="Calibri" panose="020F0502020204030204" pitchFamily="34" charset="0"/>
              </a:rPr>
              <a:t> </a:t>
            </a: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Input Data</a:t>
            </a:r>
          </a:p>
        </p:txBody>
      </p:sp>
      <p:sp>
        <p:nvSpPr>
          <p:cNvPr id="18" name="Process 108">
            <a:extLst>
              <a:ext uri="{FF2B5EF4-FFF2-40B4-BE49-F238E27FC236}">
                <a16:creationId xmlns:a16="http://schemas.microsoft.com/office/drawing/2014/main" id="{8159314A-8B89-9EAA-972B-6D44367538D0}"/>
              </a:ext>
            </a:extLst>
          </p:cNvPr>
          <p:cNvSpPr/>
          <p:nvPr/>
        </p:nvSpPr>
        <p:spPr>
          <a:xfrm>
            <a:off x="7250344" y="2698196"/>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9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in read mode</a:t>
            </a:r>
            <a:endParaRPr kumimoji="0" lang="en-GB" sz="9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9" name="Straight Arrow Connector 18">
            <a:extLst>
              <a:ext uri="{FF2B5EF4-FFF2-40B4-BE49-F238E27FC236}">
                <a16:creationId xmlns:a16="http://schemas.microsoft.com/office/drawing/2014/main" id="{C8F07693-03D3-E691-160F-5F7A5EA721E2}"/>
              </a:ext>
            </a:extLst>
          </p:cNvPr>
          <p:cNvCxnSpPr>
            <a:cxnSpLocks/>
            <a:stCxn id="16" idx="0"/>
          </p:cNvCxnSpPr>
          <p:nvPr/>
        </p:nvCxnSpPr>
        <p:spPr>
          <a:xfrm flipH="1" flipV="1">
            <a:off x="7785014" y="4647159"/>
            <a:ext cx="2083" cy="229452"/>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id="{0BB4C5E7-02B2-19F3-8A2C-0B7A686CF844}"/>
              </a:ext>
            </a:extLst>
          </p:cNvPr>
          <p:cNvCxnSpPr>
            <a:stCxn id="18" idx="0"/>
            <a:endCxn id="106" idx="1"/>
          </p:cNvCxnSpPr>
          <p:nvPr/>
        </p:nvCxnSpPr>
        <p:spPr>
          <a:xfrm rot="5400000" flipH="1" flipV="1">
            <a:off x="7701644" y="2289820"/>
            <a:ext cx="491746" cy="325006"/>
          </a:xfrm>
          <a:prstGeom prst="bentConnector2">
            <a:avLst/>
          </a:prstGeom>
          <a:ln w="15875">
            <a:tailEnd type="triangle"/>
          </a:ln>
        </p:spPr>
        <p:style>
          <a:lnRef idx="1">
            <a:schemeClr val="accent1"/>
          </a:lnRef>
          <a:fillRef idx="0">
            <a:schemeClr val="accent1"/>
          </a:fillRef>
          <a:effectRef idx="0">
            <a:schemeClr val="accent1"/>
          </a:effectRef>
          <a:fontRef idx="minor">
            <a:schemeClr val="tx1"/>
          </a:fontRef>
        </p:style>
      </p:cxnSp>
      <p:pic>
        <p:nvPicPr>
          <p:cNvPr id="1032" name="Picture 8">
            <a:extLst>
              <a:ext uri="{FF2B5EF4-FFF2-40B4-BE49-F238E27FC236}">
                <a16:creationId xmlns:a16="http://schemas.microsoft.com/office/drawing/2014/main" id="{08D8862E-318B-CA0F-A39E-BF1D3B33DAF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71570" y="3844370"/>
            <a:ext cx="356681" cy="35668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EA954668-45C5-937B-39E5-82955CE546F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93599" y="3892140"/>
            <a:ext cx="583660" cy="280157"/>
          </a:xfrm>
          <a:prstGeom prst="rect">
            <a:avLst/>
          </a:prstGeom>
          <a:noFill/>
          <a:extLst>
            <a:ext uri="{909E8E84-426E-40DD-AFC4-6F175D3DCCD1}">
              <a14:hiddenFill xmlns:a14="http://schemas.microsoft.com/office/drawing/2010/main">
                <a:solidFill>
                  <a:srgbClr val="FFFFFF"/>
                </a:solidFill>
              </a14:hiddenFill>
            </a:ext>
          </a:extLst>
        </p:spPr>
      </p:pic>
      <p:sp>
        <p:nvSpPr>
          <p:cNvPr id="26" name="Arrow: Up-Down 25">
            <a:extLst>
              <a:ext uri="{FF2B5EF4-FFF2-40B4-BE49-F238E27FC236}">
                <a16:creationId xmlns:a16="http://schemas.microsoft.com/office/drawing/2014/main" id="{89CAF07E-AF66-C3DF-3E04-AFF7DB5C4B97}"/>
              </a:ext>
            </a:extLst>
          </p:cNvPr>
          <p:cNvSpPr/>
          <p:nvPr/>
        </p:nvSpPr>
        <p:spPr>
          <a:xfrm>
            <a:off x="9328344" y="3653065"/>
            <a:ext cx="198660" cy="612057"/>
          </a:xfrm>
          <a:prstGeom prst="up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Process 108">
            <a:extLst>
              <a:ext uri="{FF2B5EF4-FFF2-40B4-BE49-F238E27FC236}">
                <a16:creationId xmlns:a16="http://schemas.microsoft.com/office/drawing/2014/main" id="{268B80DE-AFBC-59EC-388E-287C23A76D1C}"/>
              </a:ext>
            </a:extLst>
          </p:cNvPr>
          <p:cNvSpPr/>
          <p:nvPr/>
        </p:nvSpPr>
        <p:spPr>
          <a:xfrm>
            <a:off x="7248533" y="4264428"/>
            <a:ext cx="4346831"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SDSIO-Server </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running on </a:t>
            </a:r>
            <a:r>
              <a:rPr lang="en-GB" sz="1200" dirty="0">
                <a:solidFill>
                  <a:srgbClr val="FFFFFF"/>
                </a:solidFill>
                <a:latin typeface="Aeonik" panose="020B0503030300000000" pitchFamily="34" charset="0"/>
                <a:cs typeface="Calibri" panose="020F0502020204030204" pitchFamily="34" charset="0"/>
              </a:rPr>
              <a:t>development host</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 system</a:t>
            </a:r>
          </a:p>
        </p:txBody>
      </p:sp>
      <p:cxnSp>
        <p:nvCxnSpPr>
          <p:cNvPr id="30" name="Straight Arrow Connector 29">
            <a:extLst>
              <a:ext uri="{FF2B5EF4-FFF2-40B4-BE49-F238E27FC236}">
                <a16:creationId xmlns:a16="http://schemas.microsoft.com/office/drawing/2014/main" id="{A5434FB5-0E2F-D7D7-53B5-8E98771D6A76}"/>
              </a:ext>
            </a:extLst>
          </p:cNvPr>
          <p:cNvCxnSpPr>
            <a:cxnSpLocks/>
            <a:endCxn id="18" idx="2"/>
          </p:cNvCxnSpPr>
          <p:nvPr/>
        </p:nvCxnSpPr>
        <p:spPr>
          <a:xfrm flipV="1">
            <a:off x="7785014" y="3093159"/>
            <a:ext cx="0" cy="16494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1" name="Process 108">
            <a:extLst>
              <a:ext uri="{FF2B5EF4-FFF2-40B4-BE49-F238E27FC236}">
                <a16:creationId xmlns:a16="http://schemas.microsoft.com/office/drawing/2014/main" id="{4FADFCAC-AC6F-C1F3-3264-89A5CD7B5DCA}"/>
              </a:ext>
            </a:extLst>
          </p:cNvPr>
          <p:cNvSpPr/>
          <p:nvPr/>
        </p:nvSpPr>
        <p:spPr>
          <a:xfrm>
            <a:off x="7248533" y="3258102"/>
            <a:ext cx="4281981"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34" name="Straight Arrow Connector 33">
            <a:extLst>
              <a:ext uri="{FF2B5EF4-FFF2-40B4-BE49-F238E27FC236}">
                <a16:creationId xmlns:a16="http://schemas.microsoft.com/office/drawing/2014/main" id="{D2238A68-6006-8993-75A6-D6549A631D08}"/>
              </a:ext>
            </a:extLst>
          </p:cNvPr>
          <p:cNvCxnSpPr>
            <a:cxnSpLocks/>
          </p:cNvCxnSpPr>
          <p:nvPr/>
        </p:nvCxnSpPr>
        <p:spPr>
          <a:xfrm>
            <a:off x="9427674" y="3099644"/>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416249BE-16A4-21AE-154E-07C1E7F634B8}"/>
              </a:ext>
            </a:extLst>
          </p:cNvPr>
          <p:cNvCxnSpPr>
            <a:cxnSpLocks/>
            <a:stCxn id="53" idx="2"/>
          </p:cNvCxnSpPr>
          <p:nvPr/>
        </p:nvCxnSpPr>
        <p:spPr>
          <a:xfrm>
            <a:off x="11009666" y="3092443"/>
            <a:ext cx="0" cy="17560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4" name="Content Placeholder 2">
            <a:extLst>
              <a:ext uri="{FF2B5EF4-FFF2-40B4-BE49-F238E27FC236}">
                <a16:creationId xmlns:a16="http://schemas.microsoft.com/office/drawing/2014/main" id="{F4A924B9-8FA4-3A0C-F164-F9EFADE191C2}"/>
              </a:ext>
            </a:extLst>
          </p:cNvPr>
          <p:cNvSpPr txBox="1">
            <a:spLocks/>
          </p:cNvSpPr>
          <p:nvPr/>
        </p:nvSpPr>
        <p:spPr>
          <a:xfrm>
            <a:off x="7295739" y="3370857"/>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SDSIO  INTERFACE</a:t>
            </a:r>
          </a:p>
        </p:txBody>
      </p:sp>
      <p:sp>
        <p:nvSpPr>
          <p:cNvPr id="46" name="Content Placeholder 2">
            <a:extLst>
              <a:ext uri="{FF2B5EF4-FFF2-40B4-BE49-F238E27FC236}">
                <a16:creationId xmlns:a16="http://schemas.microsoft.com/office/drawing/2014/main" id="{E0CA8B45-7C41-742C-40A1-FB187CDBC346}"/>
              </a:ext>
            </a:extLst>
          </p:cNvPr>
          <p:cNvSpPr txBox="1">
            <a:spLocks/>
          </p:cNvSpPr>
          <p:nvPr/>
        </p:nvSpPr>
        <p:spPr>
          <a:xfrm>
            <a:off x="9520519" y="3938607"/>
            <a:ext cx="1450255"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lang="en-US" sz="1067" b="1" dirty="0">
                <a:solidFill>
                  <a:schemeClr val="tx1"/>
                </a:solidFill>
                <a:latin typeface="Aeonik Fono" panose="020B0504030300000000" pitchFamily="34" charset="0"/>
              </a:rPr>
              <a:t>or</a:t>
            </a:r>
            <a:endParaRPr kumimoji="0" lang="en-US" sz="1067" b="1" i="0" u="none" strike="noStrike" kern="1200" cap="none" normalizeH="0" noProof="0" dirty="0">
              <a:ln>
                <a:noFill/>
              </a:ln>
              <a:solidFill>
                <a:schemeClr val="tx1"/>
              </a:solidFill>
              <a:effectLst/>
              <a:uLnTx/>
              <a:uFillTx/>
              <a:latin typeface="Aeonik Fono" panose="020B0504030300000000" pitchFamily="34" charset="0"/>
              <a:ea typeface="ＭＳ Ｐゴシック" charset="0"/>
            </a:endParaRPr>
          </a:p>
        </p:txBody>
      </p:sp>
      <p:sp>
        <p:nvSpPr>
          <p:cNvPr id="53" name="Process 108">
            <a:extLst>
              <a:ext uri="{FF2B5EF4-FFF2-40B4-BE49-F238E27FC236}">
                <a16:creationId xmlns:a16="http://schemas.microsoft.com/office/drawing/2014/main" id="{14220803-880F-0B18-B97B-08FE7CFF834D}"/>
              </a:ext>
            </a:extLst>
          </p:cNvPr>
          <p:cNvSpPr/>
          <p:nvPr/>
        </p:nvSpPr>
        <p:spPr>
          <a:xfrm>
            <a:off x="10474996" y="2697480"/>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900">
                <a:solidFill>
                  <a:srgbClr val="FFFFFF"/>
                </a:solidFill>
                <a:latin typeface="Aeonik" panose="020B0503030300000000" pitchFamily="34" charset="0"/>
                <a:cs typeface="Calibri" panose="020F0502020204030204" pitchFamily="34" charset="0"/>
              </a:rPr>
              <a:t>in write mode</a:t>
            </a:r>
            <a:r>
              <a:rPr kumimoji="0" lang="en-GB" sz="9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 </a:t>
            </a:r>
            <a:endParaRPr kumimoji="0" lang="en-GB" sz="9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3" name="TextBox 2">
            <a:extLst>
              <a:ext uri="{FF2B5EF4-FFF2-40B4-BE49-F238E27FC236}">
                <a16:creationId xmlns:a16="http://schemas.microsoft.com/office/drawing/2014/main" id="{4AD38773-C51C-DA8C-1931-2486C1403F2A}"/>
              </a:ext>
            </a:extLst>
          </p:cNvPr>
          <p:cNvSpPr txBox="1"/>
          <p:nvPr/>
        </p:nvSpPr>
        <p:spPr>
          <a:xfrm>
            <a:off x="10720959" y="2012587"/>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dirty="0">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sp>
        <p:nvSpPr>
          <p:cNvPr id="4" name="Rectangle 3">
            <a:extLst>
              <a:ext uri="{FF2B5EF4-FFF2-40B4-BE49-F238E27FC236}">
                <a16:creationId xmlns:a16="http://schemas.microsoft.com/office/drawing/2014/main" id="{C48699D6-41CC-D854-B90A-F5216016F70A}"/>
              </a:ext>
            </a:extLst>
          </p:cNvPr>
          <p:cNvSpPr/>
          <p:nvPr/>
        </p:nvSpPr>
        <p:spPr>
          <a:xfrm>
            <a:off x="1404490" y="1589073"/>
            <a:ext cx="5365218" cy="2230652"/>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pic>
        <p:nvPicPr>
          <p:cNvPr id="9" name="Picture 8">
            <a:extLst>
              <a:ext uri="{FF2B5EF4-FFF2-40B4-BE49-F238E27FC236}">
                <a16:creationId xmlns:a16="http://schemas.microsoft.com/office/drawing/2014/main" id="{7AABE04A-CF4A-70F2-2CC5-6FD69DA3B177}"/>
              </a:ext>
            </a:extLst>
          </p:cNvPr>
          <p:cNvPicPr>
            <a:picLocks noChangeAspect="1"/>
          </p:cNvPicPr>
          <p:nvPr/>
        </p:nvPicPr>
        <p:blipFill>
          <a:blip r:embed="rId8"/>
          <a:stretch>
            <a:fillRect/>
          </a:stretch>
        </p:blipFill>
        <p:spPr>
          <a:xfrm>
            <a:off x="693775" y="1685527"/>
            <a:ext cx="371504" cy="471311"/>
          </a:xfrm>
          <a:prstGeom prst="rect">
            <a:avLst/>
          </a:prstGeom>
        </p:spPr>
      </p:pic>
      <p:sp>
        <p:nvSpPr>
          <p:cNvPr id="11" name="Content Placeholder 2">
            <a:extLst>
              <a:ext uri="{FF2B5EF4-FFF2-40B4-BE49-F238E27FC236}">
                <a16:creationId xmlns:a16="http://schemas.microsoft.com/office/drawing/2014/main" id="{598B223D-5F4B-116C-856D-EF124B2F8FF1}"/>
              </a:ext>
            </a:extLst>
          </p:cNvPr>
          <p:cNvSpPr txBox="1">
            <a:spLocks/>
          </p:cNvSpPr>
          <p:nvPr/>
        </p:nvSpPr>
        <p:spPr>
          <a:xfrm>
            <a:off x="1737048" y="1643581"/>
            <a:ext cx="5365218"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DATA STREAM UNDER DEVELOPMENT  </a:t>
            </a:r>
          </a:p>
        </p:txBody>
      </p:sp>
      <p:cxnSp>
        <p:nvCxnSpPr>
          <p:cNvPr id="13" name="Straight Arrow Connector 12">
            <a:extLst>
              <a:ext uri="{FF2B5EF4-FFF2-40B4-BE49-F238E27FC236}">
                <a16:creationId xmlns:a16="http://schemas.microsoft.com/office/drawing/2014/main" id="{FC795695-3C9F-8AEC-F702-B760A8430ADB}"/>
              </a:ext>
            </a:extLst>
          </p:cNvPr>
          <p:cNvCxnSpPr>
            <a:cxnSpLocks/>
            <a:endCxn id="36" idx="1"/>
          </p:cNvCxnSpPr>
          <p:nvPr/>
        </p:nvCxnSpPr>
        <p:spPr>
          <a:xfrm flipV="1">
            <a:off x="2438774" y="2210571"/>
            <a:ext cx="676798" cy="7662"/>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4F27D51E-9721-D728-ADF9-BD0B5F6E9CA7}"/>
              </a:ext>
            </a:extLst>
          </p:cNvPr>
          <p:cNvCxnSpPr>
            <a:cxnSpLocks/>
            <a:stCxn id="36" idx="3"/>
            <a:endCxn id="37" idx="1"/>
          </p:cNvCxnSpPr>
          <p:nvPr/>
        </p:nvCxnSpPr>
        <p:spPr>
          <a:xfrm>
            <a:off x="4087572" y="2210571"/>
            <a:ext cx="691309" cy="499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E5979F6B-10C0-2156-2FD3-267964CF2D01}"/>
              </a:ext>
            </a:extLst>
          </p:cNvPr>
          <p:cNvCxnSpPr>
            <a:cxnSpLocks/>
            <a:stCxn id="37" idx="3"/>
          </p:cNvCxnSpPr>
          <p:nvPr/>
        </p:nvCxnSpPr>
        <p:spPr>
          <a:xfrm flipV="1">
            <a:off x="5682201" y="2208802"/>
            <a:ext cx="691309"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3" name="Right Brace 22">
            <a:extLst>
              <a:ext uri="{FF2B5EF4-FFF2-40B4-BE49-F238E27FC236}">
                <a16:creationId xmlns:a16="http://schemas.microsoft.com/office/drawing/2014/main" id="{0D43B8A0-DA70-FCFA-4E4F-1E3E43AC408A}"/>
              </a:ext>
            </a:extLst>
          </p:cNvPr>
          <p:cNvSpPr/>
          <p:nvPr/>
        </p:nvSpPr>
        <p:spPr>
          <a:xfrm>
            <a:off x="1043580" y="1638365"/>
            <a:ext cx="529177" cy="2116512"/>
          </a:xfrm>
          <a:prstGeom prst="rightBrace">
            <a:avLst>
              <a:gd name="adj1" fmla="val 0"/>
              <a:gd name="adj2" fmla="val 30074"/>
            </a:avLst>
          </a:prstGeom>
          <a:ln w="158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eonik" panose="020B0503030300000000" pitchFamily="34" charset="0"/>
              <a:ea typeface="+mn-ea"/>
              <a:cs typeface="Calibri" panose="020F0502020204030204" pitchFamily="34" charset="0"/>
            </a:endParaRPr>
          </a:p>
        </p:txBody>
      </p:sp>
      <p:pic>
        <p:nvPicPr>
          <p:cNvPr id="27" name="Picture 26">
            <a:extLst>
              <a:ext uri="{FF2B5EF4-FFF2-40B4-BE49-F238E27FC236}">
                <a16:creationId xmlns:a16="http://schemas.microsoft.com/office/drawing/2014/main" id="{D4CB088E-9AA7-D923-1115-2A2ECF4EBE70}"/>
              </a:ext>
            </a:extLst>
          </p:cNvPr>
          <p:cNvPicPr>
            <a:picLocks noChangeAspect="1"/>
          </p:cNvPicPr>
          <p:nvPr/>
        </p:nvPicPr>
        <p:blipFill>
          <a:blip r:embed="rId9"/>
          <a:stretch>
            <a:fillRect/>
          </a:stretch>
        </p:blipFill>
        <p:spPr>
          <a:xfrm>
            <a:off x="703762" y="2593073"/>
            <a:ext cx="354609" cy="323203"/>
          </a:xfrm>
          <a:prstGeom prst="rect">
            <a:avLst/>
          </a:prstGeom>
        </p:spPr>
      </p:pic>
      <p:pic>
        <p:nvPicPr>
          <p:cNvPr id="28" name="Picture 27">
            <a:extLst>
              <a:ext uri="{FF2B5EF4-FFF2-40B4-BE49-F238E27FC236}">
                <a16:creationId xmlns:a16="http://schemas.microsoft.com/office/drawing/2014/main" id="{677A3955-C7B8-ADBD-F08D-45DCAB996F54}"/>
              </a:ext>
            </a:extLst>
          </p:cNvPr>
          <p:cNvPicPr>
            <a:picLocks noChangeAspect="1"/>
          </p:cNvPicPr>
          <p:nvPr/>
        </p:nvPicPr>
        <p:blipFill>
          <a:blip r:embed="rId10"/>
          <a:stretch>
            <a:fillRect/>
          </a:stretch>
        </p:blipFill>
        <p:spPr>
          <a:xfrm>
            <a:off x="678079" y="3325892"/>
            <a:ext cx="405975" cy="194161"/>
          </a:xfrm>
          <a:prstGeom prst="rect">
            <a:avLst/>
          </a:prstGeom>
        </p:spPr>
      </p:pic>
      <p:sp>
        <p:nvSpPr>
          <p:cNvPr id="31" name="TextBox 30">
            <a:extLst>
              <a:ext uri="{FF2B5EF4-FFF2-40B4-BE49-F238E27FC236}">
                <a16:creationId xmlns:a16="http://schemas.microsoft.com/office/drawing/2014/main" id="{F53D8B94-D83C-637E-3E74-1E7FE7AB5FC6}"/>
              </a:ext>
            </a:extLst>
          </p:cNvPr>
          <p:cNvSpPr txBox="1"/>
          <p:nvPr/>
        </p:nvSpPr>
        <p:spPr>
          <a:xfrm>
            <a:off x="516409" y="2199119"/>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Sensor</a:t>
            </a:r>
          </a:p>
        </p:txBody>
      </p:sp>
      <p:sp>
        <p:nvSpPr>
          <p:cNvPr id="32" name="TextBox 31">
            <a:extLst>
              <a:ext uri="{FF2B5EF4-FFF2-40B4-BE49-F238E27FC236}">
                <a16:creationId xmlns:a16="http://schemas.microsoft.com/office/drawing/2014/main" id="{8B3FCBA1-E978-C8BF-7253-6ED3B2E77968}"/>
              </a:ext>
            </a:extLst>
          </p:cNvPr>
          <p:cNvSpPr txBox="1"/>
          <p:nvPr/>
        </p:nvSpPr>
        <p:spPr>
          <a:xfrm>
            <a:off x="516409" y="2960927"/>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Audio</a:t>
            </a:r>
          </a:p>
        </p:txBody>
      </p:sp>
      <p:sp>
        <p:nvSpPr>
          <p:cNvPr id="33" name="TextBox 32">
            <a:extLst>
              <a:ext uri="{FF2B5EF4-FFF2-40B4-BE49-F238E27FC236}">
                <a16:creationId xmlns:a16="http://schemas.microsoft.com/office/drawing/2014/main" id="{F117DD7A-F598-2241-533A-B3E1305FCEEE}"/>
              </a:ext>
            </a:extLst>
          </p:cNvPr>
          <p:cNvSpPr txBox="1"/>
          <p:nvPr/>
        </p:nvSpPr>
        <p:spPr>
          <a:xfrm>
            <a:off x="516409" y="3571735"/>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Video</a:t>
            </a:r>
          </a:p>
        </p:txBody>
      </p:sp>
      <p:sp>
        <p:nvSpPr>
          <p:cNvPr id="35" name="Process 104">
            <a:extLst>
              <a:ext uri="{FF2B5EF4-FFF2-40B4-BE49-F238E27FC236}">
                <a16:creationId xmlns:a16="http://schemas.microsoft.com/office/drawing/2014/main" id="{B92580A6-BCA0-9981-7DE9-0D40B660F49C}"/>
              </a:ext>
            </a:extLst>
          </p:cNvPr>
          <p:cNvSpPr/>
          <p:nvPr/>
        </p:nvSpPr>
        <p:spPr>
          <a:xfrm>
            <a:off x="1574364" y="1991594"/>
            <a:ext cx="90332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Input Interface</a:t>
            </a:r>
          </a:p>
        </p:txBody>
      </p:sp>
      <p:sp>
        <p:nvSpPr>
          <p:cNvPr id="36" name="Process 105">
            <a:extLst>
              <a:ext uri="{FF2B5EF4-FFF2-40B4-BE49-F238E27FC236}">
                <a16:creationId xmlns:a16="http://schemas.microsoft.com/office/drawing/2014/main" id="{287607E7-D400-F5B3-52EC-65FBE06972FD}"/>
              </a:ext>
            </a:extLst>
          </p:cNvPr>
          <p:cNvSpPr/>
          <p:nvPr/>
        </p:nvSpPr>
        <p:spPr>
          <a:xfrm>
            <a:off x="3115572" y="1991594"/>
            <a:ext cx="97200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37" name="Process 106">
            <a:extLst>
              <a:ext uri="{FF2B5EF4-FFF2-40B4-BE49-F238E27FC236}">
                <a16:creationId xmlns:a16="http://schemas.microsoft.com/office/drawing/2014/main" id="{A5A3C365-334B-76C0-F033-D685EE8CAC56}"/>
              </a:ext>
            </a:extLst>
          </p:cNvPr>
          <p:cNvSpPr/>
          <p:nvPr/>
        </p:nvSpPr>
        <p:spPr>
          <a:xfrm>
            <a:off x="4778881" y="1996590"/>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54" name="TextBox 53">
            <a:extLst>
              <a:ext uri="{FF2B5EF4-FFF2-40B4-BE49-F238E27FC236}">
                <a16:creationId xmlns:a16="http://schemas.microsoft.com/office/drawing/2014/main" id="{73A8B302-25F1-0BCB-BE73-13661C78D339}"/>
              </a:ext>
            </a:extLst>
          </p:cNvPr>
          <p:cNvSpPr txBox="1"/>
          <p:nvPr/>
        </p:nvSpPr>
        <p:spPr>
          <a:xfrm>
            <a:off x="5774505" y="2011013"/>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dirty="0">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cxnSp>
        <p:nvCxnSpPr>
          <p:cNvPr id="79" name="Straight Arrow Connector 78">
            <a:extLst>
              <a:ext uri="{FF2B5EF4-FFF2-40B4-BE49-F238E27FC236}">
                <a16:creationId xmlns:a16="http://schemas.microsoft.com/office/drawing/2014/main" id="{14ED8852-B67E-8F0F-C91A-6B2E003036E6}"/>
              </a:ext>
            </a:extLst>
          </p:cNvPr>
          <p:cNvCxnSpPr>
            <a:cxnSpLocks/>
          </p:cNvCxnSpPr>
          <p:nvPr/>
        </p:nvCxnSpPr>
        <p:spPr>
          <a:xfrm>
            <a:off x="4411302" y="2209695"/>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0" name="Graphic 79">
            <a:extLst>
              <a:ext uri="{FF2B5EF4-FFF2-40B4-BE49-F238E27FC236}">
                <a16:creationId xmlns:a16="http://schemas.microsoft.com/office/drawing/2014/main" id="{D60901E0-A08C-578A-DD80-817305F9F2D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264485" y="4866886"/>
            <a:ext cx="306905" cy="391304"/>
          </a:xfrm>
          <a:prstGeom prst="rect">
            <a:avLst/>
          </a:prstGeom>
        </p:spPr>
      </p:pic>
      <p:sp>
        <p:nvSpPr>
          <p:cNvPr id="81" name="TextBox 80">
            <a:extLst>
              <a:ext uri="{FF2B5EF4-FFF2-40B4-BE49-F238E27FC236}">
                <a16:creationId xmlns:a16="http://schemas.microsoft.com/office/drawing/2014/main" id="{14D085E1-C1CC-0B44-ACE8-02899206ECDC}"/>
              </a:ext>
            </a:extLst>
          </p:cNvPr>
          <p:cNvSpPr txBox="1"/>
          <p:nvPr/>
        </p:nvSpPr>
        <p:spPr>
          <a:xfrm>
            <a:off x="4053446" y="5313188"/>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Input</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sp>
        <p:nvSpPr>
          <p:cNvPr id="82" name="Process 108">
            <a:extLst>
              <a:ext uri="{FF2B5EF4-FFF2-40B4-BE49-F238E27FC236}">
                <a16:creationId xmlns:a16="http://schemas.microsoft.com/office/drawing/2014/main" id="{06A4168A-EAD3-7078-808F-F26975C07FB5}"/>
              </a:ext>
            </a:extLst>
          </p:cNvPr>
          <p:cNvSpPr/>
          <p:nvPr/>
        </p:nvSpPr>
        <p:spPr>
          <a:xfrm>
            <a:off x="3881185" y="2701441"/>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9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in write mode </a:t>
            </a:r>
            <a:endParaRPr kumimoji="0" lang="en-GB" sz="9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83" name="Straight Arrow Connector 82">
            <a:extLst>
              <a:ext uri="{FF2B5EF4-FFF2-40B4-BE49-F238E27FC236}">
                <a16:creationId xmlns:a16="http://schemas.microsoft.com/office/drawing/2014/main" id="{84C3DCA9-AB3E-7731-9A13-B222019F67EF}"/>
              </a:ext>
            </a:extLst>
          </p:cNvPr>
          <p:cNvCxnSpPr>
            <a:cxnSpLocks/>
            <a:endCxn id="80" idx="0"/>
          </p:cNvCxnSpPr>
          <p:nvPr/>
        </p:nvCxnSpPr>
        <p:spPr>
          <a:xfrm>
            <a:off x="4415855" y="4451797"/>
            <a:ext cx="2083" cy="41508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938BBB96-AE4B-AF05-13EC-BF4E164BBCB1}"/>
              </a:ext>
            </a:extLst>
          </p:cNvPr>
          <p:cNvCxnSpPr>
            <a:cxnSpLocks/>
          </p:cNvCxnSpPr>
          <p:nvPr/>
        </p:nvCxnSpPr>
        <p:spPr>
          <a:xfrm>
            <a:off x="5999923" y="2209694"/>
            <a:ext cx="0" cy="48108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5" name="Graphic 84">
            <a:extLst>
              <a:ext uri="{FF2B5EF4-FFF2-40B4-BE49-F238E27FC236}">
                <a16:creationId xmlns:a16="http://schemas.microsoft.com/office/drawing/2014/main" id="{74021FD8-8E50-0597-ABEB-56E8FB668DF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834731" y="4887352"/>
            <a:ext cx="306905" cy="391304"/>
          </a:xfrm>
          <a:prstGeom prst="rect">
            <a:avLst/>
          </a:prstGeom>
        </p:spPr>
      </p:pic>
      <p:sp>
        <p:nvSpPr>
          <p:cNvPr id="86" name="TextBox 85">
            <a:extLst>
              <a:ext uri="{FF2B5EF4-FFF2-40B4-BE49-F238E27FC236}">
                <a16:creationId xmlns:a16="http://schemas.microsoft.com/office/drawing/2014/main" id="{0D628924-F6DB-FD10-2B2A-08C1263D7B0D}"/>
              </a:ext>
            </a:extLst>
          </p:cNvPr>
          <p:cNvSpPr txBox="1"/>
          <p:nvPr/>
        </p:nvSpPr>
        <p:spPr>
          <a:xfrm>
            <a:off x="5623692" y="5333654"/>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Output</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cxnSp>
        <p:nvCxnSpPr>
          <p:cNvPr id="87" name="Straight Arrow Connector 86">
            <a:extLst>
              <a:ext uri="{FF2B5EF4-FFF2-40B4-BE49-F238E27FC236}">
                <a16:creationId xmlns:a16="http://schemas.microsoft.com/office/drawing/2014/main" id="{2C2AEF9B-6DC8-F029-8E44-7D1FCD9F8462}"/>
              </a:ext>
            </a:extLst>
          </p:cNvPr>
          <p:cNvCxnSpPr>
            <a:cxnSpLocks/>
            <a:endCxn id="85" idx="0"/>
          </p:cNvCxnSpPr>
          <p:nvPr/>
        </p:nvCxnSpPr>
        <p:spPr>
          <a:xfrm>
            <a:off x="5988184" y="4436399"/>
            <a:ext cx="0" cy="45095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9" name="Graphic 88">
            <a:extLst>
              <a:ext uri="{FF2B5EF4-FFF2-40B4-BE49-F238E27FC236}">
                <a16:creationId xmlns:a16="http://schemas.microsoft.com/office/drawing/2014/main" id="{B308B638-F2D4-929C-26E9-24A499DB5A8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623901" y="4879856"/>
            <a:ext cx="306905" cy="391304"/>
          </a:xfrm>
          <a:prstGeom prst="rect">
            <a:avLst/>
          </a:prstGeom>
        </p:spPr>
      </p:pic>
      <p:sp>
        <p:nvSpPr>
          <p:cNvPr id="90" name="TextBox 89">
            <a:extLst>
              <a:ext uri="{FF2B5EF4-FFF2-40B4-BE49-F238E27FC236}">
                <a16:creationId xmlns:a16="http://schemas.microsoft.com/office/drawing/2014/main" id="{7DB5B689-0B96-DFAF-CE6E-99A41391B8CB}"/>
              </a:ext>
            </a:extLst>
          </p:cNvPr>
          <p:cNvSpPr txBox="1"/>
          <p:nvPr/>
        </p:nvSpPr>
        <p:spPr>
          <a:xfrm>
            <a:off x="2166465" y="5326158"/>
            <a:ext cx="1266267"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dirty="0">
                <a:latin typeface="Aeonik" panose="020B0503030300000000" pitchFamily="34" charset="0"/>
                <a:ea typeface="ＭＳ Ｐゴシック" panose="020B0600070205080204" pitchFamily="34" charset="-128"/>
                <a:cs typeface="Calibri" panose="020F0502020204030204" pitchFamily="34" charset="0"/>
              </a:rPr>
              <a:t>Physical Sensor</a:t>
            </a:r>
            <a:br>
              <a:rPr lang="en-US" sz="1067" b="1" dirty="0">
                <a:latin typeface="Aeonik" panose="020B0503030300000000" pitchFamily="34" charset="0"/>
                <a:ea typeface="ＭＳ Ｐゴシック" panose="020B0600070205080204" pitchFamily="34" charset="-128"/>
                <a:cs typeface="Calibri" panose="020F0502020204030204" pitchFamily="34" charset="0"/>
              </a:rPr>
            </a:br>
            <a:r>
              <a:rPr lang="en-US" sz="1067" b="1" dirty="0">
                <a:latin typeface="Aeonik" panose="020B0503030300000000" pitchFamily="34" charset="0"/>
                <a:ea typeface="ＭＳ Ｐゴシック" panose="020B0600070205080204" pitchFamily="34" charset="-128"/>
                <a:cs typeface="Calibri" panose="020F0502020204030204" pitchFamily="34" charset="0"/>
              </a:rPr>
              <a:t> </a:t>
            </a: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Input Data</a:t>
            </a:r>
          </a:p>
        </p:txBody>
      </p:sp>
      <p:sp>
        <p:nvSpPr>
          <p:cNvPr id="91" name="Process 108">
            <a:extLst>
              <a:ext uri="{FF2B5EF4-FFF2-40B4-BE49-F238E27FC236}">
                <a16:creationId xmlns:a16="http://schemas.microsoft.com/office/drawing/2014/main" id="{4BE53C58-0049-5E23-6A06-2DF7231CE583}"/>
              </a:ext>
            </a:extLst>
          </p:cNvPr>
          <p:cNvSpPr/>
          <p:nvPr/>
        </p:nvSpPr>
        <p:spPr>
          <a:xfrm>
            <a:off x="2240601" y="2701441"/>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9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in write mode</a:t>
            </a:r>
            <a:endParaRPr kumimoji="0" lang="en-GB" sz="9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pic>
        <p:nvPicPr>
          <p:cNvPr id="94" name="Picture 8">
            <a:extLst>
              <a:ext uri="{FF2B5EF4-FFF2-40B4-BE49-F238E27FC236}">
                <a16:creationId xmlns:a16="http://schemas.microsoft.com/office/drawing/2014/main" id="{4E5C549A-B8FB-F85A-4D9A-E717AE02261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61827" y="3847615"/>
            <a:ext cx="356681" cy="356681"/>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10">
            <a:extLst>
              <a:ext uri="{FF2B5EF4-FFF2-40B4-BE49-F238E27FC236}">
                <a16:creationId xmlns:a16="http://schemas.microsoft.com/office/drawing/2014/main" id="{056B209F-1C4E-726F-6D97-8C2C1C4B94C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83856" y="3895385"/>
            <a:ext cx="583660" cy="280157"/>
          </a:xfrm>
          <a:prstGeom prst="rect">
            <a:avLst/>
          </a:prstGeom>
          <a:noFill/>
          <a:extLst>
            <a:ext uri="{909E8E84-426E-40DD-AFC4-6F175D3DCCD1}">
              <a14:hiddenFill xmlns:a14="http://schemas.microsoft.com/office/drawing/2010/main">
                <a:solidFill>
                  <a:srgbClr val="FFFFFF"/>
                </a:solidFill>
              </a14:hiddenFill>
            </a:ext>
          </a:extLst>
        </p:spPr>
      </p:pic>
      <p:sp>
        <p:nvSpPr>
          <p:cNvPr id="99" name="Process 108">
            <a:extLst>
              <a:ext uri="{FF2B5EF4-FFF2-40B4-BE49-F238E27FC236}">
                <a16:creationId xmlns:a16="http://schemas.microsoft.com/office/drawing/2014/main" id="{36F026BE-6EFB-3301-CC14-084AE204C7D4}"/>
              </a:ext>
            </a:extLst>
          </p:cNvPr>
          <p:cNvSpPr/>
          <p:nvPr/>
        </p:nvSpPr>
        <p:spPr>
          <a:xfrm>
            <a:off x="2238790" y="3261347"/>
            <a:ext cx="4281981"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00" name="Straight Arrow Connector 99">
            <a:extLst>
              <a:ext uri="{FF2B5EF4-FFF2-40B4-BE49-F238E27FC236}">
                <a16:creationId xmlns:a16="http://schemas.microsoft.com/office/drawing/2014/main" id="{26E12478-B5DB-AC65-EC1E-947792A411B8}"/>
              </a:ext>
            </a:extLst>
          </p:cNvPr>
          <p:cNvCxnSpPr>
            <a:cxnSpLocks/>
          </p:cNvCxnSpPr>
          <p:nvPr/>
        </p:nvCxnSpPr>
        <p:spPr>
          <a:xfrm>
            <a:off x="4417931" y="3102889"/>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7E6CCC72-E9A9-55EE-0BAC-B2AE84280362}"/>
              </a:ext>
            </a:extLst>
          </p:cNvPr>
          <p:cNvCxnSpPr>
            <a:cxnSpLocks/>
            <a:stCxn id="104" idx="2"/>
          </p:cNvCxnSpPr>
          <p:nvPr/>
        </p:nvCxnSpPr>
        <p:spPr>
          <a:xfrm>
            <a:off x="5999923" y="3092443"/>
            <a:ext cx="0" cy="17560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02" name="Content Placeholder 2">
            <a:extLst>
              <a:ext uri="{FF2B5EF4-FFF2-40B4-BE49-F238E27FC236}">
                <a16:creationId xmlns:a16="http://schemas.microsoft.com/office/drawing/2014/main" id="{D9AA43B2-FF68-DB13-9505-2BF0F01E16BC}"/>
              </a:ext>
            </a:extLst>
          </p:cNvPr>
          <p:cNvSpPr txBox="1">
            <a:spLocks/>
          </p:cNvSpPr>
          <p:nvPr/>
        </p:nvSpPr>
        <p:spPr>
          <a:xfrm>
            <a:off x="2285996" y="3374102"/>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SDSIO  INTERFACE</a:t>
            </a:r>
          </a:p>
        </p:txBody>
      </p:sp>
      <p:sp>
        <p:nvSpPr>
          <p:cNvPr id="103" name="Content Placeholder 2">
            <a:extLst>
              <a:ext uri="{FF2B5EF4-FFF2-40B4-BE49-F238E27FC236}">
                <a16:creationId xmlns:a16="http://schemas.microsoft.com/office/drawing/2014/main" id="{FD166784-B42C-F2C0-5034-6403E484D679}"/>
              </a:ext>
            </a:extLst>
          </p:cNvPr>
          <p:cNvSpPr txBox="1">
            <a:spLocks/>
          </p:cNvSpPr>
          <p:nvPr/>
        </p:nvSpPr>
        <p:spPr>
          <a:xfrm>
            <a:off x="4510776" y="3941852"/>
            <a:ext cx="1450255"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lang="en-US" sz="1067" b="1" dirty="0">
                <a:solidFill>
                  <a:schemeClr val="tx1"/>
                </a:solidFill>
                <a:latin typeface="Aeonik Fono" panose="020B0504030300000000" pitchFamily="34" charset="0"/>
              </a:rPr>
              <a:t>or</a:t>
            </a:r>
            <a:endParaRPr kumimoji="0" lang="en-US" sz="1067" b="1" i="0" u="none" strike="noStrike" kern="1200" cap="none" normalizeH="0" noProof="0" dirty="0">
              <a:ln>
                <a:noFill/>
              </a:ln>
              <a:solidFill>
                <a:schemeClr val="tx1"/>
              </a:solidFill>
              <a:effectLst/>
              <a:uLnTx/>
              <a:uFillTx/>
              <a:latin typeface="Aeonik Fono" panose="020B0504030300000000" pitchFamily="34" charset="0"/>
              <a:ea typeface="ＭＳ Ｐゴシック" charset="0"/>
            </a:endParaRPr>
          </a:p>
        </p:txBody>
      </p:sp>
      <p:sp>
        <p:nvSpPr>
          <p:cNvPr id="104" name="Process 108">
            <a:extLst>
              <a:ext uri="{FF2B5EF4-FFF2-40B4-BE49-F238E27FC236}">
                <a16:creationId xmlns:a16="http://schemas.microsoft.com/office/drawing/2014/main" id="{CE382B01-29A0-8760-5DC8-5FACF41FCF1F}"/>
              </a:ext>
            </a:extLst>
          </p:cNvPr>
          <p:cNvSpPr/>
          <p:nvPr/>
        </p:nvSpPr>
        <p:spPr>
          <a:xfrm>
            <a:off x="5465253" y="2697480"/>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9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in write mode </a:t>
            </a:r>
            <a:endParaRPr kumimoji="0" lang="en-GB" sz="9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105" name="Arrow: Down 104">
            <a:extLst>
              <a:ext uri="{FF2B5EF4-FFF2-40B4-BE49-F238E27FC236}">
                <a16:creationId xmlns:a16="http://schemas.microsoft.com/office/drawing/2014/main" id="{4BE69476-D577-F35A-DEEB-0F76C95DC2A5}"/>
              </a:ext>
            </a:extLst>
          </p:cNvPr>
          <p:cNvSpPr/>
          <p:nvPr/>
        </p:nvSpPr>
        <p:spPr>
          <a:xfrm>
            <a:off x="4299623" y="3655616"/>
            <a:ext cx="233251" cy="612057"/>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0" name="Straight Arrow Connector 109">
            <a:extLst>
              <a:ext uri="{FF2B5EF4-FFF2-40B4-BE49-F238E27FC236}">
                <a16:creationId xmlns:a16="http://schemas.microsoft.com/office/drawing/2014/main" id="{6361E5C3-E103-C607-2FCA-A5F00A3EA125}"/>
              </a:ext>
            </a:extLst>
          </p:cNvPr>
          <p:cNvCxnSpPr>
            <a:cxnSpLocks/>
          </p:cNvCxnSpPr>
          <p:nvPr/>
        </p:nvCxnSpPr>
        <p:spPr>
          <a:xfrm>
            <a:off x="2786782" y="2212940"/>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id="{EBA3B29F-02B6-785B-AA35-7DAD924B76E2}"/>
              </a:ext>
            </a:extLst>
          </p:cNvPr>
          <p:cNvCxnSpPr>
            <a:cxnSpLocks/>
          </p:cNvCxnSpPr>
          <p:nvPr/>
        </p:nvCxnSpPr>
        <p:spPr>
          <a:xfrm>
            <a:off x="2791335" y="4455042"/>
            <a:ext cx="2083" cy="41508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136F3236-84A2-A5C7-2DE0-4A2164C07630}"/>
              </a:ext>
            </a:extLst>
          </p:cNvPr>
          <p:cNvCxnSpPr>
            <a:cxnSpLocks/>
          </p:cNvCxnSpPr>
          <p:nvPr/>
        </p:nvCxnSpPr>
        <p:spPr>
          <a:xfrm>
            <a:off x="2793411" y="3106134"/>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97" name="Process 108">
            <a:extLst>
              <a:ext uri="{FF2B5EF4-FFF2-40B4-BE49-F238E27FC236}">
                <a16:creationId xmlns:a16="http://schemas.microsoft.com/office/drawing/2014/main" id="{2F4CF59C-538C-CE2C-9997-D55E58F243BD}"/>
              </a:ext>
            </a:extLst>
          </p:cNvPr>
          <p:cNvSpPr/>
          <p:nvPr/>
        </p:nvSpPr>
        <p:spPr>
          <a:xfrm>
            <a:off x="2238790" y="4267673"/>
            <a:ext cx="4346831"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SDSIO-Server </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running on </a:t>
            </a:r>
            <a:r>
              <a:rPr lang="en-GB" sz="1200" dirty="0">
                <a:solidFill>
                  <a:srgbClr val="FFFFFF"/>
                </a:solidFill>
                <a:latin typeface="Aeonik" panose="020B0503030300000000" pitchFamily="34" charset="0"/>
                <a:cs typeface="Calibri" panose="020F0502020204030204" pitchFamily="34" charset="0"/>
              </a:rPr>
              <a:t>development host</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 system</a:t>
            </a:r>
          </a:p>
        </p:txBody>
      </p:sp>
      <p:sp>
        <p:nvSpPr>
          <p:cNvPr id="22" name="Content Placeholder 2">
            <a:extLst>
              <a:ext uri="{FF2B5EF4-FFF2-40B4-BE49-F238E27FC236}">
                <a16:creationId xmlns:a16="http://schemas.microsoft.com/office/drawing/2014/main" id="{E9AD610F-0D12-2D0B-9CD9-104FA32974E0}"/>
              </a:ext>
            </a:extLst>
          </p:cNvPr>
          <p:cNvSpPr txBox="1">
            <a:spLocks/>
          </p:cNvSpPr>
          <p:nvPr/>
        </p:nvSpPr>
        <p:spPr>
          <a:xfrm>
            <a:off x="5386954" y="3946721"/>
            <a:ext cx="1450255"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lang="en-US" sz="1067" b="1" dirty="0">
                <a:solidFill>
                  <a:schemeClr val="tx1"/>
                </a:solidFill>
                <a:latin typeface="Aeonik Fono" panose="020B0504030300000000" pitchFamily="34" charset="0"/>
              </a:rPr>
              <a:t>or</a:t>
            </a:r>
            <a:endParaRPr kumimoji="0" lang="en-US" sz="1067" b="1" i="0" u="none" strike="noStrike" kern="1200" cap="none" normalizeH="0" noProof="0" dirty="0">
              <a:ln>
                <a:noFill/>
              </a:ln>
              <a:solidFill>
                <a:schemeClr val="tx1"/>
              </a:solidFill>
              <a:effectLst/>
              <a:uLnTx/>
              <a:uFillTx/>
              <a:latin typeface="Aeonik Fono" panose="020B0504030300000000" pitchFamily="34" charset="0"/>
              <a:ea typeface="ＭＳ Ｐゴシック" charset="0"/>
            </a:endParaRPr>
          </a:p>
        </p:txBody>
      </p:sp>
      <p:sp>
        <p:nvSpPr>
          <p:cNvPr id="24" name="TextBox 23">
            <a:extLst>
              <a:ext uri="{FF2B5EF4-FFF2-40B4-BE49-F238E27FC236}">
                <a16:creationId xmlns:a16="http://schemas.microsoft.com/office/drawing/2014/main" id="{7CA2C2E7-615E-73DE-933F-A4E43F69B800}"/>
              </a:ext>
            </a:extLst>
          </p:cNvPr>
          <p:cNvSpPr txBox="1"/>
          <p:nvPr/>
        </p:nvSpPr>
        <p:spPr>
          <a:xfrm>
            <a:off x="6248396" y="3957627"/>
            <a:ext cx="984462" cy="1938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400" b="1" kern="1200" dirty="0">
                <a:solidFill>
                  <a:schemeClr val="tx2"/>
                </a:solidFill>
                <a:latin typeface="Arial" panose="020B0604020202020204" pitchFamily="34" charset="0"/>
                <a:ea typeface="+mn-ea"/>
                <a:cs typeface="Arial" panose="020B0604020202020204" pitchFamily="34" charset="0"/>
              </a:rPr>
              <a:t>RTT</a:t>
            </a:r>
          </a:p>
        </p:txBody>
      </p:sp>
      <p:sp>
        <p:nvSpPr>
          <p:cNvPr id="25" name="Content Placeholder 2">
            <a:extLst>
              <a:ext uri="{FF2B5EF4-FFF2-40B4-BE49-F238E27FC236}">
                <a16:creationId xmlns:a16="http://schemas.microsoft.com/office/drawing/2014/main" id="{80AD8289-5E65-77B6-6110-644C1C3BAB59}"/>
              </a:ext>
            </a:extLst>
          </p:cNvPr>
          <p:cNvSpPr txBox="1">
            <a:spLocks/>
          </p:cNvSpPr>
          <p:nvPr/>
        </p:nvSpPr>
        <p:spPr>
          <a:xfrm>
            <a:off x="10370753" y="3943481"/>
            <a:ext cx="1450255"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lang="en-US" sz="1067" b="1" dirty="0">
                <a:solidFill>
                  <a:schemeClr val="tx1"/>
                </a:solidFill>
                <a:latin typeface="Aeonik Fono" panose="020B0504030300000000" pitchFamily="34" charset="0"/>
              </a:rPr>
              <a:t>or</a:t>
            </a:r>
            <a:endParaRPr kumimoji="0" lang="en-US" sz="1067" b="1" i="0" u="none" strike="noStrike" kern="1200" cap="none" normalizeH="0" noProof="0" dirty="0">
              <a:ln>
                <a:noFill/>
              </a:ln>
              <a:solidFill>
                <a:schemeClr val="tx1"/>
              </a:solidFill>
              <a:effectLst/>
              <a:uLnTx/>
              <a:uFillTx/>
              <a:latin typeface="Aeonik Fono" panose="020B0504030300000000" pitchFamily="34" charset="0"/>
              <a:ea typeface="ＭＳ Ｐゴシック" charset="0"/>
            </a:endParaRPr>
          </a:p>
        </p:txBody>
      </p:sp>
      <p:sp>
        <p:nvSpPr>
          <p:cNvPr id="38" name="TextBox 37">
            <a:extLst>
              <a:ext uri="{FF2B5EF4-FFF2-40B4-BE49-F238E27FC236}">
                <a16:creationId xmlns:a16="http://schemas.microsoft.com/office/drawing/2014/main" id="{00AB3E4D-A5E5-8C55-EE32-A4CA036E743B}"/>
              </a:ext>
            </a:extLst>
          </p:cNvPr>
          <p:cNvSpPr txBox="1"/>
          <p:nvPr/>
        </p:nvSpPr>
        <p:spPr>
          <a:xfrm>
            <a:off x="11232195" y="3954387"/>
            <a:ext cx="984462" cy="1938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400" b="1" kern="1200" dirty="0">
                <a:solidFill>
                  <a:schemeClr val="tx2"/>
                </a:solidFill>
                <a:latin typeface="Arial" panose="020B0604020202020204" pitchFamily="34" charset="0"/>
                <a:ea typeface="+mn-ea"/>
                <a:cs typeface="Arial" panose="020B0604020202020204" pitchFamily="34" charset="0"/>
              </a:rPr>
              <a:t>RTT</a:t>
            </a:r>
          </a:p>
        </p:txBody>
      </p:sp>
    </p:spTree>
    <p:extLst>
      <p:ext uri="{BB962C8B-B14F-4D97-AF65-F5344CB8AC3E}">
        <p14:creationId xmlns:p14="http://schemas.microsoft.com/office/powerpoint/2010/main" val="8042986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83AB9-C6A4-77A9-1970-043838E2A7A0}"/>
            </a:ext>
          </a:extLst>
        </p:cNvPr>
        <p:cNvGrpSpPr/>
        <p:nvPr/>
      </p:nvGrpSpPr>
      <p:grpSpPr>
        <a:xfrm>
          <a:off x="0" y="0"/>
          <a:ext cx="0" cy="0"/>
          <a:chOff x="0" y="0"/>
          <a:chExt cx="0" cy="0"/>
        </a:xfrm>
      </p:grpSpPr>
      <p:pic>
        <p:nvPicPr>
          <p:cNvPr id="24" name="Picture 23">
            <a:extLst>
              <a:ext uri="{FF2B5EF4-FFF2-40B4-BE49-F238E27FC236}">
                <a16:creationId xmlns:a16="http://schemas.microsoft.com/office/drawing/2014/main" id="{8F944702-350C-9D54-64B1-E828B3E9A5A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1058069" y="4163905"/>
            <a:ext cx="583661" cy="583661"/>
          </a:xfrm>
          <a:prstGeom prst="rect">
            <a:avLst/>
          </a:prstGeom>
        </p:spPr>
      </p:pic>
      <p:sp>
        <p:nvSpPr>
          <p:cNvPr id="59" name="Rectangle 58">
            <a:extLst>
              <a:ext uri="{FF2B5EF4-FFF2-40B4-BE49-F238E27FC236}">
                <a16:creationId xmlns:a16="http://schemas.microsoft.com/office/drawing/2014/main" id="{1A423617-6E96-6304-ECA5-1DF0696D59BA}"/>
              </a:ext>
            </a:extLst>
          </p:cNvPr>
          <p:cNvSpPr/>
          <p:nvPr/>
        </p:nvSpPr>
        <p:spPr>
          <a:xfrm>
            <a:off x="7101186" y="2014184"/>
            <a:ext cx="4559035" cy="2230653"/>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5" name="Title 4">
            <a:extLst>
              <a:ext uri="{FF2B5EF4-FFF2-40B4-BE49-F238E27FC236}">
                <a16:creationId xmlns:a16="http://schemas.microsoft.com/office/drawing/2014/main" id="{FAF04DC1-9CB2-5446-F6D0-DE153F4614E2}"/>
              </a:ext>
            </a:extLst>
          </p:cNvPr>
          <p:cNvSpPr>
            <a:spLocks noGrp="1"/>
          </p:cNvSpPr>
          <p:nvPr>
            <p:ph type="title"/>
          </p:nvPr>
        </p:nvSpPr>
        <p:spPr/>
        <p:txBody>
          <a:bodyPr/>
          <a:lstStyle/>
          <a:p>
            <a:r>
              <a:rPr lang="en-US" sz="3200" dirty="0"/>
              <a:t>Challenge: Validate and Optimize Algorithms with Real World Data</a:t>
            </a:r>
          </a:p>
        </p:txBody>
      </p:sp>
      <p:sp>
        <p:nvSpPr>
          <p:cNvPr id="39" name="Text Placeholder 38">
            <a:extLst>
              <a:ext uri="{FF2B5EF4-FFF2-40B4-BE49-F238E27FC236}">
                <a16:creationId xmlns:a16="http://schemas.microsoft.com/office/drawing/2014/main" id="{6410A9A6-3ABB-7199-1C34-2B0C1B96F62C}"/>
              </a:ext>
            </a:extLst>
          </p:cNvPr>
          <p:cNvSpPr>
            <a:spLocks noGrp="1"/>
          </p:cNvSpPr>
          <p:nvPr>
            <p:ph type="body" sz="quarter" idx="13"/>
          </p:nvPr>
        </p:nvSpPr>
        <p:spPr/>
        <p:txBody>
          <a:bodyPr/>
          <a:lstStyle/>
          <a:p>
            <a:r>
              <a:rPr lang="en-US">
                <a:hlinkClick r:id="rId4"/>
              </a:rPr>
              <a:t>github.com/ARM-software/SDS-Framework</a:t>
            </a:r>
            <a:endParaRPr lang="en-US"/>
          </a:p>
          <a:p>
            <a:endParaRPr lang="en-US"/>
          </a:p>
        </p:txBody>
      </p:sp>
      <p:sp>
        <p:nvSpPr>
          <p:cNvPr id="63" name="Content Placeholder 2">
            <a:extLst>
              <a:ext uri="{FF2B5EF4-FFF2-40B4-BE49-F238E27FC236}">
                <a16:creationId xmlns:a16="http://schemas.microsoft.com/office/drawing/2014/main" id="{84350DDE-3EAD-71FF-B2D0-D9A856A08309}"/>
              </a:ext>
            </a:extLst>
          </p:cNvPr>
          <p:cNvSpPr txBox="1">
            <a:spLocks/>
          </p:cNvSpPr>
          <p:nvPr/>
        </p:nvSpPr>
        <p:spPr>
          <a:xfrm>
            <a:off x="7235415" y="2077390"/>
            <a:ext cx="4846370"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5"/>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6"/>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6"/>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DATA STREAM UNDER DEVELOPMENT  </a:t>
            </a:r>
          </a:p>
        </p:txBody>
      </p:sp>
      <p:cxnSp>
        <p:nvCxnSpPr>
          <p:cNvPr id="65" name="Straight Arrow Connector 64">
            <a:extLst>
              <a:ext uri="{FF2B5EF4-FFF2-40B4-BE49-F238E27FC236}">
                <a16:creationId xmlns:a16="http://schemas.microsoft.com/office/drawing/2014/main" id="{436855A0-EB14-DEBD-8C2E-744986E363E4}"/>
              </a:ext>
            </a:extLst>
          </p:cNvPr>
          <p:cNvCxnSpPr>
            <a:cxnSpLocks/>
            <a:stCxn id="106" idx="3"/>
            <a:endCxn id="107" idx="1"/>
          </p:cNvCxnSpPr>
          <p:nvPr/>
        </p:nvCxnSpPr>
        <p:spPr>
          <a:xfrm>
            <a:off x="9082020" y="2638046"/>
            <a:ext cx="691309" cy="499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DE2317C8-9401-CD03-3F8A-69A0BF79D73E}"/>
              </a:ext>
            </a:extLst>
          </p:cNvPr>
          <p:cNvCxnSpPr>
            <a:cxnSpLocks/>
            <a:stCxn id="107" idx="3"/>
          </p:cNvCxnSpPr>
          <p:nvPr/>
        </p:nvCxnSpPr>
        <p:spPr>
          <a:xfrm flipV="1">
            <a:off x="10676649" y="2636277"/>
            <a:ext cx="691310"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7B5CC032-59D2-8018-E0C2-E4F860380D2D}"/>
              </a:ext>
            </a:extLst>
          </p:cNvPr>
          <p:cNvCxnSpPr>
            <a:cxnSpLocks/>
          </p:cNvCxnSpPr>
          <p:nvPr/>
        </p:nvCxnSpPr>
        <p:spPr>
          <a:xfrm>
            <a:off x="9421045" y="2638046"/>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8" name="Graphic 87">
            <a:extLst>
              <a:ext uri="{FF2B5EF4-FFF2-40B4-BE49-F238E27FC236}">
                <a16:creationId xmlns:a16="http://schemas.microsoft.com/office/drawing/2014/main" id="{5DC246BF-00E3-FC1B-5B8F-2CBCBB22AB1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9274228" y="5295237"/>
            <a:ext cx="306905" cy="391304"/>
          </a:xfrm>
          <a:prstGeom prst="rect">
            <a:avLst/>
          </a:prstGeom>
        </p:spPr>
      </p:pic>
      <p:sp>
        <p:nvSpPr>
          <p:cNvPr id="92" name="TextBox 91">
            <a:extLst>
              <a:ext uri="{FF2B5EF4-FFF2-40B4-BE49-F238E27FC236}">
                <a16:creationId xmlns:a16="http://schemas.microsoft.com/office/drawing/2014/main" id="{E3E04F2C-7D9B-CC89-0AC9-4102428765A2}"/>
              </a:ext>
            </a:extLst>
          </p:cNvPr>
          <p:cNvSpPr txBox="1"/>
          <p:nvPr/>
        </p:nvSpPr>
        <p:spPr>
          <a:xfrm>
            <a:off x="9063189" y="5741539"/>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Input</a:t>
            </a:r>
            <a:b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sp>
        <p:nvSpPr>
          <p:cNvPr id="106" name="Process 105">
            <a:extLst>
              <a:ext uri="{FF2B5EF4-FFF2-40B4-BE49-F238E27FC236}">
                <a16:creationId xmlns:a16="http://schemas.microsoft.com/office/drawing/2014/main" id="{A8CFEFCD-2250-95E5-1F24-0A70E4E932D1}"/>
              </a:ext>
            </a:extLst>
          </p:cNvPr>
          <p:cNvSpPr/>
          <p:nvPr/>
        </p:nvSpPr>
        <p:spPr>
          <a:xfrm>
            <a:off x="8110020" y="2419069"/>
            <a:ext cx="97200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107" name="Process 106">
            <a:extLst>
              <a:ext uri="{FF2B5EF4-FFF2-40B4-BE49-F238E27FC236}">
                <a16:creationId xmlns:a16="http://schemas.microsoft.com/office/drawing/2014/main" id="{3C57EE90-2328-DFA6-4E4F-A385028476FD}"/>
              </a:ext>
            </a:extLst>
          </p:cNvPr>
          <p:cNvSpPr/>
          <p:nvPr/>
        </p:nvSpPr>
        <p:spPr>
          <a:xfrm>
            <a:off x="9773329" y="2424065"/>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109" name="Process 108">
            <a:extLst>
              <a:ext uri="{FF2B5EF4-FFF2-40B4-BE49-F238E27FC236}">
                <a16:creationId xmlns:a16="http://schemas.microsoft.com/office/drawing/2014/main" id="{F319E326-CB5B-9744-994A-4E8B3A55210A}"/>
              </a:ext>
            </a:extLst>
          </p:cNvPr>
          <p:cNvSpPr/>
          <p:nvPr/>
        </p:nvSpPr>
        <p:spPr>
          <a:xfrm>
            <a:off x="8890928" y="3129792"/>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2" name="Straight Arrow Connector 1">
            <a:extLst>
              <a:ext uri="{FF2B5EF4-FFF2-40B4-BE49-F238E27FC236}">
                <a16:creationId xmlns:a16="http://schemas.microsoft.com/office/drawing/2014/main" id="{169A0EAE-7522-7C0D-E02C-386F4435FE68}"/>
              </a:ext>
            </a:extLst>
          </p:cNvPr>
          <p:cNvCxnSpPr>
            <a:cxnSpLocks/>
            <a:endCxn id="88" idx="0"/>
          </p:cNvCxnSpPr>
          <p:nvPr/>
        </p:nvCxnSpPr>
        <p:spPr>
          <a:xfrm>
            <a:off x="9425598" y="4880148"/>
            <a:ext cx="2083" cy="41508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E7858462-5F0E-7DA9-4A5E-7866D4A7E7A8}"/>
              </a:ext>
            </a:extLst>
          </p:cNvPr>
          <p:cNvCxnSpPr>
            <a:cxnSpLocks/>
          </p:cNvCxnSpPr>
          <p:nvPr/>
        </p:nvCxnSpPr>
        <p:spPr>
          <a:xfrm>
            <a:off x="11009666" y="2638045"/>
            <a:ext cx="0" cy="48108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0C9563CB-2541-150A-8EBA-F18E3A17000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844474" y="5315703"/>
            <a:ext cx="306905" cy="391304"/>
          </a:xfrm>
          <a:prstGeom prst="rect">
            <a:avLst/>
          </a:prstGeom>
        </p:spPr>
      </p:pic>
      <p:sp>
        <p:nvSpPr>
          <p:cNvPr id="8" name="TextBox 7">
            <a:extLst>
              <a:ext uri="{FF2B5EF4-FFF2-40B4-BE49-F238E27FC236}">
                <a16:creationId xmlns:a16="http://schemas.microsoft.com/office/drawing/2014/main" id="{3D32ECBD-6755-8397-13F7-63CA88FD3762}"/>
              </a:ext>
            </a:extLst>
          </p:cNvPr>
          <p:cNvSpPr txBox="1"/>
          <p:nvPr/>
        </p:nvSpPr>
        <p:spPr>
          <a:xfrm>
            <a:off x="10633435" y="5762005"/>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Output</a:t>
            </a:r>
            <a:b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cxnSp>
        <p:nvCxnSpPr>
          <p:cNvPr id="10" name="Straight Arrow Connector 9">
            <a:extLst>
              <a:ext uri="{FF2B5EF4-FFF2-40B4-BE49-F238E27FC236}">
                <a16:creationId xmlns:a16="http://schemas.microsoft.com/office/drawing/2014/main" id="{816F076D-F18F-CFA3-6B0D-0C5F16353608}"/>
              </a:ext>
            </a:extLst>
          </p:cNvPr>
          <p:cNvCxnSpPr>
            <a:cxnSpLocks/>
            <a:endCxn id="7" idx="0"/>
          </p:cNvCxnSpPr>
          <p:nvPr/>
        </p:nvCxnSpPr>
        <p:spPr>
          <a:xfrm>
            <a:off x="10997927" y="4864750"/>
            <a:ext cx="0" cy="45095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16" name="Graphic 15">
            <a:extLst>
              <a:ext uri="{FF2B5EF4-FFF2-40B4-BE49-F238E27FC236}">
                <a16:creationId xmlns:a16="http://schemas.microsoft.com/office/drawing/2014/main" id="{145CD545-648C-795F-B9A5-71995D4A42A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633644" y="5308207"/>
            <a:ext cx="306905" cy="391304"/>
          </a:xfrm>
          <a:prstGeom prst="rect">
            <a:avLst/>
          </a:prstGeom>
        </p:spPr>
      </p:pic>
      <p:sp>
        <p:nvSpPr>
          <p:cNvPr id="17" name="TextBox 16">
            <a:extLst>
              <a:ext uri="{FF2B5EF4-FFF2-40B4-BE49-F238E27FC236}">
                <a16:creationId xmlns:a16="http://schemas.microsoft.com/office/drawing/2014/main" id="{9DCAF2C2-D21F-8AC9-906A-9DC8C22BB132}"/>
              </a:ext>
            </a:extLst>
          </p:cNvPr>
          <p:cNvSpPr txBox="1"/>
          <p:nvPr/>
        </p:nvSpPr>
        <p:spPr>
          <a:xfrm>
            <a:off x="7176208" y="5754509"/>
            <a:ext cx="1266267"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a:latin typeface="Aeonik" panose="020B0503030300000000" pitchFamily="34" charset="0"/>
                <a:ea typeface="ＭＳ Ｐゴシック" panose="020B0600070205080204" pitchFamily="34" charset="-128"/>
                <a:cs typeface="Calibri" panose="020F0502020204030204" pitchFamily="34" charset="0"/>
              </a:rPr>
              <a:t>Physical Sensor</a:t>
            </a:r>
            <a:br>
              <a:rPr lang="en-US" sz="1067" b="1">
                <a:latin typeface="Aeonik" panose="020B0503030300000000" pitchFamily="34" charset="0"/>
                <a:ea typeface="ＭＳ Ｐゴシック" panose="020B0600070205080204" pitchFamily="34" charset="-128"/>
                <a:cs typeface="Calibri" panose="020F0502020204030204" pitchFamily="34" charset="0"/>
              </a:rPr>
            </a:br>
            <a:r>
              <a:rPr lang="en-US" sz="1067" b="1">
                <a:latin typeface="Aeonik" panose="020B0503030300000000" pitchFamily="34" charset="0"/>
                <a:ea typeface="ＭＳ Ｐゴシック" panose="020B0600070205080204" pitchFamily="34" charset="-128"/>
                <a:cs typeface="Calibri" panose="020F0502020204030204" pitchFamily="34" charset="0"/>
              </a:rPr>
              <a:t> </a:t>
            </a: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Input Data</a:t>
            </a:r>
          </a:p>
        </p:txBody>
      </p:sp>
      <p:sp>
        <p:nvSpPr>
          <p:cNvPr id="18" name="Process 108">
            <a:extLst>
              <a:ext uri="{FF2B5EF4-FFF2-40B4-BE49-F238E27FC236}">
                <a16:creationId xmlns:a16="http://schemas.microsoft.com/office/drawing/2014/main" id="{8159314A-8B89-9EAA-972B-6D44367538D0}"/>
              </a:ext>
            </a:extLst>
          </p:cNvPr>
          <p:cNvSpPr/>
          <p:nvPr/>
        </p:nvSpPr>
        <p:spPr>
          <a:xfrm>
            <a:off x="7250344" y="3129792"/>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read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9" name="Straight Arrow Connector 18">
            <a:extLst>
              <a:ext uri="{FF2B5EF4-FFF2-40B4-BE49-F238E27FC236}">
                <a16:creationId xmlns:a16="http://schemas.microsoft.com/office/drawing/2014/main" id="{C8F07693-03D3-E691-160F-5F7A5EA721E2}"/>
              </a:ext>
            </a:extLst>
          </p:cNvPr>
          <p:cNvCxnSpPr>
            <a:cxnSpLocks/>
            <a:stCxn id="16" idx="0"/>
          </p:cNvCxnSpPr>
          <p:nvPr/>
        </p:nvCxnSpPr>
        <p:spPr>
          <a:xfrm flipV="1">
            <a:off x="7787097" y="5094182"/>
            <a:ext cx="0" cy="21402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id="{0BB4C5E7-02B2-19F3-8A2C-0B7A686CF844}"/>
              </a:ext>
            </a:extLst>
          </p:cNvPr>
          <p:cNvCxnSpPr>
            <a:stCxn id="18" idx="0"/>
            <a:endCxn id="106" idx="1"/>
          </p:cNvCxnSpPr>
          <p:nvPr/>
        </p:nvCxnSpPr>
        <p:spPr>
          <a:xfrm rot="5400000" flipH="1" flipV="1">
            <a:off x="7701644" y="2721416"/>
            <a:ext cx="491746" cy="325006"/>
          </a:xfrm>
          <a:prstGeom prst="bentConnector2">
            <a:avLst/>
          </a:prstGeom>
          <a:ln w="12700">
            <a:tailEnd type="triangle"/>
          </a:ln>
        </p:spPr>
        <p:style>
          <a:lnRef idx="1">
            <a:schemeClr val="accent1"/>
          </a:lnRef>
          <a:fillRef idx="0">
            <a:schemeClr val="accent1"/>
          </a:fillRef>
          <a:effectRef idx="0">
            <a:schemeClr val="accent1"/>
          </a:effectRef>
          <a:fontRef idx="minor">
            <a:schemeClr val="tx1"/>
          </a:fontRef>
        </p:style>
      </p:cxnSp>
      <p:pic>
        <p:nvPicPr>
          <p:cNvPr id="1032" name="Picture 8">
            <a:extLst>
              <a:ext uri="{FF2B5EF4-FFF2-40B4-BE49-F238E27FC236}">
                <a16:creationId xmlns:a16="http://schemas.microsoft.com/office/drawing/2014/main" id="{08D8862E-318B-CA0F-A39E-BF1D3B33DAF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13050" y="4275966"/>
            <a:ext cx="356681" cy="35668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EA954668-45C5-937B-39E5-82955CE546F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088450" y="4348456"/>
            <a:ext cx="486465" cy="233503"/>
          </a:xfrm>
          <a:prstGeom prst="rect">
            <a:avLst/>
          </a:prstGeom>
          <a:noFill/>
          <a:extLst>
            <a:ext uri="{909E8E84-426E-40DD-AFC4-6F175D3DCCD1}">
              <a14:hiddenFill xmlns:a14="http://schemas.microsoft.com/office/drawing/2010/main">
                <a:solidFill>
                  <a:srgbClr val="FFFFFF"/>
                </a:solidFill>
              </a14:hiddenFill>
            </a:ext>
          </a:extLst>
        </p:spPr>
      </p:pic>
      <p:sp>
        <p:nvSpPr>
          <p:cNvPr id="26" name="Arrow: Up-Down 25">
            <a:extLst>
              <a:ext uri="{FF2B5EF4-FFF2-40B4-BE49-F238E27FC236}">
                <a16:creationId xmlns:a16="http://schemas.microsoft.com/office/drawing/2014/main" id="{89CAF07E-AF66-C3DF-3E04-AFF7DB5C4B97}"/>
              </a:ext>
            </a:extLst>
          </p:cNvPr>
          <p:cNvSpPr/>
          <p:nvPr/>
        </p:nvSpPr>
        <p:spPr>
          <a:xfrm>
            <a:off x="9328344" y="4084661"/>
            <a:ext cx="198660" cy="612057"/>
          </a:xfrm>
          <a:prstGeom prst="up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Process 108">
            <a:extLst>
              <a:ext uri="{FF2B5EF4-FFF2-40B4-BE49-F238E27FC236}">
                <a16:creationId xmlns:a16="http://schemas.microsoft.com/office/drawing/2014/main" id="{268B80DE-AFBC-59EC-388E-287C23A76D1C}"/>
              </a:ext>
            </a:extLst>
          </p:cNvPr>
          <p:cNvSpPr/>
          <p:nvPr/>
        </p:nvSpPr>
        <p:spPr>
          <a:xfrm>
            <a:off x="7248533" y="4696024"/>
            <a:ext cx="4346831"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SDSIO-Server </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running on </a:t>
            </a:r>
            <a:r>
              <a:rPr lang="en-GB" sz="1200" dirty="0">
                <a:solidFill>
                  <a:srgbClr val="FFFFFF"/>
                </a:solidFill>
                <a:latin typeface="Aeonik" panose="020B0503030300000000" pitchFamily="34" charset="0"/>
                <a:cs typeface="Calibri" panose="020F0502020204030204" pitchFamily="34" charset="0"/>
              </a:rPr>
              <a:t>development host</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 </a:t>
            </a:r>
            <a:r>
              <a:rPr lang="en-GB" sz="1200" dirty="0">
                <a:solidFill>
                  <a:srgbClr val="FFFFFF"/>
                </a:solidFill>
                <a:latin typeface="Aeonik" panose="020B0503030300000000" pitchFamily="34" charset="0"/>
                <a:cs typeface="Calibri" panose="020F0502020204030204" pitchFamily="34" charset="0"/>
              </a:rPr>
              <a:t>or AVH simulation </a:t>
            </a:r>
            <a:endPar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30" name="Straight Arrow Connector 29">
            <a:extLst>
              <a:ext uri="{FF2B5EF4-FFF2-40B4-BE49-F238E27FC236}">
                <a16:creationId xmlns:a16="http://schemas.microsoft.com/office/drawing/2014/main" id="{A5434FB5-0E2F-D7D7-53B5-8E98771D6A76}"/>
              </a:ext>
            </a:extLst>
          </p:cNvPr>
          <p:cNvCxnSpPr>
            <a:cxnSpLocks/>
            <a:endCxn id="18" idx="2"/>
          </p:cNvCxnSpPr>
          <p:nvPr/>
        </p:nvCxnSpPr>
        <p:spPr>
          <a:xfrm flipV="1">
            <a:off x="7785014" y="3524755"/>
            <a:ext cx="0" cy="16494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1" name="Process 108">
            <a:extLst>
              <a:ext uri="{FF2B5EF4-FFF2-40B4-BE49-F238E27FC236}">
                <a16:creationId xmlns:a16="http://schemas.microsoft.com/office/drawing/2014/main" id="{4FADFCAC-AC6F-C1F3-3264-89A5CD7B5DCA}"/>
              </a:ext>
            </a:extLst>
          </p:cNvPr>
          <p:cNvSpPr/>
          <p:nvPr/>
        </p:nvSpPr>
        <p:spPr>
          <a:xfrm>
            <a:off x="7248533" y="3689698"/>
            <a:ext cx="4281981"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34" name="Straight Arrow Connector 33">
            <a:extLst>
              <a:ext uri="{FF2B5EF4-FFF2-40B4-BE49-F238E27FC236}">
                <a16:creationId xmlns:a16="http://schemas.microsoft.com/office/drawing/2014/main" id="{D2238A68-6006-8993-75A6-D6549A631D08}"/>
              </a:ext>
            </a:extLst>
          </p:cNvPr>
          <p:cNvCxnSpPr>
            <a:cxnSpLocks/>
          </p:cNvCxnSpPr>
          <p:nvPr/>
        </p:nvCxnSpPr>
        <p:spPr>
          <a:xfrm>
            <a:off x="9427674" y="3531240"/>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416249BE-16A4-21AE-154E-07C1E7F634B8}"/>
              </a:ext>
            </a:extLst>
          </p:cNvPr>
          <p:cNvCxnSpPr>
            <a:cxnSpLocks/>
            <a:stCxn id="53" idx="2"/>
          </p:cNvCxnSpPr>
          <p:nvPr/>
        </p:nvCxnSpPr>
        <p:spPr>
          <a:xfrm>
            <a:off x="11009666" y="3522211"/>
            <a:ext cx="0" cy="17560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4" name="Content Placeholder 2">
            <a:extLst>
              <a:ext uri="{FF2B5EF4-FFF2-40B4-BE49-F238E27FC236}">
                <a16:creationId xmlns:a16="http://schemas.microsoft.com/office/drawing/2014/main" id="{F4A924B9-8FA4-3A0C-F164-F9EFADE191C2}"/>
              </a:ext>
            </a:extLst>
          </p:cNvPr>
          <p:cNvSpPr txBox="1">
            <a:spLocks/>
          </p:cNvSpPr>
          <p:nvPr/>
        </p:nvSpPr>
        <p:spPr>
          <a:xfrm>
            <a:off x="7295739" y="3802453"/>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5"/>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6"/>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6"/>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SDSIO  INTERFACE</a:t>
            </a:r>
          </a:p>
        </p:txBody>
      </p:sp>
      <p:sp>
        <p:nvSpPr>
          <p:cNvPr id="53" name="Process 108">
            <a:extLst>
              <a:ext uri="{FF2B5EF4-FFF2-40B4-BE49-F238E27FC236}">
                <a16:creationId xmlns:a16="http://schemas.microsoft.com/office/drawing/2014/main" id="{14220803-880F-0B18-B97B-08FE7CFF834D}"/>
              </a:ext>
            </a:extLst>
          </p:cNvPr>
          <p:cNvSpPr/>
          <p:nvPr/>
        </p:nvSpPr>
        <p:spPr>
          <a:xfrm>
            <a:off x="10474996" y="3127248"/>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3" name="TextBox 2">
            <a:extLst>
              <a:ext uri="{FF2B5EF4-FFF2-40B4-BE49-F238E27FC236}">
                <a16:creationId xmlns:a16="http://schemas.microsoft.com/office/drawing/2014/main" id="{4AD38773-C51C-DA8C-1931-2486C1403F2A}"/>
              </a:ext>
            </a:extLst>
          </p:cNvPr>
          <p:cNvSpPr txBox="1"/>
          <p:nvPr/>
        </p:nvSpPr>
        <p:spPr>
          <a:xfrm>
            <a:off x="10720959" y="2444183"/>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sp>
        <p:nvSpPr>
          <p:cNvPr id="4" name="Rectangle 3">
            <a:extLst>
              <a:ext uri="{FF2B5EF4-FFF2-40B4-BE49-F238E27FC236}">
                <a16:creationId xmlns:a16="http://schemas.microsoft.com/office/drawing/2014/main" id="{C48699D6-41CC-D854-B90A-F5216016F70A}"/>
              </a:ext>
            </a:extLst>
          </p:cNvPr>
          <p:cNvSpPr/>
          <p:nvPr/>
        </p:nvSpPr>
        <p:spPr>
          <a:xfrm>
            <a:off x="1404490" y="2020669"/>
            <a:ext cx="5365218" cy="2230652"/>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pic>
        <p:nvPicPr>
          <p:cNvPr id="9" name="Picture 8">
            <a:extLst>
              <a:ext uri="{FF2B5EF4-FFF2-40B4-BE49-F238E27FC236}">
                <a16:creationId xmlns:a16="http://schemas.microsoft.com/office/drawing/2014/main" id="{7AABE04A-CF4A-70F2-2CC5-6FD69DA3B177}"/>
              </a:ext>
            </a:extLst>
          </p:cNvPr>
          <p:cNvPicPr>
            <a:picLocks noChangeAspect="1"/>
          </p:cNvPicPr>
          <p:nvPr/>
        </p:nvPicPr>
        <p:blipFill>
          <a:blip r:embed="rId10"/>
          <a:stretch>
            <a:fillRect/>
          </a:stretch>
        </p:blipFill>
        <p:spPr>
          <a:xfrm>
            <a:off x="693775" y="2117123"/>
            <a:ext cx="371504" cy="471311"/>
          </a:xfrm>
          <a:prstGeom prst="rect">
            <a:avLst/>
          </a:prstGeom>
        </p:spPr>
      </p:pic>
      <p:sp>
        <p:nvSpPr>
          <p:cNvPr id="11" name="Content Placeholder 2">
            <a:extLst>
              <a:ext uri="{FF2B5EF4-FFF2-40B4-BE49-F238E27FC236}">
                <a16:creationId xmlns:a16="http://schemas.microsoft.com/office/drawing/2014/main" id="{598B223D-5F4B-116C-856D-EF124B2F8FF1}"/>
              </a:ext>
            </a:extLst>
          </p:cNvPr>
          <p:cNvSpPr txBox="1">
            <a:spLocks/>
          </p:cNvSpPr>
          <p:nvPr/>
        </p:nvSpPr>
        <p:spPr>
          <a:xfrm>
            <a:off x="1737048" y="2075177"/>
            <a:ext cx="5365218"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5"/>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6"/>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6"/>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DATA STREAM UNDER DEVELOPMENT  </a:t>
            </a:r>
          </a:p>
        </p:txBody>
      </p:sp>
      <p:cxnSp>
        <p:nvCxnSpPr>
          <p:cNvPr id="13" name="Straight Arrow Connector 12">
            <a:extLst>
              <a:ext uri="{FF2B5EF4-FFF2-40B4-BE49-F238E27FC236}">
                <a16:creationId xmlns:a16="http://schemas.microsoft.com/office/drawing/2014/main" id="{FC795695-3C9F-8AEC-F702-B760A8430ADB}"/>
              </a:ext>
            </a:extLst>
          </p:cNvPr>
          <p:cNvCxnSpPr>
            <a:cxnSpLocks/>
            <a:endCxn id="36" idx="1"/>
          </p:cNvCxnSpPr>
          <p:nvPr/>
        </p:nvCxnSpPr>
        <p:spPr>
          <a:xfrm flipV="1">
            <a:off x="2438774" y="2642167"/>
            <a:ext cx="676798" cy="7662"/>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4F27D51E-9721-D728-ADF9-BD0B5F6E9CA7}"/>
              </a:ext>
            </a:extLst>
          </p:cNvPr>
          <p:cNvCxnSpPr>
            <a:cxnSpLocks/>
            <a:stCxn id="36" idx="3"/>
            <a:endCxn id="37" idx="1"/>
          </p:cNvCxnSpPr>
          <p:nvPr/>
        </p:nvCxnSpPr>
        <p:spPr>
          <a:xfrm>
            <a:off x="4087572" y="2642167"/>
            <a:ext cx="691309" cy="499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E5979F6B-10C0-2156-2FD3-267964CF2D01}"/>
              </a:ext>
            </a:extLst>
          </p:cNvPr>
          <p:cNvCxnSpPr>
            <a:cxnSpLocks/>
            <a:stCxn id="37" idx="3"/>
          </p:cNvCxnSpPr>
          <p:nvPr/>
        </p:nvCxnSpPr>
        <p:spPr>
          <a:xfrm flipV="1">
            <a:off x="5682201" y="2640398"/>
            <a:ext cx="691309"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3" name="Right Brace 22">
            <a:extLst>
              <a:ext uri="{FF2B5EF4-FFF2-40B4-BE49-F238E27FC236}">
                <a16:creationId xmlns:a16="http://schemas.microsoft.com/office/drawing/2014/main" id="{0D43B8A0-DA70-FCFA-4E4F-1E3E43AC408A}"/>
              </a:ext>
            </a:extLst>
          </p:cNvPr>
          <p:cNvSpPr/>
          <p:nvPr/>
        </p:nvSpPr>
        <p:spPr>
          <a:xfrm>
            <a:off x="1043580" y="2069961"/>
            <a:ext cx="529177" cy="2116512"/>
          </a:xfrm>
          <a:prstGeom prst="rightBrace">
            <a:avLst>
              <a:gd name="adj1" fmla="val 0"/>
              <a:gd name="adj2" fmla="val 30074"/>
            </a:avLst>
          </a:prstGeom>
          <a:ln w="158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eonik" panose="020B0503030300000000" pitchFamily="34" charset="0"/>
              <a:ea typeface="+mn-ea"/>
              <a:cs typeface="Calibri" panose="020F0502020204030204" pitchFamily="34" charset="0"/>
            </a:endParaRPr>
          </a:p>
        </p:txBody>
      </p:sp>
      <p:pic>
        <p:nvPicPr>
          <p:cNvPr id="27" name="Picture 26">
            <a:extLst>
              <a:ext uri="{FF2B5EF4-FFF2-40B4-BE49-F238E27FC236}">
                <a16:creationId xmlns:a16="http://schemas.microsoft.com/office/drawing/2014/main" id="{D4CB088E-9AA7-D923-1115-2A2ECF4EBE70}"/>
              </a:ext>
            </a:extLst>
          </p:cNvPr>
          <p:cNvPicPr>
            <a:picLocks noChangeAspect="1"/>
          </p:cNvPicPr>
          <p:nvPr/>
        </p:nvPicPr>
        <p:blipFill>
          <a:blip r:embed="rId11"/>
          <a:stretch>
            <a:fillRect/>
          </a:stretch>
        </p:blipFill>
        <p:spPr>
          <a:xfrm>
            <a:off x="703762" y="3024669"/>
            <a:ext cx="354609" cy="323203"/>
          </a:xfrm>
          <a:prstGeom prst="rect">
            <a:avLst/>
          </a:prstGeom>
        </p:spPr>
      </p:pic>
      <p:pic>
        <p:nvPicPr>
          <p:cNvPr id="28" name="Picture 27">
            <a:extLst>
              <a:ext uri="{FF2B5EF4-FFF2-40B4-BE49-F238E27FC236}">
                <a16:creationId xmlns:a16="http://schemas.microsoft.com/office/drawing/2014/main" id="{677A3955-C7B8-ADBD-F08D-45DCAB996F54}"/>
              </a:ext>
            </a:extLst>
          </p:cNvPr>
          <p:cNvPicPr>
            <a:picLocks noChangeAspect="1"/>
          </p:cNvPicPr>
          <p:nvPr/>
        </p:nvPicPr>
        <p:blipFill>
          <a:blip r:embed="rId12"/>
          <a:stretch>
            <a:fillRect/>
          </a:stretch>
        </p:blipFill>
        <p:spPr>
          <a:xfrm>
            <a:off x="678079" y="3757488"/>
            <a:ext cx="405975" cy="194161"/>
          </a:xfrm>
          <a:prstGeom prst="rect">
            <a:avLst/>
          </a:prstGeom>
        </p:spPr>
      </p:pic>
      <p:sp>
        <p:nvSpPr>
          <p:cNvPr id="31" name="TextBox 30">
            <a:extLst>
              <a:ext uri="{FF2B5EF4-FFF2-40B4-BE49-F238E27FC236}">
                <a16:creationId xmlns:a16="http://schemas.microsoft.com/office/drawing/2014/main" id="{F53D8B94-D83C-637E-3E74-1E7FE7AB5FC6}"/>
              </a:ext>
            </a:extLst>
          </p:cNvPr>
          <p:cNvSpPr txBox="1"/>
          <p:nvPr/>
        </p:nvSpPr>
        <p:spPr>
          <a:xfrm>
            <a:off x="516409" y="2630715"/>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Sensor</a:t>
            </a:r>
          </a:p>
        </p:txBody>
      </p:sp>
      <p:sp>
        <p:nvSpPr>
          <p:cNvPr id="32" name="TextBox 31">
            <a:extLst>
              <a:ext uri="{FF2B5EF4-FFF2-40B4-BE49-F238E27FC236}">
                <a16:creationId xmlns:a16="http://schemas.microsoft.com/office/drawing/2014/main" id="{8B3FCBA1-E978-C8BF-7253-6ED3B2E77968}"/>
              </a:ext>
            </a:extLst>
          </p:cNvPr>
          <p:cNvSpPr txBox="1"/>
          <p:nvPr/>
        </p:nvSpPr>
        <p:spPr>
          <a:xfrm>
            <a:off x="516409" y="3392523"/>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Audio</a:t>
            </a:r>
          </a:p>
        </p:txBody>
      </p:sp>
      <p:sp>
        <p:nvSpPr>
          <p:cNvPr id="33" name="TextBox 32">
            <a:extLst>
              <a:ext uri="{FF2B5EF4-FFF2-40B4-BE49-F238E27FC236}">
                <a16:creationId xmlns:a16="http://schemas.microsoft.com/office/drawing/2014/main" id="{F117DD7A-F598-2241-533A-B3E1305FCEEE}"/>
              </a:ext>
            </a:extLst>
          </p:cNvPr>
          <p:cNvSpPr txBox="1"/>
          <p:nvPr/>
        </p:nvSpPr>
        <p:spPr>
          <a:xfrm>
            <a:off x="516409" y="4003331"/>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Video</a:t>
            </a:r>
          </a:p>
        </p:txBody>
      </p:sp>
      <p:sp>
        <p:nvSpPr>
          <p:cNvPr id="35" name="Process 104">
            <a:extLst>
              <a:ext uri="{FF2B5EF4-FFF2-40B4-BE49-F238E27FC236}">
                <a16:creationId xmlns:a16="http://schemas.microsoft.com/office/drawing/2014/main" id="{B92580A6-BCA0-9981-7DE9-0D40B660F49C}"/>
              </a:ext>
            </a:extLst>
          </p:cNvPr>
          <p:cNvSpPr/>
          <p:nvPr/>
        </p:nvSpPr>
        <p:spPr>
          <a:xfrm>
            <a:off x="1574364" y="2423190"/>
            <a:ext cx="90332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Input Interface</a:t>
            </a:r>
          </a:p>
        </p:txBody>
      </p:sp>
      <p:sp>
        <p:nvSpPr>
          <p:cNvPr id="36" name="Process 105">
            <a:extLst>
              <a:ext uri="{FF2B5EF4-FFF2-40B4-BE49-F238E27FC236}">
                <a16:creationId xmlns:a16="http://schemas.microsoft.com/office/drawing/2014/main" id="{287607E7-D400-F5B3-52EC-65FBE06972FD}"/>
              </a:ext>
            </a:extLst>
          </p:cNvPr>
          <p:cNvSpPr/>
          <p:nvPr/>
        </p:nvSpPr>
        <p:spPr>
          <a:xfrm>
            <a:off x="3115572" y="2423190"/>
            <a:ext cx="97200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37" name="Process 106">
            <a:extLst>
              <a:ext uri="{FF2B5EF4-FFF2-40B4-BE49-F238E27FC236}">
                <a16:creationId xmlns:a16="http://schemas.microsoft.com/office/drawing/2014/main" id="{A5A3C365-334B-76C0-F033-D685EE8CAC56}"/>
              </a:ext>
            </a:extLst>
          </p:cNvPr>
          <p:cNvSpPr/>
          <p:nvPr/>
        </p:nvSpPr>
        <p:spPr>
          <a:xfrm>
            <a:off x="4778881" y="2428186"/>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54" name="TextBox 53">
            <a:extLst>
              <a:ext uri="{FF2B5EF4-FFF2-40B4-BE49-F238E27FC236}">
                <a16:creationId xmlns:a16="http://schemas.microsoft.com/office/drawing/2014/main" id="{73A8B302-25F1-0BCB-BE73-13661C78D339}"/>
              </a:ext>
            </a:extLst>
          </p:cNvPr>
          <p:cNvSpPr txBox="1"/>
          <p:nvPr/>
        </p:nvSpPr>
        <p:spPr>
          <a:xfrm>
            <a:off x="5774505" y="2442609"/>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cxnSp>
        <p:nvCxnSpPr>
          <p:cNvPr id="79" name="Straight Arrow Connector 78">
            <a:extLst>
              <a:ext uri="{FF2B5EF4-FFF2-40B4-BE49-F238E27FC236}">
                <a16:creationId xmlns:a16="http://schemas.microsoft.com/office/drawing/2014/main" id="{14ED8852-B67E-8F0F-C91A-6B2E003036E6}"/>
              </a:ext>
            </a:extLst>
          </p:cNvPr>
          <p:cNvCxnSpPr>
            <a:cxnSpLocks/>
          </p:cNvCxnSpPr>
          <p:nvPr/>
        </p:nvCxnSpPr>
        <p:spPr>
          <a:xfrm>
            <a:off x="4411302" y="2641291"/>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0" name="Graphic 79">
            <a:extLst>
              <a:ext uri="{FF2B5EF4-FFF2-40B4-BE49-F238E27FC236}">
                <a16:creationId xmlns:a16="http://schemas.microsoft.com/office/drawing/2014/main" id="{D60901E0-A08C-578A-DD80-817305F9F2D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264485" y="5298482"/>
            <a:ext cx="306905" cy="391304"/>
          </a:xfrm>
          <a:prstGeom prst="rect">
            <a:avLst/>
          </a:prstGeom>
        </p:spPr>
      </p:pic>
      <p:sp>
        <p:nvSpPr>
          <p:cNvPr id="81" name="TextBox 80">
            <a:extLst>
              <a:ext uri="{FF2B5EF4-FFF2-40B4-BE49-F238E27FC236}">
                <a16:creationId xmlns:a16="http://schemas.microsoft.com/office/drawing/2014/main" id="{14D085E1-C1CC-0B44-ACE8-02899206ECDC}"/>
              </a:ext>
            </a:extLst>
          </p:cNvPr>
          <p:cNvSpPr txBox="1"/>
          <p:nvPr/>
        </p:nvSpPr>
        <p:spPr>
          <a:xfrm>
            <a:off x="4053446" y="5744784"/>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Input</a:t>
            </a:r>
            <a:b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sp>
        <p:nvSpPr>
          <p:cNvPr id="82" name="Process 108">
            <a:extLst>
              <a:ext uri="{FF2B5EF4-FFF2-40B4-BE49-F238E27FC236}">
                <a16:creationId xmlns:a16="http://schemas.microsoft.com/office/drawing/2014/main" id="{06A4168A-EAD3-7078-808F-F26975C07FB5}"/>
              </a:ext>
            </a:extLst>
          </p:cNvPr>
          <p:cNvSpPr/>
          <p:nvPr/>
        </p:nvSpPr>
        <p:spPr>
          <a:xfrm>
            <a:off x="3881185" y="3133037"/>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83" name="Straight Arrow Connector 82">
            <a:extLst>
              <a:ext uri="{FF2B5EF4-FFF2-40B4-BE49-F238E27FC236}">
                <a16:creationId xmlns:a16="http://schemas.microsoft.com/office/drawing/2014/main" id="{84C3DCA9-AB3E-7731-9A13-B222019F67EF}"/>
              </a:ext>
            </a:extLst>
          </p:cNvPr>
          <p:cNvCxnSpPr>
            <a:cxnSpLocks/>
            <a:endCxn id="80" idx="0"/>
          </p:cNvCxnSpPr>
          <p:nvPr/>
        </p:nvCxnSpPr>
        <p:spPr>
          <a:xfrm>
            <a:off x="4415855" y="4883393"/>
            <a:ext cx="2083" cy="41508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938BBB96-AE4B-AF05-13EC-BF4E164BBCB1}"/>
              </a:ext>
            </a:extLst>
          </p:cNvPr>
          <p:cNvCxnSpPr>
            <a:cxnSpLocks/>
          </p:cNvCxnSpPr>
          <p:nvPr/>
        </p:nvCxnSpPr>
        <p:spPr>
          <a:xfrm>
            <a:off x="5999923" y="2641290"/>
            <a:ext cx="0" cy="48108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5" name="Graphic 84">
            <a:extLst>
              <a:ext uri="{FF2B5EF4-FFF2-40B4-BE49-F238E27FC236}">
                <a16:creationId xmlns:a16="http://schemas.microsoft.com/office/drawing/2014/main" id="{74021FD8-8E50-0597-ABEB-56E8FB668DFD}"/>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834731" y="5318948"/>
            <a:ext cx="306905" cy="391304"/>
          </a:xfrm>
          <a:prstGeom prst="rect">
            <a:avLst/>
          </a:prstGeom>
        </p:spPr>
      </p:pic>
      <p:sp>
        <p:nvSpPr>
          <p:cNvPr id="86" name="TextBox 85">
            <a:extLst>
              <a:ext uri="{FF2B5EF4-FFF2-40B4-BE49-F238E27FC236}">
                <a16:creationId xmlns:a16="http://schemas.microsoft.com/office/drawing/2014/main" id="{0D628924-F6DB-FD10-2B2A-08C1263D7B0D}"/>
              </a:ext>
            </a:extLst>
          </p:cNvPr>
          <p:cNvSpPr txBox="1"/>
          <p:nvPr/>
        </p:nvSpPr>
        <p:spPr>
          <a:xfrm>
            <a:off x="5623692" y="5765250"/>
            <a:ext cx="726789"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ML Output</a:t>
            </a:r>
            <a:b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b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Data</a:t>
            </a:r>
          </a:p>
        </p:txBody>
      </p:sp>
      <p:cxnSp>
        <p:nvCxnSpPr>
          <p:cNvPr id="87" name="Straight Arrow Connector 86">
            <a:extLst>
              <a:ext uri="{FF2B5EF4-FFF2-40B4-BE49-F238E27FC236}">
                <a16:creationId xmlns:a16="http://schemas.microsoft.com/office/drawing/2014/main" id="{2C2AEF9B-6DC8-F029-8E44-7D1FCD9F8462}"/>
              </a:ext>
            </a:extLst>
          </p:cNvPr>
          <p:cNvCxnSpPr>
            <a:cxnSpLocks/>
            <a:endCxn id="85" idx="0"/>
          </p:cNvCxnSpPr>
          <p:nvPr/>
        </p:nvCxnSpPr>
        <p:spPr>
          <a:xfrm>
            <a:off x="5988184" y="4867995"/>
            <a:ext cx="0" cy="45095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9" name="Graphic 88">
            <a:extLst>
              <a:ext uri="{FF2B5EF4-FFF2-40B4-BE49-F238E27FC236}">
                <a16:creationId xmlns:a16="http://schemas.microsoft.com/office/drawing/2014/main" id="{B308B638-F2D4-929C-26E9-24A499DB5A8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623901" y="5311452"/>
            <a:ext cx="306905" cy="391304"/>
          </a:xfrm>
          <a:prstGeom prst="rect">
            <a:avLst/>
          </a:prstGeom>
        </p:spPr>
      </p:pic>
      <p:sp>
        <p:nvSpPr>
          <p:cNvPr id="90" name="TextBox 89">
            <a:extLst>
              <a:ext uri="{FF2B5EF4-FFF2-40B4-BE49-F238E27FC236}">
                <a16:creationId xmlns:a16="http://schemas.microsoft.com/office/drawing/2014/main" id="{7DB5B689-0B96-DFAF-CE6E-99A41391B8CB}"/>
              </a:ext>
            </a:extLst>
          </p:cNvPr>
          <p:cNvSpPr txBox="1"/>
          <p:nvPr/>
        </p:nvSpPr>
        <p:spPr>
          <a:xfrm>
            <a:off x="2166465" y="5757754"/>
            <a:ext cx="1266267" cy="295594"/>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b="1">
                <a:latin typeface="Aeonik" panose="020B0503030300000000" pitchFamily="34" charset="0"/>
                <a:ea typeface="ＭＳ Ｐゴシック" panose="020B0600070205080204" pitchFamily="34" charset="-128"/>
                <a:cs typeface="Calibri" panose="020F0502020204030204" pitchFamily="34" charset="0"/>
              </a:rPr>
              <a:t>Physical Sensor</a:t>
            </a:r>
            <a:br>
              <a:rPr lang="en-US" sz="1067" b="1">
                <a:latin typeface="Aeonik" panose="020B0503030300000000" pitchFamily="34" charset="0"/>
                <a:ea typeface="ＭＳ Ｐゴシック" panose="020B0600070205080204" pitchFamily="34" charset="-128"/>
                <a:cs typeface="Calibri" panose="020F0502020204030204" pitchFamily="34" charset="0"/>
              </a:rPr>
            </a:br>
            <a:r>
              <a:rPr lang="en-US" sz="1067" b="1">
                <a:latin typeface="Aeonik" panose="020B0503030300000000" pitchFamily="34" charset="0"/>
                <a:ea typeface="ＭＳ Ｐゴシック" panose="020B0600070205080204" pitchFamily="34" charset="-128"/>
                <a:cs typeface="Calibri" panose="020F0502020204030204" pitchFamily="34" charset="0"/>
              </a:rPr>
              <a:t> </a:t>
            </a: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Input Data</a:t>
            </a:r>
          </a:p>
        </p:txBody>
      </p:sp>
      <p:sp>
        <p:nvSpPr>
          <p:cNvPr id="91" name="Process 108">
            <a:extLst>
              <a:ext uri="{FF2B5EF4-FFF2-40B4-BE49-F238E27FC236}">
                <a16:creationId xmlns:a16="http://schemas.microsoft.com/office/drawing/2014/main" id="{4BE53C58-0049-5E23-6A06-2DF7231CE583}"/>
              </a:ext>
            </a:extLst>
          </p:cNvPr>
          <p:cNvSpPr/>
          <p:nvPr/>
        </p:nvSpPr>
        <p:spPr>
          <a:xfrm>
            <a:off x="2240601" y="3133037"/>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pic>
        <p:nvPicPr>
          <p:cNvPr id="94" name="Picture 8">
            <a:extLst>
              <a:ext uri="{FF2B5EF4-FFF2-40B4-BE49-F238E27FC236}">
                <a16:creationId xmlns:a16="http://schemas.microsoft.com/office/drawing/2014/main" id="{4E5C549A-B8FB-F85A-4D9A-E717AE02261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61827" y="4279211"/>
            <a:ext cx="356681" cy="356681"/>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10">
            <a:extLst>
              <a:ext uri="{FF2B5EF4-FFF2-40B4-BE49-F238E27FC236}">
                <a16:creationId xmlns:a16="http://schemas.microsoft.com/office/drawing/2014/main" id="{056B209F-1C4E-726F-6D97-8C2C1C4B94C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12406" y="4326981"/>
            <a:ext cx="583660" cy="280157"/>
          </a:xfrm>
          <a:prstGeom prst="rect">
            <a:avLst/>
          </a:prstGeom>
          <a:noFill/>
          <a:extLst>
            <a:ext uri="{909E8E84-426E-40DD-AFC4-6F175D3DCCD1}">
              <a14:hiddenFill xmlns:a14="http://schemas.microsoft.com/office/drawing/2010/main">
                <a:solidFill>
                  <a:srgbClr val="FFFFFF"/>
                </a:solidFill>
              </a14:hiddenFill>
            </a:ext>
          </a:extLst>
        </p:spPr>
      </p:pic>
      <p:sp>
        <p:nvSpPr>
          <p:cNvPr id="99" name="Process 108">
            <a:extLst>
              <a:ext uri="{FF2B5EF4-FFF2-40B4-BE49-F238E27FC236}">
                <a16:creationId xmlns:a16="http://schemas.microsoft.com/office/drawing/2014/main" id="{36F026BE-6EFB-3301-CC14-084AE204C7D4}"/>
              </a:ext>
            </a:extLst>
          </p:cNvPr>
          <p:cNvSpPr/>
          <p:nvPr/>
        </p:nvSpPr>
        <p:spPr>
          <a:xfrm>
            <a:off x="2238790" y="3692943"/>
            <a:ext cx="4281981"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00" name="Straight Arrow Connector 99">
            <a:extLst>
              <a:ext uri="{FF2B5EF4-FFF2-40B4-BE49-F238E27FC236}">
                <a16:creationId xmlns:a16="http://schemas.microsoft.com/office/drawing/2014/main" id="{26E12478-B5DB-AC65-EC1E-947792A411B8}"/>
              </a:ext>
            </a:extLst>
          </p:cNvPr>
          <p:cNvCxnSpPr>
            <a:cxnSpLocks/>
          </p:cNvCxnSpPr>
          <p:nvPr/>
        </p:nvCxnSpPr>
        <p:spPr>
          <a:xfrm>
            <a:off x="4417931" y="3534485"/>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7E6CCC72-E9A9-55EE-0BAC-B2AE84280362}"/>
              </a:ext>
            </a:extLst>
          </p:cNvPr>
          <p:cNvCxnSpPr>
            <a:cxnSpLocks/>
            <a:stCxn id="104" idx="2"/>
          </p:cNvCxnSpPr>
          <p:nvPr/>
        </p:nvCxnSpPr>
        <p:spPr>
          <a:xfrm>
            <a:off x="5999923" y="3531355"/>
            <a:ext cx="0" cy="17560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02" name="Content Placeholder 2">
            <a:extLst>
              <a:ext uri="{FF2B5EF4-FFF2-40B4-BE49-F238E27FC236}">
                <a16:creationId xmlns:a16="http://schemas.microsoft.com/office/drawing/2014/main" id="{D9AA43B2-FF68-DB13-9505-2BF0F01E16BC}"/>
              </a:ext>
            </a:extLst>
          </p:cNvPr>
          <p:cNvSpPr txBox="1">
            <a:spLocks/>
          </p:cNvSpPr>
          <p:nvPr/>
        </p:nvSpPr>
        <p:spPr>
          <a:xfrm>
            <a:off x="2285996" y="3805698"/>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5"/>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6"/>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6"/>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SDSIO  INTERFACE</a:t>
            </a:r>
          </a:p>
        </p:txBody>
      </p:sp>
      <p:sp>
        <p:nvSpPr>
          <p:cNvPr id="104" name="Process 108">
            <a:extLst>
              <a:ext uri="{FF2B5EF4-FFF2-40B4-BE49-F238E27FC236}">
                <a16:creationId xmlns:a16="http://schemas.microsoft.com/office/drawing/2014/main" id="{CE382B01-29A0-8760-5DC8-5FACF41FCF1F}"/>
              </a:ext>
            </a:extLst>
          </p:cNvPr>
          <p:cNvSpPr/>
          <p:nvPr/>
        </p:nvSpPr>
        <p:spPr>
          <a:xfrm>
            <a:off x="5465253" y="3136392"/>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105" name="Arrow: Down 104">
            <a:extLst>
              <a:ext uri="{FF2B5EF4-FFF2-40B4-BE49-F238E27FC236}">
                <a16:creationId xmlns:a16="http://schemas.microsoft.com/office/drawing/2014/main" id="{4BE69476-D577-F35A-DEEB-0F76C95DC2A5}"/>
              </a:ext>
            </a:extLst>
          </p:cNvPr>
          <p:cNvSpPr/>
          <p:nvPr/>
        </p:nvSpPr>
        <p:spPr>
          <a:xfrm>
            <a:off x="4299623" y="4087212"/>
            <a:ext cx="233251" cy="612057"/>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0" name="Straight Arrow Connector 109">
            <a:extLst>
              <a:ext uri="{FF2B5EF4-FFF2-40B4-BE49-F238E27FC236}">
                <a16:creationId xmlns:a16="http://schemas.microsoft.com/office/drawing/2014/main" id="{6361E5C3-E103-C607-2FCA-A5F00A3EA125}"/>
              </a:ext>
            </a:extLst>
          </p:cNvPr>
          <p:cNvCxnSpPr>
            <a:cxnSpLocks/>
          </p:cNvCxnSpPr>
          <p:nvPr/>
        </p:nvCxnSpPr>
        <p:spPr>
          <a:xfrm>
            <a:off x="2786782" y="2644536"/>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id="{EBA3B29F-02B6-785B-AA35-7DAD924B76E2}"/>
              </a:ext>
            </a:extLst>
          </p:cNvPr>
          <p:cNvCxnSpPr>
            <a:cxnSpLocks/>
          </p:cNvCxnSpPr>
          <p:nvPr/>
        </p:nvCxnSpPr>
        <p:spPr>
          <a:xfrm>
            <a:off x="2791335" y="4896162"/>
            <a:ext cx="2083" cy="41508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136F3236-84A2-A5C7-2DE0-4A2164C07630}"/>
              </a:ext>
            </a:extLst>
          </p:cNvPr>
          <p:cNvCxnSpPr>
            <a:cxnSpLocks/>
          </p:cNvCxnSpPr>
          <p:nvPr/>
        </p:nvCxnSpPr>
        <p:spPr>
          <a:xfrm>
            <a:off x="2793411" y="3537730"/>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97" name="Process 108">
            <a:extLst>
              <a:ext uri="{FF2B5EF4-FFF2-40B4-BE49-F238E27FC236}">
                <a16:creationId xmlns:a16="http://schemas.microsoft.com/office/drawing/2014/main" id="{2F4CF59C-538C-CE2C-9997-D55E58F243BD}"/>
              </a:ext>
            </a:extLst>
          </p:cNvPr>
          <p:cNvSpPr/>
          <p:nvPr/>
        </p:nvSpPr>
        <p:spPr>
          <a:xfrm>
            <a:off x="2238790" y="4699269"/>
            <a:ext cx="4346831"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SDSIO-Server </a:t>
            </a: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running on </a:t>
            </a:r>
            <a:r>
              <a:rPr lang="en-GB" sz="1200" dirty="0">
                <a:solidFill>
                  <a:srgbClr val="FFFFFF"/>
                </a:solidFill>
                <a:latin typeface="Aeonik" panose="020B0503030300000000" pitchFamily="34" charset="0"/>
                <a:cs typeface="Calibri" panose="020F0502020204030204" pitchFamily="34" charset="0"/>
              </a:rPr>
              <a:t>development host or file system on target</a:t>
            </a:r>
            <a:endPar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22" name="Flowchart: Multidocument 21">
            <a:extLst>
              <a:ext uri="{FF2B5EF4-FFF2-40B4-BE49-F238E27FC236}">
                <a16:creationId xmlns:a16="http://schemas.microsoft.com/office/drawing/2014/main" id="{860236FB-48A1-5B56-4B13-A0FC6D523449}"/>
              </a:ext>
            </a:extLst>
          </p:cNvPr>
          <p:cNvSpPr/>
          <p:nvPr/>
        </p:nvSpPr>
        <p:spPr>
          <a:xfrm>
            <a:off x="5963501" y="4301964"/>
            <a:ext cx="395021" cy="316559"/>
          </a:xfrm>
          <a:prstGeom prst="flowChartMultidocumen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06830A78-4724-358C-90F6-4F408C6A2931}"/>
              </a:ext>
            </a:extLst>
          </p:cNvPr>
          <p:cNvSpPr txBox="1"/>
          <p:nvPr/>
        </p:nvSpPr>
        <p:spPr>
          <a:xfrm>
            <a:off x="1404490" y="1675328"/>
            <a:ext cx="5365218" cy="2769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2000" kern="1200" dirty="0">
                <a:solidFill>
                  <a:schemeClr val="tx2"/>
                </a:solidFill>
                <a:latin typeface="+mn-lt"/>
                <a:ea typeface="+mn-ea"/>
                <a:cs typeface="+mn-cs"/>
              </a:rPr>
              <a:t>Capture real-world data streams in hardware</a:t>
            </a:r>
          </a:p>
        </p:txBody>
      </p:sp>
      <p:sp>
        <p:nvSpPr>
          <p:cNvPr id="38" name="TextBox 37">
            <a:extLst>
              <a:ext uri="{FF2B5EF4-FFF2-40B4-BE49-F238E27FC236}">
                <a16:creationId xmlns:a16="http://schemas.microsoft.com/office/drawing/2014/main" id="{E1618D25-F062-AA5D-1791-495E209BFA7C}"/>
              </a:ext>
            </a:extLst>
          </p:cNvPr>
          <p:cNvSpPr txBox="1"/>
          <p:nvPr/>
        </p:nvSpPr>
        <p:spPr>
          <a:xfrm>
            <a:off x="7101186" y="1675328"/>
            <a:ext cx="4559035" cy="2769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2000" kern="1200" dirty="0">
                <a:solidFill>
                  <a:schemeClr val="tx2"/>
                </a:solidFill>
                <a:latin typeface="+mn-lt"/>
                <a:ea typeface="+mn-ea"/>
                <a:cs typeface="+mn-cs"/>
              </a:rPr>
              <a:t>Use same data streams to repeat tests</a:t>
            </a:r>
          </a:p>
        </p:txBody>
      </p:sp>
      <p:sp>
        <p:nvSpPr>
          <p:cNvPr id="40" name="Flowchart: Multidocument 39">
            <a:extLst>
              <a:ext uri="{FF2B5EF4-FFF2-40B4-BE49-F238E27FC236}">
                <a16:creationId xmlns:a16="http://schemas.microsoft.com/office/drawing/2014/main" id="{03A174CA-292C-51AB-4F87-D8040EE8AE82}"/>
              </a:ext>
            </a:extLst>
          </p:cNvPr>
          <p:cNvSpPr/>
          <p:nvPr/>
        </p:nvSpPr>
        <p:spPr>
          <a:xfrm>
            <a:off x="10646963" y="4289853"/>
            <a:ext cx="395021" cy="316559"/>
          </a:xfrm>
          <a:prstGeom prst="flowChartMultidocumen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9463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9E2765-0772-9C4D-3FF6-5A384ADA7D8C}"/>
            </a:ext>
          </a:extLst>
        </p:cNvPr>
        <p:cNvGrpSpPr/>
        <p:nvPr/>
      </p:nvGrpSpPr>
      <p:grpSpPr>
        <a:xfrm>
          <a:off x="0" y="0"/>
          <a:ext cx="0" cy="0"/>
          <a:chOff x="0" y="0"/>
          <a:chExt cx="0" cy="0"/>
        </a:xfrm>
      </p:grpSpPr>
      <p:sp>
        <p:nvSpPr>
          <p:cNvPr id="39" name="Process 108">
            <a:extLst>
              <a:ext uri="{FF2B5EF4-FFF2-40B4-BE49-F238E27FC236}">
                <a16:creationId xmlns:a16="http://schemas.microsoft.com/office/drawing/2014/main" id="{5E826A8F-8E11-D31D-1BF8-43653DBE1387}"/>
              </a:ext>
            </a:extLst>
          </p:cNvPr>
          <p:cNvSpPr/>
          <p:nvPr/>
        </p:nvSpPr>
        <p:spPr>
          <a:xfrm>
            <a:off x="2232780" y="2761433"/>
            <a:ext cx="4281981"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59" name="Rectangle 58">
            <a:extLst>
              <a:ext uri="{FF2B5EF4-FFF2-40B4-BE49-F238E27FC236}">
                <a16:creationId xmlns:a16="http://schemas.microsoft.com/office/drawing/2014/main" id="{0117F275-E1A7-3357-BF8F-AE540B92002E}"/>
              </a:ext>
            </a:extLst>
          </p:cNvPr>
          <p:cNvSpPr/>
          <p:nvPr/>
        </p:nvSpPr>
        <p:spPr>
          <a:xfrm>
            <a:off x="7101186" y="402299"/>
            <a:ext cx="4559035" cy="2230653"/>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63" name="Content Placeholder 2">
            <a:extLst>
              <a:ext uri="{FF2B5EF4-FFF2-40B4-BE49-F238E27FC236}">
                <a16:creationId xmlns:a16="http://schemas.microsoft.com/office/drawing/2014/main" id="{ABD69D10-74C8-01C1-E963-FAFCBD5EDEF7}"/>
              </a:ext>
            </a:extLst>
          </p:cNvPr>
          <p:cNvSpPr txBox="1">
            <a:spLocks/>
          </p:cNvSpPr>
          <p:nvPr/>
        </p:nvSpPr>
        <p:spPr>
          <a:xfrm>
            <a:off x="7235415" y="465505"/>
            <a:ext cx="4846370"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DATA STREAM UNDER DEVELOPMENT  </a:t>
            </a:r>
          </a:p>
        </p:txBody>
      </p:sp>
      <p:cxnSp>
        <p:nvCxnSpPr>
          <p:cNvPr id="65" name="Straight Arrow Connector 64">
            <a:extLst>
              <a:ext uri="{FF2B5EF4-FFF2-40B4-BE49-F238E27FC236}">
                <a16:creationId xmlns:a16="http://schemas.microsoft.com/office/drawing/2014/main" id="{10F7C8E2-FFE8-0B22-4FB7-A469078F69C2}"/>
              </a:ext>
            </a:extLst>
          </p:cNvPr>
          <p:cNvCxnSpPr>
            <a:cxnSpLocks/>
            <a:stCxn id="106" idx="3"/>
            <a:endCxn id="107" idx="1"/>
          </p:cNvCxnSpPr>
          <p:nvPr/>
        </p:nvCxnSpPr>
        <p:spPr>
          <a:xfrm>
            <a:off x="9082020" y="1026161"/>
            <a:ext cx="691309" cy="499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CFA6AB04-0FE0-0A70-2FCF-B87EE65DF05F}"/>
              </a:ext>
            </a:extLst>
          </p:cNvPr>
          <p:cNvCxnSpPr>
            <a:cxnSpLocks/>
            <a:stCxn id="107" idx="3"/>
          </p:cNvCxnSpPr>
          <p:nvPr/>
        </p:nvCxnSpPr>
        <p:spPr>
          <a:xfrm flipV="1">
            <a:off x="10676649" y="1024392"/>
            <a:ext cx="691310"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3BBC5E21-8F86-C7B3-071B-76539DD95408}"/>
              </a:ext>
            </a:extLst>
          </p:cNvPr>
          <p:cNvCxnSpPr>
            <a:cxnSpLocks/>
          </p:cNvCxnSpPr>
          <p:nvPr/>
        </p:nvCxnSpPr>
        <p:spPr>
          <a:xfrm>
            <a:off x="9421045" y="1026161"/>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06" name="Process 105">
            <a:extLst>
              <a:ext uri="{FF2B5EF4-FFF2-40B4-BE49-F238E27FC236}">
                <a16:creationId xmlns:a16="http://schemas.microsoft.com/office/drawing/2014/main" id="{83663F08-A752-AEB1-55AB-23058C6FA65C}"/>
              </a:ext>
            </a:extLst>
          </p:cNvPr>
          <p:cNvSpPr/>
          <p:nvPr/>
        </p:nvSpPr>
        <p:spPr>
          <a:xfrm>
            <a:off x="8110020" y="807184"/>
            <a:ext cx="97200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107" name="Process 106">
            <a:extLst>
              <a:ext uri="{FF2B5EF4-FFF2-40B4-BE49-F238E27FC236}">
                <a16:creationId xmlns:a16="http://schemas.microsoft.com/office/drawing/2014/main" id="{CBE59CD0-67DA-7C9A-C1FF-E890B1D50F78}"/>
              </a:ext>
            </a:extLst>
          </p:cNvPr>
          <p:cNvSpPr/>
          <p:nvPr/>
        </p:nvSpPr>
        <p:spPr>
          <a:xfrm>
            <a:off x="9773329" y="812180"/>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109" name="Process 108">
            <a:extLst>
              <a:ext uri="{FF2B5EF4-FFF2-40B4-BE49-F238E27FC236}">
                <a16:creationId xmlns:a16="http://schemas.microsoft.com/office/drawing/2014/main" id="{03AFE2A7-C09B-AA79-4D51-F51829D002F0}"/>
              </a:ext>
            </a:extLst>
          </p:cNvPr>
          <p:cNvSpPr/>
          <p:nvPr/>
        </p:nvSpPr>
        <p:spPr>
          <a:xfrm>
            <a:off x="8890928" y="1517907"/>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6" name="Straight Arrow Connector 5">
            <a:extLst>
              <a:ext uri="{FF2B5EF4-FFF2-40B4-BE49-F238E27FC236}">
                <a16:creationId xmlns:a16="http://schemas.microsoft.com/office/drawing/2014/main" id="{8B34FAD2-8B88-4347-62A0-FDA7E50777EB}"/>
              </a:ext>
            </a:extLst>
          </p:cNvPr>
          <p:cNvCxnSpPr>
            <a:cxnSpLocks/>
          </p:cNvCxnSpPr>
          <p:nvPr/>
        </p:nvCxnSpPr>
        <p:spPr>
          <a:xfrm>
            <a:off x="11009666" y="1026160"/>
            <a:ext cx="0" cy="48108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16" name="Graphic 15">
            <a:extLst>
              <a:ext uri="{FF2B5EF4-FFF2-40B4-BE49-F238E27FC236}">
                <a16:creationId xmlns:a16="http://schemas.microsoft.com/office/drawing/2014/main" id="{9098D208-40CF-9D8C-D1EA-C37EB90ADB2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631355" y="2822850"/>
            <a:ext cx="295163" cy="310398"/>
          </a:xfrm>
          <a:prstGeom prst="rect">
            <a:avLst/>
          </a:prstGeom>
        </p:spPr>
      </p:pic>
      <p:sp>
        <p:nvSpPr>
          <p:cNvPr id="18" name="Process 108">
            <a:extLst>
              <a:ext uri="{FF2B5EF4-FFF2-40B4-BE49-F238E27FC236}">
                <a16:creationId xmlns:a16="http://schemas.microsoft.com/office/drawing/2014/main" id="{8277D7BB-E872-1B86-4413-FEC4501EFAA1}"/>
              </a:ext>
            </a:extLst>
          </p:cNvPr>
          <p:cNvSpPr/>
          <p:nvPr/>
        </p:nvSpPr>
        <p:spPr>
          <a:xfrm>
            <a:off x="7250344" y="1517907"/>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read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2" name="Connector: Elbow 11">
            <a:extLst>
              <a:ext uri="{FF2B5EF4-FFF2-40B4-BE49-F238E27FC236}">
                <a16:creationId xmlns:a16="http://schemas.microsoft.com/office/drawing/2014/main" id="{F5F2A217-7877-75B2-AC47-282D828FE8A2}"/>
              </a:ext>
            </a:extLst>
          </p:cNvPr>
          <p:cNvCxnSpPr>
            <a:stCxn id="18" idx="0"/>
            <a:endCxn id="106" idx="1"/>
          </p:cNvCxnSpPr>
          <p:nvPr/>
        </p:nvCxnSpPr>
        <p:spPr>
          <a:xfrm rot="5400000" flipH="1" flipV="1">
            <a:off x="7701644" y="1109531"/>
            <a:ext cx="491746" cy="325006"/>
          </a:xfrm>
          <a:prstGeom prst="bentConnector2">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26" name="Arrow: Up-Down 25">
            <a:extLst>
              <a:ext uri="{FF2B5EF4-FFF2-40B4-BE49-F238E27FC236}">
                <a16:creationId xmlns:a16="http://schemas.microsoft.com/office/drawing/2014/main" id="{BECA0490-AE11-0E14-258E-73BE45E6770D}"/>
              </a:ext>
            </a:extLst>
          </p:cNvPr>
          <p:cNvSpPr/>
          <p:nvPr/>
        </p:nvSpPr>
        <p:spPr>
          <a:xfrm>
            <a:off x="9328344" y="2472777"/>
            <a:ext cx="198660" cy="286236"/>
          </a:xfrm>
          <a:prstGeom prst="up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Arrow Connector 29">
            <a:extLst>
              <a:ext uri="{FF2B5EF4-FFF2-40B4-BE49-F238E27FC236}">
                <a16:creationId xmlns:a16="http://schemas.microsoft.com/office/drawing/2014/main" id="{6FB4E045-7929-D99D-DBC9-4C01515C1F0F}"/>
              </a:ext>
            </a:extLst>
          </p:cNvPr>
          <p:cNvCxnSpPr>
            <a:cxnSpLocks/>
            <a:endCxn id="18" idx="2"/>
          </p:cNvCxnSpPr>
          <p:nvPr/>
        </p:nvCxnSpPr>
        <p:spPr>
          <a:xfrm flipV="1">
            <a:off x="7785014" y="1912870"/>
            <a:ext cx="0" cy="164943"/>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1" name="Process 108">
            <a:extLst>
              <a:ext uri="{FF2B5EF4-FFF2-40B4-BE49-F238E27FC236}">
                <a16:creationId xmlns:a16="http://schemas.microsoft.com/office/drawing/2014/main" id="{70DE0384-4F01-5048-0DED-7E4AFAC47EC2}"/>
              </a:ext>
            </a:extLst>
          </p:cNvPr>
          <p:cNvSpPr/>
          <p:nvPr/>
        </p:nvSpPr>
        <p:spPr>
          <a:xfrm>
            <a:off x="7248533" y="2077813"/>
            <a:ext cx="4281981"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34" name="Straight Arrow Connector 33">
            <a:extLst>
              <a:ext uri="{FF2B5EF4-FFF2-40B4-BE49-F238E27FC236}">
                <a16:creationId xmlns:a16="http://schemas.microsoft.com/office/drawing/2014/main" id="{9E1CAF7C-3387-DD8E-3D3A-B89E6AB64D71}"/>
              </a:ext>
            </a:extLst>
          </p:cNvPr>
          <p:cNvCxnSpPr>
            <a:cxnSpLocks/>
          </p:cNvCxnSpPr>
          <p:nvPr/>
        </p:nvCxnSpPr>
        <p:spPr>
          <a:xfrm>
            <a:off x="9427674" y="1919355"/>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FACA3E7D-912A-1429-3F46-E17A21856184}"/>
              </a:ext>
            </a:extLst>
          </p:cNvPr>
          <p:cNvCxnSpPr>
            <a:cxnSpLocks/>
            <a:stCxn id="53" idx="2"/>
          </p:cNvCxnSpPr>
          <p:nvPr/>
        </p:nvCxnSpPr>
        <p:spPr>
          <a:xfrm>
            <a:off x="11009666" y="1912867"/>
            <a:ext cx="0" cy="17560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4" name="Content Placeholder 2">
            <a:extLst>
              <a:ext uri="{FF2B5EF4-FFF2-40B4-BE49-F238E27FC236}">
                <a16:creationId xmlns:a16="http://schemas.microsoft.com/office/drawing/2014/main" id="{9CD8C702-161B-6C6E-0B73-2431B9DC69F0}"/>
              </a:ext>
            </a:extLst>
          </p:cNvPr>
          <p:cNvSpPr txBox="1">
            <a:spLocks/>
          </p:cNvSpPr>
          <p:nvPr/>
        </p:nvSpPr>
        <p:spPr>
          <a:xfrm>
            <a:off x="7295739" y="2190568"/>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SDSIO  INTERFACE</a:t>
            </a:r>
          </a:p>
        </p:txBody>
      </p:sp>
      <p:sp>
        <p:nvSpPr>
          <p:cNvPr id="53" name="Process 108">
            <a:extLst>
              <a:ext uri="{FF2B5EF4-FFF2-40B4-BE49-F238E27FC236}">
                <a16:creationId xmlns:a16="http://schemas.microsoft.com/office/drawing/2014/main" id="{13DDAB82-3002-0204-B4D2-1C9E1DE3400D}"/>
              </a:ext>
            </a:extLst>
          </p:cNvPr>
          <p:cNvSpPr/>
          <p:nvPr/>
        </p:nvSpPr>
        <p:spPr>
          <a:xfrm>
            <a:off x="10474996" y="1517904"/>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3" name="TextBox 2">
            <a:extLst>
              <a:ext uri="{FF2B5EF4-FFF2-40B4-BE49-F238E27FC236}">
                <a16:creationId xmlns:a16="http://schemas.microsoft.com/office/drawing/2014/main" id="{910E3A8F-60DA-4038-46A4-B2C38C1C14AF}"/>
              </a:ext>
            </a:extLst>
          </p:cNvPr>
          <p:cNvSpPr txBox="1"/>
          <p:nvPr/>
        </p:nvSpPr>
        <p:spPr>
          <a:xfrm>
            <a:off x="10720959" y="832298"/>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sp>
        <p:nvSpPr>
          <p:cNvPr id="4" name="Rectangle 3">
            <a:extLst>
              <a:ext uri="{FF2B5EF4-FFF2-40B4-BE49-F238E27FC236}">
                <a16:creationId xmlns:a16="http://schemas.microsoft.com/office/drawing/2014/main" id="{1A33FF22-9A54-3D44-D47E-1AAA24803F5B}"/>
              </a:ext>
            </a:extLst>
          </p:cNvPr>
          <p:cNvSpPr/>
          <p:nvPr/>
        </p:nvSpPr>
        <p:spPr>
          <a:xfrm>
            <a:off x="1404490" y="408784"/>
            <a:ext cx="5365218" cy="2230652"/>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pic>
        <p:nvPicPr>
          <p:cNvPr id="9" name="Picture 8">
            <a:extLst>
              <a:ext uri="{FF2B5EF4-FFF2-40B4-BE49-F238E27FC236}">
                <a16:creationId xmlns:a16="http://schemas.microsoft.com/office/drawing/2014/main" id="{E270CD59-6EB5-F4A0-872D-FD6343AC74F3}"/>
              </a:ext>
            </a:extLst>
          </p:cNvPr>
          <p:cNvPicPr>
            <a:picLocks noChangeAspect="1"/>
          </p:cNvPicPr>
          <p:nvPr/>
        </p:nvPicPr>
        <p:blipFill>
          <a:blip r:embed="rId6"/>
          <a:stretch>
            <a:fillRect/>
          </a:stretch>
        </p:blipFill>
        <p:spPr>
          <a:xfrm>
            <a:off x="693775" y="505238"/>
            <a:ext cx="371504" cy="471311"/>
          </a:xfrm>
          <a:prstGeom prst="rect">
            <a:avLst/>
          </a:prstGeom>
        </p:spPr>
      </p:pic>
      <p:sp>
        <p:nvSpPr>
          <p:cNvPr id="11" name="Content Placeholder 2">
            <a:extLst>
              <a:ext uri="{FF2B5EF4-FFF2-40B4-BE49-F238E27FC236}">
                <a16:creationId xmlns:a16="http://schemas.microsoft.com/office/drawing/2014/main" id="{5AC18CA9-AFAB-45E0-A80D-9D5E5ECD78EF}"/>
              </a:ext>
            </a:extLst>
          </p:cNvPr>
          <p:cNvSpPr txBox="1">
            <a:spLocks/>
          </p:cNvSpPr>
          <p:nvPr/>
        </p:nvSpPr>
        <p:spPr>
          <a:xfrm>
            <a:off x="1737048" y="463292"/>
            <a:ext cx="5365218"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DATA STREAM UNDER DEVELOPMENT  </a:t>
            </a:r>
          </a:p>
        </p:txBody>
      </p:sp>
      <p:cxnSp>
        <p:nvCxnSpPr>
          <p:cNvPr id="13" name="Straight Arrow Connector 12">
            <a:extLst>
              <a:ext uri="{FF2B5EF4-FFF2-40B4-BE49-F238E27FC236}">
                <a16:creationId xmlns:a16="http://schemas.microsoft.com/office/drawing/2014/main" id="{F3088CA1-C7EC-6FF0-EC31-72466FAF3F5C}"/>
              </a:ext>
            </a:extLst>
          </p:cNvPr>
          <p:cNvCxnSpPr>
            <a:cxnSpLocks/>
            <a:endCxn id="36" idx="1"/>
          </p:cNvCxnSpPr>
          <p:nvPr/>
        </p:nvCxnSpPr>
        <p:spPr>
          <a:xfrm flipV="1">
            <a:off x="2438774" y="1030282"/>
            <a:ext cx="676798" cy="7662"/>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B1298D20-195C-06BE-6A8C-61C67302495B}"/>
              </a:ext>
            </a:extLst>
          </p:cNvPr>
          <p:cNvCxnSpPr>
            <a:cxnSpLocks/>
            <a:stCxn id="36" idx="3"/>
            <a:endCxn id="37" idx="1"/>
          </p:cNvCxnSpPr>
          <p:nvPr/>
        </p:nvCxnSpPr>
        <p:spPr>
          <a:xfrm>
            <a:off x="4087572" y="1030282"/>
            <a:ext cx="691309" cy="499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D28F7629-7BDA-2F9A-9700-F4B0609FA8C5}"/>
              </a:ext>
            </a:extLst>
          </p:cNvPr>
          <p:cNvCxnSpPr>
            <a:cxnSpLocks/>
            <a:stCxn id="37" idx="3"/>
          </p:cNvCxnSpPr>
          <p:nvPr/>
        </p:nvCxnSpPr>
        <p:spPr>
          <a:xfrm flipV="1">
            <a:off x="5682201" y="1028513"/>
            <a:ext cx="691309" cy="6765"/>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3" name="Right Brace 22">
            <a:extLst>
              <a:ext uri="{FF2B5EF4-FFF2-40B4-BE49-F238E27FC236}">
                <a16:creationId xmlns:a16="http://schemas.microsoft.com/office/drawing/2014/main" id="{41F403C7-388A-2DBA-B3DE-4E35FD6769DC}"/>
              </a:ext>
            </a:extLst>
          </p:cNvPr>
          <p:cNvSpPr/>
          <p:nvPr/>
        </p:nvSpPr>
        <p:spPr>
          <a:xfrm>
            <a:off x="1043580" y="458076"/>
            <a:ext cx="529177" cy="2116512"/>
          </a:xfrm>
          <a:prstGeom prst="rightBrace">
            <a:avLst>
              <a:gd name="adj1" fmla="val 0"/>
              <a:gd name="adj2" fmla="val 30074"/>
            </a:avLst>
          </a:prstGeom>
          <a:ln w="158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eonik" panose="020B0503030300000000" pitchFamily="34" charset="0"/>
              <a:ea typeface="+mn-ea"/>
              <a:cs typeface="Calibri" panose="020F0502020204030204" pitchFamily="34" charset="0"/>
            </a:endParaRPr>
          </a:p>
        </p:txBody>
      </p:sp>
      <p:pic>
        <p:nvPicPr>
          <p:cNvPr id="27" name="Picture 26">
            <a:extLst>
              <a:ext uri="{FF2B5EF4-FFF2-40B4-BE49-F238E27FC236}">
                <a16:creationId xmlns:a16="http://schemas.microsoft.com/office/drawing/2014/main" id="{992134D4-C47C-3AB5-8C92-1BE5BB05C252}"/>
              </a:ext>
            </a:extLst>
          </p:cNvPr>
          <p:cNvPicPr>
            <a:picLocks noChangeAspect="1"/>
          </p:cNvPicPr>
          <p:nvPr/>
        </p:nvPicPr>
        <p:blipFill>
          <a:blip r:embed="rId7"/>
          <a:stretch>
            <a:fillRect/>
          </a:stretch>
        </p:blipFill>
        <p:spPr>
          <a:xfrm>
            <a:off x="703762" y="1412784"/>
            <a:ext cx="354609" cy="323203"/>
          </a:xfrm>
          <a:prstGeom prst="rect">
            <a:avLst/>
          </a:prstGeom>
        </p:spPr>
      </p:pic>
      <p:pic>
        <p:nvPicPr>
          <p:cNvPr id="28" name="Picture 27">
            <a:extLst>
              <a:ext uri="{FF2B5EF4-FFF2-40B4-BE49-F238E27FC236}">
                <a16:creationId xmlns:a16="http://schemas.microsoft.com/office/drawing/2014/main" id="{426AC0D0-4066-D827-5D9A-0E34212F4AE8}"/>
              </a:ext>
            </a:extLst>
          </p:cNvPr>
          <p:cNvPicPr>
            <a:picLocks noChangeAspect="1"/>
          </p:cNvPicPr>
          <p:nvPr/>
        </p:nvPicPr>
        <p:blipFill>
          <a:blip r:embed="rId8"/>
          <a:stretch>
            <a:fillRect/>
          </a:stretch>
        </p:blipFill>
        <p:spPr>
          <a:xfrm>
            <a:off x="678079" y="2145603"/>
            <a:ext cx="405975" cy="194161"/>
          </a:xfrm>
          <a:prstGeom prst="rect">
            <a:avLst/>
          </a:prstGeom>
        </p:spPr>
      </p:pic>
      <p:sp>
        <p:nvSpPr>
          <p:cNvPr id="31" name="TextBox 30">
            <a:extLst>
              <a:ext uri="{FF2B5EF4-FFF2-40B4-BE49-F238E27FC236}">
                <a16:creationId xmlns:a16="http://schemas.microsoft.com/office/drawing/2014/main" id="{1A222AF2-4978-8002-451A-D1CD9D35CCDE}"/>
              </a:ext>
            </a:extLst>
          </p:cNvPr>
          <p:cNvSpPr txBox="1"/>
          <p:nvPr/>
        </p:nvSpPr>
        <p:spPr>
          <a:xfrm>
            <a:off x="516409" y="1018830"/>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Sensor</a:t>
            </a:r>
          </a:p>
        </p:txBody>
      </p:sp>
      <p:sp>
        <p:nvSpPr>
          <p:cNvPr id="32" name="TextBox 31">
            <a:extLst>
              <a:ext uri="{FF2B5EF4-FFF2-40B4-BE49-F238E27FC236}">
                <a16:creationId xmlns:a16="http://schemas.microsoft.com/office/drawing/2014/main" id="{351C76F2-CBE7-270C-ECDA-CD9614EF505A}"/>
              </a:ext>
            </a:extLst>
          </p:cNvPr>
          <p:cNvSpPr txBox="1"/>
          <p:nvPr/>
        </p:nvSpPr>
        <p:spPr>
          <a:xfrm>
            <a:off x="516409" y="1780638"/>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Audio</a:t>
            </a:r>
          </a:p>
        </p:txBody>
      </p:sp>
      <p:sp>
        <p:nvSpPr>
          <p:cNvPr id="33" name="TextBox 32">
            <a:extLst>
              <a:ext uri="{FF2B5EF4-FFF2-40B4-BE49-F238E27FC236}">
                <a16:creationId xmlns:a16="http://schemas.microsoft.com/office/drawing/2014/main" id="{48FD3331-4606-4878-0B82-EE088D4F0390}"/>
              </a:ext>
            </a:extLst>
          </p:cNvPr>
          <p:cNvSpPr txBox="1"/>
          <p:nvPr/>
        </p:nvSpPr>
        <p:spPr>
          <a:xfrm>
            <a:off x="516409" y="2391446"/>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Video</a:t>
            </a:r>
          </a:p>
        </p:txBody>
      </p:sp>
      <p:sp>
        <p:nvSpPr>
          <p:cNvPr id="35" name="Process 104">
            <a:extLst>
              <a:ext uri="{FF2B5EF4-FFF2-40B4-BE49-F238E27FC236}">
                <a16:creationId xmlns:a16="http://schemas.microsoft.com/office/drawing/2014/main" id="{FF29930D-42D0-D34D-24EA-4CE064883B5A}"/>
              </a:ext>
            </a:extLst>
          </p:cNvPr>
          <p:cNvSpPr/>
          <p:nvPr/>
        </p:nvSpPr>
        <p:spPr>
          <a:xfrm>
            <a:off x="1574364" y="811305"/>
            <a:ext cx="90332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Input Interface</a:t>
            </a:r>
          </a:p>
        </p:txBody>
      </p:sp>
      <p:sp>
        <p:nvSpPr>
          <p:cNvPr id="36" name="Process 105">
            <a:extLst>
              <a:ext uri="{FF2B5EF4-FFF2-40B4-BE49-F238E27FC236}">
                <a16:creationId xmlns:a16="http://schemas.microsoft.com/office/drawing/2014/main" id="{3583CFB3-DF68-C00E-BE44-EB80825C261F}"/>
              </a:ext>
            </a:extLst>
          </p:cNvPr>
          <p:cNvSpPr/>
          <p:nvPr/>
        </p:nvSpPr>
        <p:spPr>
          <a:xfrm>
            <a:off x="3115572" y="811305"/>
            <a:ext cx="972000"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37" name="Process 106">
            <a:extLst>
              <a:ext uri="{FF2B5EF4-FFF2-40B4-BE49-F238E27FC236}">
                <a16:creationId xmlns:a16="http://schemas.microsoft.com/office/drawing/2014/main" id="{1DD68BB4-19BB-5246-1974-43CE5EAE5946}"/>
              </a:ext>
            </a:extLst>
          </p:cNvPr>
          <p:cNvSpPr/>
          <p:nvPr/>
        </p:nvSpPr>
        <p:spPr>
          <a:xfrm>
            <a:off x="4778881" y="816301"/>
            <a:ext cx="903320"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54" name="TextBox 53">
            <a:extLst>
              <a:ext uri="{FF2B5EF4-FFF2-40B4-BE49-F238E27FC236}">
                <a16:creationId xmlns:a16="http://schemas.microsoft.com/office/drawing/2014/main" id="{5734ADEC-E756-8F3D-5D62-FE3398200B0B}"/>
              </a:ext>
            </a:extLst>
          </p:cNvPr>
          <p:cNvSpPr txBox="1"/>
          <p:nvPr/>
        </p:nvSpPr>
        <p:spPr>
          <a:xfrm>
            <a:off x="5774505" y="830724"/>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cxnSp>
        <p:nvCxnSpPr>
          <p:cNvPr id="79" name="Straight Arrow Connector 78">
            <a:extLst>
              <a:ext uri="{FF2B5EF4-FFF2-40B4-BE49-F238E27FC236}">
                <a16:creationId xmlns:a16="http://schemas.microsoft.com/office/drawing/2014/main" id="{8E61A5EA-AD2F-D465-BEA2-F96B1B681CCE}"/>
              </a:ext>
            </a:extLst>
          </p:cNvPr>
          <p:cNvCxnSpPr>
            <a:cxnSpLocks/>
          </p:cNvCxnSpPr>
          <p:nvPr/>
        </p:nvCxnSpPr>
        <p:spPr>
          <a:xfrm>
            <a:off x="4411302" y="1029406"/>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82" name="Process 108">
            <a:extLst>
              <a:ext uri="{FF2B5EF4-FFF2-40B4-BE49-F238E27FC236}">
                <a16:creationId xmlns:a16="http://schemas.microsoft.com/office/drawing/2014/main" id="{2F0DD8AF-D003-DE72-4EE2-48E4FD497D31}"/>
              </a:ext>
            </a:extLst>
          </p:cNvPr>
          <p:cNvSpPr/>
          <p:nvPr/>
        </p:nvSpPr>
        <p:spPr>
          <a:xfrm>
            <a:off x="3881185" y="1521152"/>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r>
              <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 </a:t>
            </a:r>
            <a:endParaRPr kumimoji="0" lang="en-GB" sz="8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84" name="Straight Arrow Connector 83">
            <a:extLst>
              <a:ext uri="{FF2B5EF4-FFF2-40B4-BE49-F238E27FC236}">
                <a16:creationId xmlns:a16="http://schemas.microsoft.com/office/drawing/2014/main" id="{6B84F60A-5E15-0AEC-FA22-F7517C7CB037}"/>
              </a:ext>
            </a:extLst>
          </p:cNvPr>
          <p:cNvCxnSpPr>
            <a:cxnSpLocks/>
          </p:cNvCxnSpPr>
          <p:nvPr/>
        </p:nvCxnSpPr>
        <p:spPr>
          <a:xfrm>
            <a:off x="5999923" y="1029405"/>
            <a:ext cx="0" cy="48108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91" name="Process 108">
            <a:extLst>
              <a:ext uri="{FF2B5EF4-FFF2-40B4-BE49-F238E27FC236}">
                <a16:creationId xmlns:a16="http://schemas.microsoft.com/office/drawing/2014/main" id="{06E21BAF-2E95-6ADD-A2C6-DB4938CF80D6}"/>
              </a:ext>
            </a:extLst>
          </p:cNvPr>
          <p:cNvSpPr/>
          <p:nvPr/>
        </p:nvSpPr>
        <p:spPr>
          <a:xfrm>
            <a:off x="2240601" y="1521152"/>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in write mode</a:t>
            </a:r>
          </a:p>
        </p:txBody>
      </p:sp>
      <p:pic>
        <p:nvPicPr>
          <p:cNvPr id="94" name="Picture 8">
            <a:extLst>
              <a:ext uri="{FF2B5EF4-FFF2-40B4-BE49-F238E27FC236}">
                <a16:creationId xmlns:a16="http://schemas.microsoft.com/office/drawing/2014/main" id="{77389D04-053E-7DB2-A310-72FD839959F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15895" y="2799715"/>
            <a:ext cx="356681" cy="356681"/>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10">
            <a:extLst>
              <a:ext uri="{FF2B5EF4-FFF2-40B4-BE49-F238E27FC236}">
                <a16:creationId xmlns:a16="http://schemas.microsoft.com/office/drawing/2014/main" id="{5306806C-B97C-1A0B-0C5E-983ADE1C25A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99014" y="2847485"/>
            <a:ext cx="583660" cy="280157"/>
          </a:xfrm>
          <a:prstGeom prst="rect">
            <a:avLst/>
          </a:prstGeom>
          <a:noFill/>
          <a:extLst>
            <a:ext uri="{909E8E84-426E-40DD-AFC4-6F175D3DCCD1}">
              <a14:hiddenFill xmlns:a14="http://schemas.microsoft.com/office/drawing/2010/main">
                <a:solidFill>
                  <a:srgbClr val="FFFFFF"/>
                </a:solidFill>
              </a14:hiddenFill>
            </a:ext>
          </a:extLst>
        </p:spPr>
      </p:pic>
      <p:sp>
        <p:nvSpPr>
          <p:cNvPr id="99" name="Process 108">
            <a:extLst>
              <a:ext uri="{FF2B5EF4-FFF2-40B4-BE49-F238E27FC236}">
                <a16:creationId xmlns:a16="http://schemas.microsoft.com/office/drawing/2014/main" id="{AF065D41-7329-F466-70F4-61C6BFBF7E42}"/>
              </a:ext>
            </a:extLst>
          </p:cNvPr>
          <p:cNvSpPr/>
          <p:nvPr/>
        </p:nvSpPr>
        <p:spPr>
          <a:xfrm>
            <a:off x="2238790" y="2081058"/>
            <a:ext cx="4281981"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00" name="Straight Arrow Connector 99">
            <a:extLst>
              <a:ext uri="{FF2B5EF4-FFF2-40B4-BE49-F238E27FC236}">
                <a16:creationId xmlns:a16="http://schemas.microsoft.com/office/drawing/2014/main" id="{738385BA-1C92-5135-960A-487C2B22C0DF}"/>
              </a:ext>
            </a:extLst>
          </p:cNvPr>
          <p:cNvCxnSpPr>
            <a:cxnSpLocks/>
          </p:cNvCxnSpPr>
          <p:nvPr/>
        </p:nvCxnSpPr>
        <p:spPr>
          <a:xfrm>
            <a:off x="4417931" y="1922600"/>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3CB646D2-1314-5570-907C-E7414B4484DE}"/>
              </a:ext>
            </a:extLst>
          </p:cNvPr>
          <p:cNvCxnSpPr>
            <a:cxnSpLocks/>
            <a:stCxn id="104" idx="2"/>
          </p:cNvCxnSpPr>
          <p:nvPr/>
        </p:nvCxnSpPr>
        <p:spPr>
          <a:xfrm>
            <a:off x="5999923" y="1912867"/>
            <a:ext cx="0" cy="175606"/>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02" name="Content Placeholder 2">
            <a:extLst>
              <a:ext uri="{FF2B5EF4-FFF2-40B4-BE49-F238E27FC236}">
                <a16:creationId xmlns:a16="http://schemas.microsoft.com/office/drawing/2014/main" id="{290082E8-6186-6DCF-ADD6-0B690992357D}"/>
              </a:ext>
            </a:extLst>
          </p:cNvPr>
          <p:cNvSpPr txBox="1">
            <a:spLocks/>
          </p:cNvSpPr>
          <p:nvPr/>
        </p:nvSpPr>
        <p:spPr>
          <a:xfrm>
            <a:off x="2285996" y="2193813"/>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SDSIO  INTERFACE</a:t>
            </a:r>
          </a:p>
        </p:txBody>
      </p:sp>
      <p:sp>
        <p:nvSpPr>
          <p:cNvPr id="104" name="Process 108">
            <a:extLst>
              <a:ext uri="{FF2B5EF4-FFF2-40B4-BE49-F238E27FC236}">
                <a16:creationId xmlns:a16="http://schemas.microsoft.com/office/drawing/2014/main" id="{310CD900-EB74-C3D6-8A09-1F8BE383BE43}"/>
              </a:ext>
            </a:extLst>
          </p:cNvPr>
          <p:cNvSpPr/>
          <p:nvPr/>
        </p:nvSpPr>
        <p:spPr>
          <a:xfrm>
            <a:off x="5465253" y="1517904"/>
            <a:ext cx="1069340" cy="39496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 Stream</a:t>
            </a:r>
          </a:p>
          <a:p>
            <a:pPr marL="0" marR="0" lvl="0" indent="0" algn="ctr" defTabSz="1219170" rtl="0" eaLnBrk="0" fontAlgn="base" latinLnBrk="0" hangingPunct="0">
              <a:lnSpc>
                <a:spcPct val="100000"/>
              </a:lnSpc>
              <a:spcBef>
                <a:spcPct val="0"/>
              </a:spcBef>
              <a:spcAft>
                <a:spcPct val="0"/>
              </a:spcAft>
              <a:buClrTx/>
              <a:buSzTx/>
              <a:buFontTx/>
              <a:buNone/>
              <a:tabLst/>
              <a:defRPr/>
            </a:pPr>
            <a:r>
              <a:rPr lang="en-GB" sz="800">
                <a:solidFill>
                  <a:srgbClr val="FFFFFF"/>
                </a:solidFill>
                <a:latin typeface="Aeonik" panose="020B0503030300000000" pitchFamily="34" charset="0"/>
                <a:cs typeface="Calibri" panose="020F0502020204030204" pitchFamily="34" charset="0"/>
              </a:rPr>
              <a:t>in write mode</a:t>
            </a:r>
            <a:endParaRPr kumimoji="0" lang="en-GB" sz="8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105" name="Arrow: Down 104">
            <a:extLst>
              <a:ext uri="{FF2B5EF4-FFF2-40B4-BE49-F238E27FC236}">
                <a16:creationId xmlns:a16="http://schemas.microsoft.com/office/drawing/2014/main" id="{F2D185F4-215C-7995-1342-A6828436C7A4}"/>
              </a:ext>
            </a:extLst>
          </p:cNvPr>
          <p:cNvSpPr/>
          <p:nvPr/>
        </p:nvSpPr>
        <p:spPr>
          <a:xfrm>
            <a:off x="4299623" y="2475328"/>
            <a:ext cx="233251" cy="28623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0" name="Straight Arrow Connector 109">
            <a:extLst>
              <a:ext uri="{FF2B5EF4-FFF2-40B4-BE49-F238E27FC236}">
                <a16:creationId xmlns:a16="http://schemas.microsoft.com/office/drawing/2014/main" id="{7A3D4570-69B6-C2F9-B9FB-76A765F8E0D4}"/>
              </a:ext>
            </a:extLst>
          </p:cNvPr>
          <p:cNvCxnSpPr>
            <a:cxnSpLocks/>
          </p:cNvCxnSpPr>
          <p:nvPr/>
        </p:nvCxnSpPr>
        <p:spPr>
          <a:xfrm>
            <a:off x="2786782" y="1032651"/>
            <a:ext cx="4553" cy="485261"/>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082E654F-9929-4844-3B1B-21899504F6B4}"/>
              </a:ext>
            </a:extLst>
          </p:cNvPr>
          <p:cNvCxnSpPr>
            <a:cxnSpLocks/>
          </p:cNvCxnSpPr>
          <p:nvPr/>
        </p:nvCxnSpPr>
        <p:spPr>
          <a:xfrm>
            <a:off x="2793411" y="1925845"/>
            <a:ext cx="0" cy="158458"/>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0" name="Content Placeholder 2">
            <a:extLst>
              <a:ext uri="{FF2B5EF4-FFF2-40B4-BE49-F238E27FC236}">
                <a16:creationId xmlns:a16="http://schemas.microsoft.com/office/drawing/2014/main" id="{4DED0893-4A4B-53CE-D781-A353CBC211A6}"/>
              </a:ext>
            </a:extLst>
          </p:cNvPr>
          <p:cNvSpPr txBox="1">
            <a:spLocks/>
          </p:cNvSpPr>
          <p:nvPr/>
        </p:nvSpPr>
        <p:spPr>
          <a:xfrm>
            <a:off x="2358791" y="2798259"/>
            <a:ext cx="2506850"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FILE </a:t>
            </a:r>
            <a:b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b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ACCESS</a:t>
            </a:r>
          </a:p>
        </p:txBody>
      </p:sp>
      <p:sp>
        <p:nvSpPr>
          <p:cNvPr id="41" name="Process 108">
            <a:extLst>
              <a:ext uri="{FF2B5EF4-FFF2-40B4-BE49-F238E27FC236}">
                <a16:creationId xmlns:a16="http://schemas.microsoft.com/office/drawing/2014/main" id="{4588CD56-37D3-5B8C-8DA4-732747C3DE5F}"/>
              </a:ext>
            </a:extLst>
          </p:cNvPr>
          <p:cNvSpPr/>
          <p:nvPr/>
        </p:nvSpPr>
        <p:spPr>
          <a:xfrm>
            <a:off x="7249007" y="2764678"/>
            <a:ext cx="4281507" cy="394963"/>
          </a:xfrm>
          <a:prstGeom prst="flowChartProcess">
            <a:avLst/>
          </a:prstGeom>
          <a:solidFill>
            <a:schemeClr val="bg1">
              <a:lumMod val="85000"/>
              <a:alpha val="69804"/>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pic>
        <p:nvPicPr>
          <p:cNvPr id="43" name="Graphic 42">
            <a:extLst>
              <a:ext uri="{FF2B5EF4-FFF2-40B4-BE49-F238E27FC236}">
                <a16:creationId xmlns:a16="http://schemas.microsoft.com/office/drawing/2014/main" id="{1E35D9BF-28FF-38BC-26E1-97B23F09972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647582" y="2826095"/>
            <a:ext cx="295163" cy="310398"/>
          </a:xfrm>
          <a:prstGeom prst="rect">
            <a:avLst/>
          </a:prstGeom>
        </p:spPr>
      </p:pic>
      <p:pic>
        <p:nvPicPr>
          <p:cNvPr id="44" name="Picture 8">
            <a:extLst>
              <a:ext uri="{FF2B5EF4-FFF2-40B4-BE49-F238E27FC236}">
                <a16:creationId xmlns:a16="http://schemas.microsoft.com/office/drawing/2014/main" id="{0EEA9A8E-4E1C-B8B0-2559-AAF4D7ECCBC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232122" y="2802960"/>
            <a:ext cx="356681" cy="356681"/>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0">
            <a:extLst>
              <a:ext uri="{FF2B5EF4-FFF2-40B4-BE49-F238E27FC236}">
                <a16:creationId xmlns:a16="http://schemas.microsoft.com/office/drawing/2014/main" id="{3822816D-AF3C-1609-2CD7-C24A07ACACF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915241" y="2850730"/>
            <a:ext cx="583660" cy="280157"/>
          </a:xfrm>
          <a:prstGeom prst="rect">
            <a:avLst/>
          </a:prstGeom>
          <a:noFill/>
          <a:extLst>
            <a:ext uri="{909E8E84-426E-40DD-AFC4-6F175D3DCCD1}">
              <a14:hiddenFill xmlns:a14="http://schemas.microsoft.com/office/drawing/2010/main">
                <a:solidFill>
                  <a:srgbClr val="FFFFFF"/>
                </a:solidFill>
              </a14:hiddenFill>
            </a:ext>
          </a:extLst>
        </p:spPr>
      </p:pic>
      <p:sp>
        <p:nvSpPr>
          <p:cNvPr id="47" name="Content Placeholder 2">
            <a:extLst>
              <a:ext uri="{FF2B5EF4-FFF2-40B4-BE49-F238E27FC236}">
                <a16:creationId xmlns:a16="http://schemas.microsoft.com/office/drawing/2014/main" id="{089487E8-0C57-55CF-30D5-B121A4489958}"/>
              </a:ext>
            </a:extLst>
          </p:cNvPr>
          <p:cNvSpPr txBox="1">
            <a:spLocks/>
          </p:cNvSpPr>
          <p:nvPr/>
        </p:nvSpPr>
        <p:spPr>
          <a:xfrm>
            <a:off x="7375018" y="2801504"/>
            <a:ext cx="2506850"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FILE </a:t>
            </a:r>
            <a:b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br>
            <a:r>
              <a:rPr kumimoji="0" lang="en-US" sz="1067" b="1" i="0" u="none" strike="noStrike" kern="1200" cap="none" spc="400" normalizeH="0" baseline="0" noProof="0">
                <a:ln>
                  <a:noFill/>
                </a:ln>
                <a:solidFill>
                  <a:schemeClr val="tx1"/>
                </a:solidFill>
                <a:effectLst/>
                <a:uLnTx/>
                <a:uFillTx/>
                <a:latin typeface="Aeonik Fono" panose="020B0504030300000000" pitchFamily="34" charset="0"/>
                <a:ea typeface="ＭＳ Ｐゴシック" charset="0"/>
              </a:rPr>
              <a:t>ACCESS</a:t>
            </a:r>
          </a:p>
        </p:txBody>
      </p:sp>
      <p:sp>
        <p:nvSpPr>
          <p:cNvPr id="10" name="Rectangle 9">
            <a:extLst>
              <a:ext uri="{FF2B5EF4-FFF2-40B4-BE49-F238E27FC236}">
                <a16:creationId xmlns:a16="http://schemas.microsoft.com/office/drawing/2014/main" id="{020A1548-6132-A721-3346-FDD9CB6D59F8}"/>
              </a:ext>
            </a:extLst>
          </p:cNvPr>
          <p:cNvSpPr/>
          <p:nvPr/>
        </p:nvSpPr>
        <p:spPr>
          <a:xfrm>
            <a:off x="2255474" y="3615448"/>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17" name="Rectangle 16">
            <a:extLst>
              <a:ext uri="{FF2B5EF4-FFF2-40B4-BE49-F238E27FC236}">
                <a16:creationId xmlns:a16="http://schemas.microsoft.com/office/drawing/2014/main" id="{939106D3-6AE6-8A2A-318C-B441C5C00F59}"/>
              </a:ext>
            </a:extLst>
          </p:cNvPr>
          <p:cNvSpPr/>
          <p:nvPr/>
        </p:nvSpPr>
        <p:spPr>
          <a:xfrm>
            <a:off x="2255474" y="3816486"/>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19" name="Rectangle 18">
            <a:extLst>
              <a:ext uri="{FF2B5EF4-FFF2-40B4-BE49-F238E27FC236}">
                <a16:creationId xmlns:a16="http://schemas.microsoft.com/office/drawing/2014/main" id="{7EB901B2-2C2B-347E-6B62-F2E7DBE09256}"/>
              </a:ext>
            </a:extLst>
          </p:cNvPr>
          <p:cNvSpPr/>
          <p:nvPr/>
        </p:nvSpPr>
        <p:spPr>
          <a:xfrm>
            <a:off x="2255474" y="4017523"/>
            <a:ext cx="956032" cy="606357"/>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22" name="Rectangle 21">
            <a:extLst>
              <a:ext uri="{FF2B5EF4-FFF2-40B4-BE49-F238E27FC236}">
                <a16:creationId xmlns:a16="http://schemas.microsoft.com/office/drawing/2014/main" id="{F0739FC1-0523-070C-195E-F3CC16648475}"/>
              </a:ext>
            </a:extLst>
          </p:cNvPr>
          <p:cNvSpPr/>
          <p:nvPr/>
        </p:nvSpPr>
        <p:spPr>
          <a:xfrm>
            <a:off x="2255475" y="4617398"/>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24" name="Rectangle 23">
            <a:extLst>
              <a:ext uri="{FF2B5EF4-FFF2-40B4-BE49-F238E27FC236}">
                <a16:creationId xmlns:a16="http://schemas.microsoft.com/office/drawing/2014/main" id="{30168EAB-594E-BCE4-7C71-897A0D6C8532}"/>
              </a:ext>
            </a:extLst>
          </p:cNvPr>
          <p:cNvSpPr/>
          <p:nvPr/>
        </p:nvSpPr>
        <p:spPr>
          <a:xfrm>
            <a:off x="2255475" y="4818436"/>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25" name="Rectangle 24">
            <a:extLst>
              <a:ext uri="{FF2B5EF4-FFF2-40B4-BE49-F238E27FC236}">
                <a16:creationId xmlns:a16="http://schemas.microsoft.com/office/drawing/2014/main" id="{58ADA081-3497-DB60-2C3A-701D9FDBCF75}"/>
              </a:ext>
            </a:extLst>
          </p:cNvPr>
          <p:cNvSpPr/>
          <p:nvPr/>
        </p:nvSpPr>
        <p:spPr>
          <a:xfrm>
            <a:off x="2255475" y="5019473"/>
            <a:ext cx="956032" cy="606357"/>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29" name="Rectangle 28">
            <a:extLst>
              <a:ext uri="{FF2B5EF4-FFF2-40B4-BE49-F238E27FC236}">
                <a16:creationId xmlns:a16="http://schemas.microsoft.com/office/drawing/2014/main" id="{20ECAF6B-C63C-614E-8ADA-2A9AA5A2D421}"/>
              </a:ext>
            </a:extLst>
          </p:cNvPr>
          <p:cNvSpPr/>
          <p:nvPr/>
        </p:nvSpPr>
        <p:spPr>
          <a:xfrm>
            <a:off x="2255474" y="5632315"/>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38" name="Rectangle 37">
            <a:extLst>
              <a:ext uri="{FF2B5EF4-FFF2-40B4-BE49-F238E27FC236}">
                <a16:creationId xmlns:a16="http://schemas.microsoft.com/office/drawing/2014/main" id="{88E4C0D1-0989-EF91-411C-4A411E2903E0}"/>
              </a:ext>
            </a:extLst>
          </p:cNvPr>
          <p:cNvSpPr/>
          <p:nvPr/>
        </p:nvSpPr>
        <p:spPr>
          <a:xfrm>
            <a:off x="2255474" y="5833353"/>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48" name="Straight Connector 47">
            <a:extLst>
              <a:ext uri="{FF2B5EF4-FFF2-40B4-BE49-F238E27FC236}">
                <a16:creationId xmlns:a16="http://schemas.microsoft.com/office/drawing/2014/main" id="{D3979F7B-267B-6A24-8AA1-52746E2A98D3}"/>
              </a:ext>
            </a:extLst>
          </p:cNvPr>
          <p:cNvCxnSpPr>
            <a:cxnSpLocks/>
          </p:cNvCxnSpPr>
          <p:nvPr/>
        </p:nvCxnSpPr>
        <p:spPr>
          <a:xfrm>
            <a:off x="2255474" y="6034391"/>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0" name="Straight Connector 49">
            <a:extLst>
              <a:ext uri="{FF2B5EF4-FFF2-40B4-BE49-F238E27FC236}">
                <a16:creationId xmlns:a16="http://schemas.microsoft.com/office/drawing/2014/main" id="{0C097AE7-F084-1F1D-B471-951D1351CB8D}"/>
              </a:ext>
            </a:extLst>
          </p:cNvPr>
          <p:cNvCxnSpPr>
            <a:cxnSpLocks/>
          </p:cNvCxnSpPr>
          <p:nvPr/>
        </p:nvCxnSpPr>
        <p:spPr>
          <a:xfrm>
            <a:off x="3211506" y="6034391"/>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68" name="Rectangle 67">
            <a:extLst>
              <a:ext uri="{FF2B5EF4-FFF2-40B4-BE49-F238E27FC236}">
                <a16:creationId xmlns:a16="http://schemas.microsoft.com/office/drawing/2014/main" id="{1DD1320C-B157-255A-0372-A99BF526A480}"/>
              </a:ext>
            </a:extLst>
          </p:cNvPr>
          <p:cNvSpPr/>
          <p:nvPr/>
        </p:nvSpPr>
        <p:spPr>
          <a:xfrm>
            <a:off x="3864214" y="3618025"/>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69" name="Rectangle 68">
            <a:extLst>
              <a:ext uri="{FF2B5EF4-FFF2-40B4-BE49-F238E27FC236}">
                <a16:creationId xmlns:a16="http://schemas.microsoft.com/office/drawing/2014/main" id="{797B6730-D1D2-CE79-E308-000CBB83ACF8}"/>
              </a:ext>
            </a:extLst>
          </p:cNvPr>
          <p:cNvSpPr/>
          <p:nvPr/>
        </p:nvSpPr>
        <p:spPr>
          <a:xfrm>
            <a:off x="3864214" y="3819063"/>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70" name="Rectangle 69">
            <a:extLst>
              <a:ext uri="{FF2B5EF4-FFF2-40B4-BE49-F238E27FC236}">
                <a16:creationId xmlns:a16="http://schemas.microsoft.com/office/drawing/2014/main" id="{26FC5FF1-D4F4-53B4-5C6A-03540A0E39A1}"/>
              </a:ext>
            </a:extLst>
          </p:cNvPr>
          <p:cNvSpPr/>
          <p:nvPr/>
        </p:nvSpPr>
        <p:spPr>
          <a:xfrm>
            <a:off x="3864214" y="4020101"/>
            <a:ext cx="956032" cy="408562"/>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71" name="Rectangle 70">
            <a:extLst>
              <a:ext uri="{FF2B5EF4-FFF2-40B4-BE49-F238E27FC236}">
                <a16:creationId xmlns:a16="http://schemas.microsoft.com/office/drawing/2014/main" id="{0DCB566B-F529-4A68-65A4-E0777456071C}"/>
              </a:ext>
            </a:extLst>
          </p:cNvPr>
          <p:cNvSpPr/>
          <p:nvPr/>
        </p:nvSpPr>
        <p:spPr>
          <a:xfrm>
            <a:off x="3867459" y="4431910"/>
            <a:ext cx="952787"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72" name="Rectangle 71">
            <a:extLst>
              <a:ext uri="{FF2B5EF4-FFF2-40B4-BE49-F238E27FC236}">
                <a16:creationId xmlns:a16="http://schemas.microsoft.com/office/drawing/2014/main" id="{CC29297E-A5D1-1F88-2BA5-C7BCF226B3A3}"/>
              </a:ext>
            </a:extLst>
          </p:cNvPr>
          <p:cNvSpPr/>
          <p:nvPr/>
        </p:nvSpPr>
        <p:spPr>
          <a:xfrm>
            <a:off x="3867459" y="4632948"/>
            <a:ext cx="952787"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73" name="Rectangle 72">
            <a:extLst>
              <a:ext uri="{FF2B5EF4-FFF2-40B4-BE49-F238E27FC236}">
                <a16:creationId xmlns:a16="http://schemas.microsoft.com/office/drawing/2014/main" id="{260E83ED-6C5C-37D4-51CA-941635406E59}"/>
              </a:ext>
            </a:extLst>
          </p:cNvPr>
          <p:cNvSpPr/>
          <p:nvPr/>
        </p:nvSpPr>
        <p:spPr>
          <a:xfrm>
            <a:off x="3867459" y="4833985"/>
            <a:ext cx="952787" cy="408557"/>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74" name="Rectangle 73">
            <a:extLst>
              <a:ext uri="{FF2B5EF4-FFF2-40B4-BE49-F238E27FC236}">
                <a16:creationId xmlns:a16="http://schemas.microsoft.com/office/drawing/2014/main" id="{A3435C88-301E-DABA-91D9-3641A1300C84}"/>
              </a:ext>
            </a:extLst>
          </p:cNvPr>
          <p:cNvSpPr/>
          <p:nvPr/>
        </p:nvSpPr>
        <p:spPr>
          <a:xfrm>
            <a:off x="3864214" y="5239307"/>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75" name="Rectangle 74">
            <a:extLst>
              <a:ext uri="{FF2B5EF4-FFF2-40B4-BE49-F238E27FC236}">
                <a16:creationId xmlns:a16="http://schemas.microsoft.com/office/drawing/2014/main" id="{F7210535-4A58-3BF5-A471-A2AC44E889BD}"/>
              </a:ext>
            </a:extLst>
          </p:cNvPr>
          <p:cNvSpPr/>
          <p:nvPr/>
        </p:nvSpPr>
        <p:spPr>
          <a:xfrm>
            <a:off x="3864214" y="5440345"/>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76" name="Straight Connector 75">
            <a:extLst>
              <a:ext uri="{FF2B5EF4-FFF2-40B4-BE49-F238E27FC236}">
                <a16:creationId xmlns:a16="http://schemas.microsoft.com/office/drawing/2014/main" id="{3EFE8C3D-82F6-5AC5-A481-6A94B9E4CED6}"/>
              </a:ext>
            </a:extLst>
          </p:cNvPr>
          <p:cNvCxnSpPr>
            <a:cxnSpLocks/>
          </p:cNvCxnSpPr>
          <p:nvPr/>
        </p:nvCxnSpPr>
        <p:spPr>
          <a:xfrm>
            <a:off x="3864214" y="5641383"/>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7" name="Straight Connector 76">
            <a:extLst>
              <a:ext uri="{FF2B5EF4-FFF2-40B4-BE49-F238E27FC236}">
                <a16:creationId xmlns:a16="http://schemas.microsoft.com/office/drawing/2014/main" id="{347871FF-983C-502F-57AF-5A2E9E25AB57}"/>
              </a:ext>
            </a:extLst>
          </p:cNvPr>
          <p:cNvCxnSpPr>
            <a:cxnSpLocks/>
          </p:cNvCxnSpPr>
          <p:nvPr/>
        </p:nvCxnSpPr>
        <p:spPr>
          <a:xfrm>
            <a:off x="4820246" y="5641383"/>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80" name="Straight Connector 79">
            <a:extLst>
              <a:ext uri="{FF2B5EF4-FFF2-40B4-BE49-F238E27FC236}">
                <a16:creationId xmlns:a16="http://schemas.microsoft.com/office/drawing/2014/main" id="{F5233611-2751-39EC-9F66-3FFEA4D6589D}"/>
              </a:ext>
            </a:extLst>
          </p:cNvPr>
          <p:cNvCxnSpPr>
            <a:cxnSpLocks/>
            <a:stCxn id="10" idx="3"/>
            <a:endCxn id="68" idx="1"/>
          </p:cNvCxnSpPr>
          <p:nvPr/>
        </p:nvCxnSpPr>
        <p:spPr>
          <a:xfrm>
            <a:off x="3211506" y="3715967"/>
            <a:ext cx="652708" cy="257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1" name="Rectangle 80">
            <a:extLst>
              <a:ext uri="{FF2B5EF4-FFF2-40B4-BE49-F238E27FC236}">
                <a16:creationId xmlns:a16="http://schemas.microsoft.com/office/drawing/2014/main" id="{FDA0013D-B902-6C67-D0C7-4DE5E295A204}"/>
              </a:ext>
            </a:extLst>
          </p:cNvPr>
          <p:cNvSpPr/>
          <p:nvPr/>
        </p:nvSpPr>
        <p:spPr>
          <a:xfrm>
            <a:off x="5482674" y="3615448"/>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83" name="Rectangle 82">
            <a:extLst>
              <a:ext uri="{FF2B5EF4-FFF2-40B4-BE49-F238E27FC236}">
                <a16:creationId xmlns:a16="http://schemas.microsoft.com/office/drawing/2014/main" id="{1700A91A-9315-BADD-D7F3-0910D5DAE57C}"/>
              </a:ext>
            </a:extLst>
          </p:cNvPr>
          <p:cNvSpPr/>
          <p:nvPr/>
        </p:nvSpPr>
        <p:spPr>
          <a:xfrm>
            <a:off x="5482674" y="3816486"/>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85" name="Rectangle 84">
            <a:extLst>
              <a:ext uri="{FF2B5EF4-FFF2-40B4-BE49-F238E27FC236}">
                <a16:creationId xmlns:a16="http://schemas.microsoft.com/office/drawing/2014/main" id="{A6C2487F-E71F-6A6B-99B2-4739AED31521}"/>
              </a:ext>
            </a:extLst>
          </p:cNvPr>
          <p:cNvSpPr/>
          <p:nvPr/>
        </p:nvSpPr>
        <p:spPr>
          <a:xfrm>
            <a:off x="5482674" y="4017523"/>
            <a:ext cx="956032" cy="502595"/>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86" name="Rectangle 85">
            <a:extLst>
              <a:ext uri="{FF2B5EF4-FFF2-40B4-BE49-F238E27FC236}">
                <a16:creationId xmlns:a16="http://schemas.microsoft.com/office/drawing/2014/main" id="{0F0B6B26-A1CB-4ABD-C142-7E8E65E58C14}"/>
              </a:ext>
            </a:extLst>
          </p:cNvPr>
          <p:cNvSpPr/>
          <p:nvPr/>
        </p:nvSpPr>
        <p:spPr>
          <a:xfrm>
            <a:off x="5482675" y="4520123"/>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87" name="Rectangle 86">
            <a:extLst>
              <a:ext uri="{FF2B5EF4-FFF2-40B4-BE49-F238E27FC236}">
                <a16:creationId xmlns:a16="http://schemas.microsoft.com/office/drawing/2014/main" id="{12797E80-34CD-71E5-8BD7-367C016FD9BD}"/>
              </a:ext>
            </a:extLst>
          </p:cNvPr>
          <p:cNvSpPr/>
          <p:nvPr/>
        </p:nvSpPr>
        <p:spPr>
          <a:xfrm>
            <a:off x="5482675" y="4721161"/>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88" name="Rectangle 87">
            <a:extLst>
              <a:ext uri="{FF2B5EF4-FFF2-40B4-BE49-F238E27FC236}">
                <a16:creationId xmlns:a16="http://schemas.microsoft.com/office/drawing/2014/main" id="{A57BBDFC-D845-60D2-24C3-44406E74B90F}"/>
              </a:ext>
            </a:extLst>
          </p:cNvPr>
          <p:cNvSpPr/>
          <p:nvPr/>
        </p:nvSpPr>
        <p:spPr>
          <a:xfrm>
            <a:off x="5482675" y="4922198"/>
            <a:ext cx="956032" cy="564202"/>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89" name="Rectangle 88">
            <a:extLst>
              <a:ext uri="{FF2B5EF4-FFF2-40B4-BE49-F238E27FC236}">
                <a16:creationId xmlns:a16="http://schemas.microsoft.com/office/drawing/2014/main" id="{E87E5BED-4493-2C05-3652-AEB73CED98B2}"/>
              </a:ext>
            </a:extLst>
          </p:cNvPr>
          <p:cNvSpPr/>
          <p:nvPr/>
        </p:nvSpPr>
        <p:spPr>
          <a:xfrm>
            <a:off x="5482674" y="5483161"/>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90" name="Rectangle 89">
            <a:extLst>
              <a:ext uri="{FF2B5EF4-FFF2-40B4-BE49-F238E27FC236}">
                <a16:creationId xmlns:a16="http://schemas.microsoft.com/office/drawing/2014/main" id="{46BC0FDF-7DB6-B803-2A6E-63F1E37DD0B4}"/>
              </a:ext>
            </a:extLst>
          </p:cNvPr>
          <p:cNvSpPr/>
          <p:nvPr/>
        </p:nvSpPr>
        <p:spPr>
          <a:xfrm>
            <a:off x="5482674" y="5684199"/>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92" name="Straight Connector 91">
            <a:extLst>
              <a:ext uri="{FF2B5EF4-FFF2-40B4-BE49-F238E27FC236}">
                <a16:creationId xmlns:a16="http://schemas.microsoft.com/office/drawing/2014/main" id="{752F3B9D-2D32-675F-4DA1-48EFD3CC48D6}"/>
              </a:ext>
            </a:extLst>
          </p:cNvPr>
          <p:cNvCxnSpPr>
            <a:cxnSpLocks/>
          </p:cNvCxnSpPr>
          <p:nvPr/>
        </p:nvCxnSpPr>
        <p:spPr>
          <a:xfrm>
            <a:off x="5482674" y="5885237"/>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93" name="Straight Connector 92">
            <a:extLst>
              <a:ext uri="{FF2B5EF4-FFF2-40B4-BE49-F238E27FC236}">
                <a16:creationId xmlns:a16="http://schemas.microsoft.com/office/drawing/2014/main" id="{F20C551C-6509-F2F3-EAA6-C99E9B9531C0}"/>
              </a:ext>
            </a:extLst>
          </p:cNvPr>
          <p:cNvCxnSpPr>
            <a:cxnSpLocks/>
          </p:cNvCxnSpPr>
          <p:nvPr/>
        </p:nvCxnSpPr>
        <p:spPr>
          <a:xfrm>
            <a:off x="6438706" y="5885237"/>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96" name="Straight Connector 95">
            <a:extLst>
              <a:ext uri="{FF2B5EF4-FFF2-40B4-BE49-F238E27FC236}">
                <a16:creationId xmlns:a16="http://schemas.microsoft.com/office/drawing/2014/main" id="{E8C3D968-79C9-6185-1607-256F3EB0683D}"/>
              </a:ext>
            </a:extLst>
          </p:cNvPr>
          <p:cNvCxnSpPr>
            <a:cxnSpLocks/>
            <a:stCxn id="68" idx="3"/>
            <a:endCxn id="81" idx="1"/>
          </p:cNvCxnSpPr>
          <p:nvPr/>
        </p:nvCxnSpPr>
        <p:spPr>
          <a:xfrm flipV="1">
            <a:off x="4820246" y="3715967"/>
            <a:ext cx="662428" cy="257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026B11E0-7803-F9D4-F97D-E174AFCE7165}"/>
              </a:ext>
            </a:extLst>
          </p:cNvPr>
          <p:cNvCxnSpPr>
            <a:cxnSpLocks/>
            <a:endCxn id="71" idx="1"/>
          </p:cNvCxnSpPr>
          <p:nvPr/>
        </p:nvCxnSpPr>
        <p:spPr>
          <a:xfrm flipV="1">
            <a:off x="3211506" y="4532429"/>
            <a:ext cx="655953" cy="182911"/>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5A9A8937-DE11-DE22-B6D0-2C4906E514A1}"/>
              </a:ext>
            </a:extLst>
          </p:cNvPr>
          <p:cNvCxnSpPr>
            <a:cxnSpLocks/>
            <a:stCxn id="29" idx="3"/>
          </p:cNvCxnSpPr>
          <p:nvPr/>
        </p:nvCxnSpPr>
        <p:spPr>
          <a:xfrm flipV="1">
            <a:off x="3211506" y="5348891"/>
            <a:ext cx="655953" cy="383943"/>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18E45B26-2158-193E-5789-868DFE118919}"/>
              </a:ext>
            </a:extLst>
          </p:cNvPr>
          <p:cNvCxnSpPr>
            <a:cxnSpLocks/>
            <a:endCxn id="89" idx="1"/>
          </p:cNvCxnSpPr>
          <p:nvPr/>
        </p:nvCxnSpPr>
        <p:spPr>
          <a:xfrm>
            <a:off x="4826731" y="5336848"/>
            <a:ext cx="655943" cy="246832"/>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16F9EADE-1B5B-B0FC-AE02-2557FAD7C0E2}"/>
              </a:ext>
            </a:extLst>
          </p:cNvPr>
          <p:cNvCxnSpPr>
            <a:cxnSpLocks/>
            <a:endCxn id="86" idx="1"/>
          </p:cNvCxnSpPr>
          <p:nvPr/>
        </p:nvCxnSpPr>
        <p:spPr>
          <a:xfrm>
            <a:off x="4833216" y="4509532"/>
            <a:ext cx="649459" cy="11111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9" name="TextBox 118">
            <a:extLst>
              <a:ext uri="{FF2B5EF4-FFF2-40B4-BE49-F238E27FC236}">
                <a16:creationId xmlns:a16="http://schemas.microsoft.com/office/drawing/2014/main" id="{CB888788-1031-E381-08D2-3E28972A435A}"/>
              </a:ext>
            </a:extLst>
          </p:cNvPr>
          <p:cNvSpPr txBox="1"/>
          <p:nvPr/>
        </p:nvSpPr>
        <p:spPr>
          <a:xfrm>
            <a:off x="2240601" y="3323892"/>
            <a:ext cx="1021408" cy="142347"/>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000" b="1">
                <a:solidFill>
                  <a:schemeClr val="tx2"/>
                </a:solidFill>
                <a:latin typeface="Courier New" panose="02070309020205020404" pitchFamily="49" charset="0"/>
                <a:cs typeface="Courier New" panose="02070309020205020404" pitchFamily="49" charset="0"/>
              </a:rPr>
              <a:t>SCinput.0.sds</a:t>
            </a:r>
            <a:endParaRPr lang="en-US" sz="1000" b="1" kern="1200">
              <a:solidFill>
                <a:schemeClr val="tx2"/>
              </a:solidFill>
              <a:latin typeface="Courier New" panose="02070309020205020404" pitchFamily="49" charset="0"/>
              <a:cs typeface="Courier New" panose="02070309020205020404" pitchFamily="49" charset="0"/>
            </a:endParaRPr>
          </a:p>
        </p:txBody>
      </p:sp>
      <p:sp>
        <p:nvSpPr>
          <p:cNvPr id="120" name="TextBox 119">
            <a:extLst>
              <a:ext uri="{FF2B5EF4-FFF2-40B4-BE49-F238E27FC236}">
                <a16:creationId xmlns:a16="http://schemas.microsoft.com/office/drawing/2014/main" id="{918B2356-EB7C-E24E-3F96-AD3556D6BA8B}"/>
              </a:ext>
            </a:extLst>
          </p:cNvPr>
          <p:cNvSpPr txBox="1"/>
          <p:nvPr/>
        </p:nvSpPr>
        <p:spPr>
          <a:xfrm>
            <a:off x="3818555" y="3339490"/>
            <a:ext cx="1067487" cy="142347"/>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000" b="1" dirty="0">
                <a:solidFill>
                  <a:schemeClr val="tx2"/>
                </a:solidFill>
                <a:latin typeface="Courier New" panose="02070309020205020404" pitchFamily="49" charset="0"/>
                <a:cs typeface="Courier New" panose="02070309020205020404" pitchFamily="49" charset="0"/>
              </a:rPr>
              <a:t>SCoutput.0.sds</a:t>
            </a:r>
            <a:endParaRPr lang="en-US" sz="1000" b="1" kern="1200" dirty="0">
              <a:solidFill>
                <a:schemeClr val="tx2"/>
              </a:solidFill>
              <a:latin typeface="Courier New" panose="02070309020205020404" pitchFamily="49" charset="0"/>
              <a:cs typeface="Courier New" panose="02070309020205020404" pitchFamily="49" charset="0"/>
            </a:endParaRPr>
          </a:p>
        </p:txBody>
      </p:sp>
      <p:sp>
        <p:nvSpPr>
          <p:cNvPr id="121" name="TextBox 120">
            <a:extLst>
              <a:ext uri="{FF2B5EF4-FFF2-40B4-BE49-F238E27FC236}">
                <a16:creationId xmlns:a16="http://schemas.microsoft.com/office/drawing/2014/main" id="{377BA555-BF00-28F6-6CF6-84B443C85311}"/>
              </a:ext>
            </a:extLst>
          </p:cNvPr>
          <p:cNvSpPr txBox="1"/>
          <p:nvPr/>
        </p:nvSpPr>
        <p:spPr>
          <a:xfrm>
            <a:off x="5433807" y="3348363"/>
            <a:ext cx="1067487" cy="142347"/>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000" b="1">
                <a:solidFill>
                  <a:schemeClr val="tx2"/>
                </a:solidFill>
                <a:latin typeface="Courier New" panose="02070309020205020404" pitchFamily="49" charset="0"/>
                <a:cs typeface="Courier New" panose="02070309020205020404" pitchFamily="49" charset="0"/>
              </a:rPr>
              <a:t>MLoutput.0.sds</a:t>
            </a:r>
            <a:endParaRPr lang="en-US" sz="1000" b="1" kern="1200">
              <a:solidFill>
                <a:schemeClr val="tx2"/>
              </a:solidFill>
              <a:latin typeface="Courier New" panose="02070309020205020404" pitchFamily="49" charset="0"/>
              <a:cs typeface="Courier New" panose="02070309020205020404" pitchFamily="49" charset="0"/>
            </a:endParaRPr>
          </a:p>
        </p:txBody>
      </p:sp>
      <p:sp>
        <p:nvSpPr>
          <p:cNvPr id="5" name="TextBox 4">
            <a:extLst>
              <a:ext uri="{FF2B5EF4-FFF2-40B4-BE49-F238E27FC236}">
                <a16:creationId xmlns:a16="http://schemas.microsoft.com/office/drawing/2014/main" id="{3867E21C-F935-D3DD-1086-F3B191FA4D1E}"/>
              </a:ext>
            </a:extLst>
          </p:cNvPr>
          <p:cNvSpPr txBox="1"/>
          <p:nvPr/>
        </p:nvSpPr>
        <p:spPr>
          <a:xfrm>
            <a:off x="7235415" y="3891356"/>
            <a:ext cx="4424806" cy="1026435"/>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600" dirty="0">
                <a:solidFill>
                  <a:schemeClr val="tx2"/>
                </a:solidFill>
                <a:latin typeface="+mn-lt"/>
                <a:ea typeface="+mn-ea"/>
              </a:rPr>
              <a:t>Playback: </a:t>
            </a:r>
          </a:p>
          <a:p>
            <a:pPr marL="342900" indent="-342900" algn="l" defTabSz="914400" rtl="0" eaLnBrk="1" latinLnBrk="0" hangingPunct="1">
              <a:lnSpc>
                <a:spcPct val="90000"/>
              </a:lnSpc>
              <a:spcBef>
                <a:spcPts val="0"/>
              </a:spcBef>
              <a:spcAft>
                <a:spcPts val="600"/>
              </a:spcAft>
              <a:buFont typeface="Arial" panose="020B0604020202020204" pitchFamily="34" charset="0"/>
              <a:buChar char="•"/>
            </a:pPr>
            <a:r>
              <a:rPr lang="en-US" sz="1200" dirty="0" err="1">
                <a:solidFill>
                  <a:schemeClr val="tx2"/>
                </a:solidFill>
                <a:latin typeface="+mn-lt"/>
                <a:ea typeface="+mn-ea"/>
              </a:rPr>
              <a:t>SCinput</a:t>
            </a:r>
            <a:r>
              <a:rPr lang="en-US" sz="1200" dirty="0">
                <a:solidFill>
                  <a:schemeClr val="tx2"/>
                </a:solidFill>
                <a:latin typeface="+mn-lt"/>
                <a:ea typeface="+mn-ea"/>
              </a:rPr>
              <a:t>.*.</a:t>
            </a:r>
            <a:r>
              <a:rPr lang="en-US" sz="1200" dirty="0" err="1">
                <a:solidFill>
                  <a:schemeClr val="tx2"/>
                </a:solidFill>
                <a:latin typeface="+mn-lt"/>
                <a:ea typeface="+mn-ea"/>
              </a:rPr>
              <a:t>sds</a:t>
            </a:r>
            <a:r>
              <a:rPr lang="en-US" sz="1200" dirty="0">
                <a:solidFill>
                  <a:schemeClr val="tx2"/>
                </a:solidFill>
                <a:latin typeface="+mn-lt"/>
                <a:ea typeface="+mn-ea"/>
              </a:rPr>
              <a:t> files are the input (as per </a:t>
            </a:r>
            <a:r>
              <a:rPr lang="en-US" sz="1200" dirty="0" err="1">
                <a:solidFill>
                  <a:schemeClr val="tx2"/>
                </a:solidFill>
                <a:latin typeface="+mn-lt"/>
                <a:ea typeface="+mn-ea"/>
              </a:rPr>
              <a:t>sdsio.yml</a:t>
            </a:r>
            <a:r>
              <a:rPr lang="en-US" sz="1200" dirty="0">
                <a:solidFill>
                  <a:schemeClr val="tx2"/>
                </a:solidFill>
                <a:latin typeface="+mn-lt"/>
                <a:ea typeface="+mn-ea"/>
              </a:rPr>
              <a:t>)</a:t>
            </a:r>
          </a:p>
          <a:p>
            <a:pPr marL="342900" indent="-342900" algn="l" defTabSz="914400" rtl="0" eaLnBrk="1" latinLnBrk="0" hangingPunct="1">
              <a:lnSpc>
                <a:spcPct val="90000"/>
              </a:lnSpc>
              <a:spcBef>
                <a:spcPts val="0"/>
              </a:spcBef>
              <a:spcAft>
                <a:spcPts val="600"/>
              </a:spcAft>
              <a:buFont typeface="Arial" panose="020B0604020202020204" pitchFamily="34" charset="0"/>
              <a:buChar char="•"/>
            </a:pPr>
            <a:r>
              <a:rPr lang="en-US" sz="1200" dirty="0">
                <a:solidFill>
                  <a:schemeClr val="tx2"/>
                </a:solidFill>
                <a:latin typeface="+mn-lt"/>
                <a:ea typeface="+mn-ea"/>
              </a:rPr>
              <a:t>New </a:t>
            </a:r>
            <a:r>
              <a:rPr lang="en-US" sz="1200" dirty="0" err="1">
                <a:solidFill>
                  <a:schemeClr val="tx2"/>
                </a:solidFill>
                <a:latin typeface="+mn-lt"/>
                <a:ea typeface="+mn-ea"/>
              </a:rPr>
              <a:t>SCoutput</a:t>
            </a:r>
            <a:r>
              <a:rPr lang="en-US" sz="1200" dirty="0">
                <a:solidFill>
                  <a:schemeClr val="tx2"/>
                </a:solidFill>
                <a:latin typeface="+mn-lt"/>
                <a:ea typeface="+mn-ea"/>
              </a:rPr>
              <a:t>.*.</a:t>
            </a:r>
            <a:r>
              <a:rPr lang="en-US" sz="1200" dirty="0" err="1">
                <a:solidFill>
                  <a:schemeClr val="tx2"/>
                </a:solidFill>
                <a:latin typeface="+mn-lt"/>
                <a:ea typeface="+mn-ea"/>
              </a:rPr>
              <a:t>sds</a:t>
            </a:r>
            <a:r>
              <a:rPr lang="en-US" sz="1200" dirty="0">
                <a:solidFill>
                  <a:schemeClr val="tx2"/>
                </a:solidFill>
                <a:latin typeface="+mn-lt"/>
                <a:ea typeface="+mn-ea"/>
              </a:rPr>
              <a:t> and </a:t>
            </a:r>
            <a:r>
              <a:rPr lang="en-US" sz="1200" err="1">
                <a:solidFill>
                  <a:schemeClr val="tx2"/>
                </a:solidFill>
                <a:latin typeface="+mn-lt"/>
                <a:ea typeface="+mn-ea"/>
              </a:rPr>
              <a:t>Mloutput</a:t>
            </a:r>
            <a:r>
              <a:rPr lang="en-US" sz="1200">
                <a:solidFill>
                  <a:schemeClr val="tx2"/>
                </a:solidFill>
                <a:latin typeface="+mn-lt"/>
                <a:ea typeface="+mn-ea"/>
              </a:rPr>
              <a:t>.*.p.sds </a:t>
            </a:r>
            <a:r>
              <a:rPr lang="en-US" sz="1200" dirty="0">
                <a:solidFill>
                  <a:schemeClr val="tx2"/>
                </a:solidFill>
                <a:latin typeface="+mn-lt"/>
                <a:ea typeface="+mn-ea"/>
              </a:rPr>
              <a:t>files are generated</a:t>
            </a:r>
            <a:br>
              <a:rPr lang="en-US" sz="2100" dirty="0">
                <a:solidFill>
                  <a:schemeClr val="tx2"/>
                </a:solidFill>
                <a:latin typeface="+mn-lt"/>
                <a:ea typeface="+mn-ea"/>
              </a:rPr>
            </a:br>
            <a:endParaRPr lang="en-US" sz="2100" kern="1200" dirty="0">
              <a:solidFill>
                <a:schemeClr val="tx2"/>
              </a:solidFill>
              <a:latin typeface="+mn-lt"/>
              <a:ea typeface="+mn-ea"/>
              <a:cs typeface="+mn-cs"/>
            </a:endParaRPr>
          </a:p>
        </p:txBody>
      </p:sp>
      <p:sp>
        <p:nvSpPr>
          <p:cNvPr id="2" name="TextBox 1">
            <a:extLst>
              <a:ext uri="{FF2B5EF4-FFF2-40B4-BE49-F238E27FC236}">
                <a16:creationId xmlns:a16="http://schemas.microsoft.com/office/drawing/2014/main" id="{C2A50B6C-1FBA-4C96-4318-814D7A47867F}"/>
              </a:ext>
            </a:extLst>
          </p:cNvPr>
          <p:cNvSpPr txBox="1"/>
          <p:nvPr/>
        </p:nvSpPr>
        <p:spPr>
          <a:xfrm>
            <a:off x="5599887" y="2881099"/>
            <a:ext cx="984462" cy="1938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400" b="1" kern="1200" dirty="0">
                <a:solidFill>
                  <a:schemeClr val="tx2"/>
                </a:solidFill>
                <a:latin typeface="Arial" panose="020B0604020202020204" pitchFamily="34" charset="0"/>
                <a:ea typeface="+mn-ea"/>
                <a:cs typeface="Arial" panose="020B0604020202020204" pitchFamily="34" charset="0"/>
              </a:rPr>
              <a:t>RTT</a:t>
            </a:r>
          </a:p>
        </p:txBody>
      </p:sp>
      <p:sp>
        <p:nvSpPr>
          <p:cNvPr id="7" name="TextBox 6">
            <a:extLst>
              <a:ext uri="{FF2B5EF4-FFF2-40B4-BE49-F238E27FC236}">
                <a16:creationId xmlns:a16="http://schemas.microsoft.com/office/drawing/2014/main" id="{3130AE01-8D5E-CD78-3A49-2112ADB5A7CB}"/>
              </a:ext>
            </a:extLst>
          </p:cNvPr>
          <p:cNvSpPr txBox="1"/>
          <p:nvPr/>
        </p:nvSpPr>
        <p:spPr>
          <a:xfrm>
            <a:off x="10613313" y="2890062"/>
            <a:ext cx="984462" cy="1938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400" b="1" kern="1200" dirty="0">
                <a:solidFill>
                  <a:schemeClr val="tx2"/>
                </a:solidFill>
                <a:latin typeface="Arial" panose="020B0604020202020204" pitchFamily="34" charset="0"/>
                <a:ea typeface="+mn-ea"/>
                <a:cs typeface="Arial" panose="020B0604020202020204" pitchFamily="34" charset="0"/>
              </a:rPr>
              <a:t>RTT</a:t>
            </a:r>
          </a:p>
        </p:txBody>
      </p:sp>
    </p:spTree>
    <p:extLst>
      <p:ext uri="{BB962C8B-B14F-4D97-AF65-F5344CB8AC3E}">
        <p14:creationId xmlns:p14="http://schemas.microsoft.com/office/powerpoint/2010/main" val="311414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31C4E-43FA-7F88-108B-FEB9EA4A1EE4}"/>
            </a:ext>
          </a:extLst>
        </p:cNvPr>
        <p:cNvGrpSpPr/>
        <p:nvPr/>
      </p:nvGrpSpPr>
      <p:grpSpPr>
        <a:xfrm>
          <a:off x="0" y="0"/>
          <a:ext cx="0" cy="0"/>
          <a:chOff x="0" y="0"/>
          <a:chExt cx="0" cy="0"/>
        </a:xfrm>
      </p:grpSpPr>
      <p:sp>
        <p:nvSpPr>
          <p:cNvPr id="99" name="Process 108">
            <a:extLst>
              <a:ext uri="{FF2B5EF4-FFF2-40B4-BE49-F238E27FC236}">
                <a16:creationId xmlns:a16="http://schemas.microsoft.com/office/drawing/2014/main" id="{C057221F-AF31-0570-1664-280F987808B2}"/>
              </a:ext>
            </a:extLst>
          </p:cNvPr>
          <p:cNvSpPr/>
          <p:nvPr/>
        </p:nvSpPr>
        <p:spPr>
          <a:xfrm>
            <a:off x="1977170" y="2864826"/>
            <a:ext cx="4247257" cy="394963"/>
          </a:xfrm>
          <a:prstGeom prst="flowChartProcess">
            <a:avLst/>
          </a:prstGeom>
          <a:solidFill>
            <a:srgbClr val="00C1DE"/>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4" name="Rectangle 3">
            <a:extLst>
              <a:ext uri="{FF2B5EF4-FFF2-40B4-BE49-F238E27FC236}">
                <a16:creationId xmlns:a16="http://schemas.microsoft.com/office/drawing/2014/main" id="{93536BDE-047A-02F0-EA83-BD30C00EE13D}"/>
              </a:ext>
            </a:extLst>
          </p:cNvPr>
          <p:cNvSpPr/>
          <p:nvPr/>
        </p:nvSpPr>
        <p:spPr>
          <a:xfrm>
            <a:off x="1086496" y="1192552"/>
            <a:ext cx="5276010" cy="2230652"/>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11" name="Content Placeholder 2">
            <a:extLst>
              <a:ext uri="{FF2B5EF4-FFF2-40B4-BE49-F238E27FC236}">
                <a16:creationId xmlns:a16="http://schemas.microsoft.com/office/drawing/2014/main" id="{57CA033B-BCE8-AB73-886F-2CE2191A0645}"/>
              </a:ext>
            </a:extLst>
          </p:cNvPr>
          <p:cNvSpPr txBox="1">
            <a:spLocks/>
          </p:cNvSpPr>
          <p:nvPr/>
        </p:nvSpPr>
        <p:spPr>
          <a:xfrm>
            <a:off x="1086496" y="1279242"/>
            <a:ext cx="5278710"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DATA STREAM UNDER DEVELOPMENT  </a:t>
            </a:r>
          </a:p>
        </p:txBody>
      </p:sp>
      <p:cxnSp>
        <p:nvCxnSpPr>
          <p:cNvPr id="15" name="Straight Arrow Connector 14">
            <a:extLst>
              <a:ext uri="{FF2B5EF4-FFF2-40B4-BE49-F238E27FC236}">
                <a16:creationId xmlns:a16="http://schemas.microsoft.com/office/drawing/2014/main" id="{574593E1-AD7E-97B3-D5C9-6996C151FEAC}"/>
              </a:ext>
            </a:extLst>
          </p:cNvPr>
          <p:cNvCxnSpPr>
            <a:cxnSpLocks/>
            <a:stCxn id="36" idx="3"/>
            <a:endCxn id="37" idx="1"/>
          </p:cNvCxnSpPr>
          <p:nvPr/>
        </p:nvCxnSpPr>
        <p:spPr>
          <a:xfrm>
            <a:off x="4204763" y="1814050"/>
            <a:ext cx="494877" cy="4996"/>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93D3871C-C840-444A-75A2-CC7B7EA7FCE3}"/>
              </a:ext>
            </a:extLst>
          </p:cNvPr>
          <p:cNvCxnSpPr>
            <a:cxnSpLocks/>
            <a:stCxn id="37" idx="3"/>
          </p:cNvCxnSpPr>
          <p:nvPr/>
        </p:nvCxnSpPr>
        <p:spPr>
          <a:xfrm>
            <a:off x="5682201" y="1819046"/>
            <a:ext cx="623349" cy="0"/>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sp>
        <p:nvSpPr>
          <p:cNvPr id="36" name="Process 105">
            <a:extLst>
              <a:ext uri="{FF2B5EF4-FFF2-40B4-BE49-F238E27FC236}">
                <a16:creationId xmlns:a16="http://schemas.microsoft.com/office/drawing/2014/main" id="{ED48D816-2D64-EB84-5A89-32701DB5D57E}"/>
              </a:ext>
            </a:extLst>
          </p:cNvPr>
          <p:cNvSpPr/>
          <p:nvPr/>
        </p:nvSpPr>
        <p:spPr>
          <a:xfrm>
            <a:off x="3246125" y="1595073"/>
            <a:ext cx="958638"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37" name="Process 106">
            <a:extLst>
              <a:ext uri="{FF2B5EF4-FFF2-40B4-BE49-F238E27FC236}">
                <a16:creationId xmlns:a16="http://schemas.microsoft.com/office/drawing/2014/main" id="{955D1B41-86AF-D62E-72D5-096B3AA76434}"/>
              </a:ext>
            </a:extLst>
          </p:cNvPr>
          <p:cNvSpPr/>
          <p:nvPr/>
        </p:nvSpPr>
        <p:spPr>
          <a:xfrm>
            <a:off x="4699640" y="1600069"/>
            <a:ext cx="982561"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54" name="TextBox 53">
            <a:extLst>
              <a:ext uri="{FF2B5EF4-FFF2-40B4-BE49-F238E27FC236}">
                <a16:creationId xmlns:a16="http://schemas.microsoft.com/office/drawing/2014/main" id="{6FB6A612-EE89-15A3-2220-2D818117E0E6}"/>
              </a:ext>
            </a:extLst>
          </p:cNvPr>
          <p:cNvSpPr txBox="1"/>
          <p:nvPr/>
        </p:nvSpPr>
        <p:spPr>
          <a:xfrm>
            <a:off x="5698305" y="1614492"/>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dirty="0">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cxnSp>
        <p:nvCxnSpPr>
          <p:cNvPr id="79" name="Straight Arrow Connector 78">
            <a:extLst>
              <a:ext uri="{FF2B5EF4-FFF2-40B4-BE49-F238E27FC236}">
                <a16:creationId xmlns:a16="http://schemas.microsoft.com/office/drawing/2014/main" id="{2FE3F190-C023-5BED-21C1-BE06093D5C53}"/>
              </a:ext>
            </a:extLst>
          </p:cNvPr>
          <p:cNvCxnSpPr>
            <a:cxnSpLocks/>
            <a:endCxn id="64" idx="0"/>
          </p:cNvCxnSpPr>
          <p:nvPr/>
        </p:nvCxnSpPr>
        <p:spPr>
          <a:xfrm>
            <a:off x="4425497" y="1809928"/>
            <a:ext cx="1" cy="499533"/>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29FCAA16-7D47-D321-BB76-DF8D95F6BF94}"/>
              </a:ext>
            </a:extLst>
          </p:cNvPr>
          <p:cNvCxnSpPr>
            <a:cxnSpLocks/>
            <a:endCxn id="78" idx="0"/>
          </p:cNvCxnSpPr>
          <p:nvPr/>
        </p:nvCxnSpPr>
        <p:spPr>
          <a:xfrm>
            <a:off x="5879273" y="1813173"/>
            <a:ext cx="1700" cy="490186"/>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251C0CB9-76F6-E913-4503-F21D85830D5B}"/>
              </a:ext>
            </a:extLst>
          </p:cNvPr>
          <p:cNvCxnSpPr>
            <a:cxnSpLocks/>
          </p:cNvCxnSpPr>
          <p:nvPr/>
        </p:nvCxnSpPr>
        <p:spPr>
          <a:xfrm flipH="1">
            <a:off x="4425497" y="2702043"/>
            <a:ext cx="1" cy="160402"/>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DA61453B-2018-1EF8-72E5-5E17CB348A4E}"/>
              </a:ext>
            </a:extLst>
          </p:cNvPr>
          <p:cNvCxnSpPr>
            <a:cxnSpLocks/>
          </p:cNvCxnSpPr>
          <p:nvPr/>
        </p:nvCxnSpPr>
        <p:spPr>
          <a:xfrm>
            <a:off x="5860223" y="2689220"/>
            <a:ext cx="0" cy="175606"/>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sp>
        <p:nvSpPr>
          <p:cNvPr id="102" name="Content Placeholder 2">
            <a:extLst>
              <a:ext uri="{FF2B5EF4-FFF2-40B4-BE49-F238E27FC236}">
                <a16:creationId xmlns:a16="http://schemas.microsoft.com/office/drawing/2014/main" id="{7CE5BDBE-A5B6-CBB8-EC52-54BC5FE53B61}"/>
              </a:ext>
            </a:extLst>
          </p:cNvPr>
          <p:cNvSpPr txBox="1">
            <a:spLocks/>
          </p:cNvSpPr>
          <p:nvPr/>
        </p:nvSpPr>
        <p:spPr>
          <a:xfrm>
            <a:off x="1989436" y="2977581"/>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SDSIO  INTERFACE</a:t>
            </a:r>
          </a:p>
        </p:txBody>
      </p:sp>
      <p:sp>
        <p:nvSpPr>
          <p:cNvPr id="105" name="Arrow: Down 104">
            <a:extLst>
              <a:ext uri="{FF2B5EF4-FFF2-40B4-BE49-F238E27FC236}">
                <a16:creationId xmlns:a16="http://schemas.microsoft.com/office/drawing/2014/main" id="{7A3B57E7-975F-4176-CBB2-92DEC9B3D97E}"/>
              </a:ext>
            </a:extLst>
          </p:cNvPr>
          <p:cNvSpPr/>
          <p:nvPr/>
        </p:nvSpPr>
        <p:spPr>
          <a:xfrm>
            <a:off x="4312323" y="3259096"/>
            <a:ext cx="233251" cy="286236"/>
          </a:xfrm>
          <a:prstGeom prst="downArrow">
            <a:avLst/>
          </a:prstGeom>
          <a:solidFill>
            <a:srgbClr val="00C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9788808-8266-D149-9E2B-180EBA708A1C}"/>
              </a:ext>
            </a:extLst>
          </p:cNvPr>
          <p:cNvSpPr/>
          <p:nvPr/>
        </p:nvSpPr>
        <p:spPr>
          <a:xfrm>
            <a:off x="2207299" y="3810559"/>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chemeClr val="tx1"/>
                </a:solidFill>
                <a:latin typeface="Aeonik" panose="020B0503030300000000" pitchFamily="34" charset="0"/>
                <a:cs typeface="Calibri" panose="020F0502020204030204" pitchFamily="34" charset="0"/>
              </a:rPr>
              <a:t>timeslot</a:t>
            </a:r>
          </a:p>
        </p:txBody>
      </p:sp>
      <p:sp>
        <p:nvSpPr>
          <p:cNvPr id="17" name="Rectangle 16">
            <a:extLst>
              <a:ext uri="{FF2B5EF4-FFF2-40B4-BE49-F238E27FC236}">
                <a16:creationId xmlns:a16="http://schemas.microsoft.com/office/drawing/2014/main" id="{77786628-B2BE-563D-4557-6A379DD10E87}"/>
              </a:ext>
            </a:extLst>
          </p:cNvPr>
          <p:cNvSpPr/>
          <p:nvPr/>
        </p:nvSpPr>
        <p:spPr>
          <a:xfrm>
            <a:off x="2207299" y="4011597"/>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19" name="Rectangle 18">
            <a:extLst>
              <a:ext uri="{FF2B5EF4-FFF2-40B4-BE49-F238E27FC236}">
                <a16:creationId xmlns:a16="http://schemas.microsoft.com/office/drawing/2014/main" id="{864A25BB-674E-9629-73C3-427676C71E6D}"/>
              </a:ext>
            </a:extLst>
          </p:cNvPr>
          <p:cNvSpPr/>
          <p:nvPr/>
        </p:nvSpPr>
        <p:spPr>
          <a:xfrm>
            <a:off x="2207299" y="4212634"/>
            <a:ext cx="956032" cy="606357"/>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22" name="Rectangle 21">
            <a:extLst>
              <a:ext uri="{FF2B5EF4-FFF2-40B4-BE49-F238E27FC236}">
                <a16:creationId xmlns:a16="http://schemas.microsoft.com/office/drawing/2014/main" id="{1BE351C1-C689-5782-BD2B-87B47D3C7FF1}"/>
              </a:ext>
            </a:extLst>
          </p:cNvPr>
          <p:cNvSpPr/>
          <p:nvPr/>
        </p:nvSpPr>
        <p:spPr>
          <a:xfrm>
            <a:off x="2207300" y="4812509"/>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24" name="Rectangle 23">
            <a:extLst>
              <a:ext uri="{FF2B5EF4-FFF2-40B4-BE49-F238E27FC236}">
                <a16:creationId xmlns:a16="http://schemas.microsoft.com/office/drawing/2014/main" id="{C3C73999-5007-7191-B476-C5E6EFB59199}"/>
              </a:ext>
            </a:extLst>
          </p:cNvPr>
          <p:cNvSpPr/>
          <p:nvPr/>
        </p:nvSpPr>
        <p:spPr>
          <a:xfrm>
            <a:off x="2207300" y="5013547"/>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25" name="Rectangle 24">
            <a:extLst>
              <a:ext uri="{FF2B5EF4-FFF2-40B4-BE49-F238E27FC236}">
                <a16:creationId xmlns:a16="http://schemas.microsoft.com/office/drawing/2014/main" id="{7EA00DB6-25D3-4ED3-B4F2-8683A9301D4F}"/>
              </a:ext>
            </a:extLst>
          </p:cNvPr>
          <p:cNvSpPr/>
          <p:nvPr/>
        </p:nvSpPr>
        <p:spPr>
          <a:xfrm>
            <a:off x="2207300" y="5214584"/>
            <a:ext cx="956032" cy="606357"/>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29" name="Rectangle 28">
            <a:extLst>
              <a:ext uri="{FF2B5EF4-FFF2-40B4-BE49-F238E27FC236}">
                <a16:creationId xmlns:a16="http://schemas.microsoft.com/office/drawing/2014/main" id="{005B1869-F884-6472-E9E6-ED5E638D4428}"/>
              </a:ext>
            </a:extLst>
          </p:cNvPr>
          <p:cNvSpPr/>
          <p:nvPr/>
        </p:nvSpPr>
        <p:spPr>
          <a:xfrm>
            <a:off x="2207299" y="5827426"/>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38" name="Rectangle 37">
            <a:extLst>
              <a:ext uri="{FF2B5EF4-FFF2-40B4-BE49-F238E27FC236}">
                <a16:creationId xmlns:a16="http://schemas.microsoft.com/office/drawing/2014/main" id="{A4CF7B77-CFBE-7845-F484-99DF34693E0F}"/>
              </a:ext>
            </a:extLst>
          </p:cNvPr>
          <p:cNvSpPr/>
          <p:nvPr/>
        </p:nvSpPr>
        <p:spPr>
          <a:xfrm>
            <a:off x="2207299" y="6028464"/>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48" name="Straight Connector 47">
            <a:extLst>
              <a:ext uri="{FF2B5EF4-FFF2-40B4-BE49-F238E27FC236}">
                <a16:creationId xmlns:a16="http://schemas.microsoft.com/office/drawing/2014/main" id="{590414DB-1484-AB4D-2517-07F7B47A59D7}"/>
              </a:ext>
            </a:extLst>
          </p:cNvPr>
          <p:cNvCxnSpPr>
            <a:cxnSpLocks/>
          </p:cNvCxnSpPr>
          <p:nvPr/>
        </p:nvCxnSpPr>
        <p:spPr>
          <a:xfrm>
            <a:off x="2207299" y="6229502"/>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0" name="Straight Connector 49">
            <a:extLst>
              <a:ext uri="{FF2B5EF4-FFF2-40B4-BE49-F238E27FC236}">
                <a16:creationId xmlns:a16="http://schemas.microsoft.com/office/drawing/2014/main" id="{5C4DE7B4-C4F1-09E1-7D3D-DB34BFE9B238}"/>
              </a:ext>
            </a:extLst>
          </p:cNvPr>
          <p:cNvCxnSpPr>
            <a:cxnSpLocks/>
          </p:cNvCxnSpPr>
          <p:nvPr/>
        </p:nvCxnSpPr>
        <p:spPr>
          <a:xfrm>
            <a:off x="3163331" y="6229502"/>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68" name="Rectangle 67">
            <a:extLst>
              <a:ext uri="{FF2B5EF4-FFF2-40B4-BE49-F238E27FC236}">
                <a16:creationId xmlns:a16="http://schemas.microsoft.com/office/drawing/2014/main" id="{BFDDC60C-6CE6-B76D-2852-46C691C1D52C}"/>
              </a:ext>
            </a:extLst>
          </p:cNvPr>
          <p:cNvSpPr/>
          <p:nvPr/>
        </p:nvSpPr>
        <p:spPr>
          <a:xfrm>
            <a:off x="3927714" y="3813136"/>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69" name="Rectangle 68">
            <a:extLst>
              <a:ext uri="{FF2B5EF4-FFF2-40B4-BE49-F238E27FC236}">
                <a16:creationId xmlns:a16="http://schemas.microsoft.com/office/drawing/2014/main" id="{55BE8732-74C0-2C8B-B5E9-832C24E43842}"/>
              </a:ext>
            </a:extLst>
          </p:cNvPr>
          <p:cNvSpPr/>
          <p:nvPr/>
        </p:nvSpPr>
        <p:spPr>
          <a:xfrm>
            <a:off x="3927714" y="4014174"/>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70" name="Rectangle 69">
            <a:extLst>
              <a:ext uri="{FF2B5EF4-FFF2-40B4-BE49-F238E27FC236}">
                <a16:creationId xmlns:a16="http://schemas.microsoft.com/office/drawing/2014/main" id="{08699127-E681-67E7-60CC-D60FDE18A299}"/>
              </a:ext>
            </a:extLst>
          </p:cNvPr>
          <p:cNvSpPr/>
          <p:nvPr/>
        </p:nvSpPr>
        <p:spPr>
          <a:xfrm>
            <a:off x="3927714" y="4215212"/>
            <a:ext cx="956032" cy="408562"/>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71" name="Rectangle 70">
            <a:extLst>
              <a:ext uri="{FF2B5EF4-FFF2-40B4-BE49-F238E27FC236}">
                <a16:creationId xmlns:a16="http://schemas.microsoft.com/office/drawing/2014/main" id="{0E3DD037-DFD6-38AC-3FC0-AB6B4943B8C8}"/>
              </a:ext>
            </a:extLst>
          </p:cNvPr>
          <p:cNvSpPr/>
          <p:nvPr/>
        </p:nvSpPr>
        <p:spPr>
          <a:xfrm>
            <a:off x="3930959" y="4627021"/>
            <a:ext cx="952787"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72" name="Rectangle 71">
            <a:extLst>
              <a:ext uri="{FF2B5EF4-FFF2-40B4-BE49-F238E27FC236}">
                <a16:creationId xmlns:a16="http://schemas.microsoft.com/office/drawing/2014/main" id="{F4767560-518B-D069-D91B-C9EF2BBA16F6}"/>
              </a:ext>
            </a:extLst>
          </p:cNvPr>
          <p:cNvSpPr/>
          <p:nvPr/>
        </p:nvSpPr>
        <p:spPr>
          <a:xfrm>
            <a:off x="3930959" y="4828059"/>
            <a:ext cx="952787"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73" name="Rectangle 72">
            <a:extLst>
              <a:ext uri="{FF2B5EF4-FFF2-40B4-BE49-F238E27FC236}">
                <a16:creationId xmlns:a16="http://schemas.microsoft.com/office/drawing/2014/main" id="{F463EB34-FBCA-E06B-1282-76319730B408}"/>
              </a:ext>
            </a:extLst>
          </p:cNvPr>
          <p:cNvSpPr/>
          <p:nvPr/>
        </p:nvSpPr>
        <p:spPr>
          <a:xfrm>
            <a:off x="3930959" y="5029096"/>
            <a:ext cx="952787" cy="408557"/>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74" name="Rectangle 73">
            <a:extLst>
              <a:ext uri="{FF2B5EF4-FFF2-40B4-BE49-F238E27FC236}">
                <a16:creationId xmlns:a16="http://schemas.microsoft.com/office/drawing/2014/main" id="{EE70DDF1-5153-63D6-2DD3-221C6047FB48}"/>
              </a:ext>
            </a:extLst>
          </p:cNvPr>
          <p:cNvSpPr/>
          <p:nvPr/>
        </p:nvSpPr>
        <p:spPr>
          <a:xfrm>
            <a:off x="3927714" y="5434418"/>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75" name="Rectangle 74">
            <a:extLst>
              <a:ext uri="{FF2B5EF4-FFF2-40B4-BE49-F238E27FC236}">
                <a16:creationId xmlns:a16="http://schemas.microsoft.com/office/drawing/2014/main" id="{A036DE3D-B2F8-E487-9EB8-51406B8B067A}"/>
              </a:ext>
            </a:extLst>
          </p:cNvPr>
          <p:cNvSpPr/>
          <p:nvPr/>
        </p:nvSpPr>
        <p:spPr>
          <a:xfrm>
            <a:off x="3927714" y="5635456"/>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76" name="Straight Connector 75">
            <a:extLst>
              <a:ext uri="{FF2B5EF4-FFF2-40B4-BE49-F238E27FC236}">
                <a16:creationId xmlns:a16="http://schemas.microsoft.com/office/drawing/2014/main" id="{CD62E9C7-8B20-F580-E088-1763F6DD1EE1}"/>
              </a:ext>
            </a:extLst>
          </p:cNvPr>
          <p:cNvCxnSpPr>
            <a:cxnSpLocks/>
          </p:cNvCxnSpPr>
          <p:nvPr/>
        </p:nvCxnSpPr>
        <p:spPr>
          <a:xfrm>
            <a:off x="3927714" y="5836494"/>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7" name="Straight Connector 76">
            <a:extLst>
              <a:ext uri="{FF2B5EF4-FFF2-40B4-BE49-F238E27FC236}">
                <a16:creationId xmlns:a16="http://schemas.microsoft.com/office/drawing/2014/main" id="{7D933344-1BA9-2F6C-E739-9E6066664F6E}"/>
              </a:ext>
            </a:extLst>
          </p:cNvPr>
          <p:cNvCxnSpPr>
            <a:cxnSpLocks/>
          </p:cNvCxnSpPr>
          <p:nvPr/>
        </p:nvCxnSpPr>
        <p:spPr>
          <a:xfrm>
            <a:off x="4883746" y="5836494"/>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80" name="Straight Connector 79">
            <a:extLst>
              <a:ext uri="{FF2B5EF4-FFF2-40B4-BE49-F238E27FC236}">
                <a16:creationId xmlns:a16="http://schemas.microsoft.com/office/drawing/2014/main" id="{B3BB4F5C-ABDE-D3F0-F173-B9126C5C4D13}"/>
              </a:ext>
            </a:extLst>
          </p:cNvPr>
          <p:cNvCxnSpPr>
            <a:cxnSpLocks/>
            <a:stCxn id="10" idx="3"/>
            <a:endCxn id="68" idx="1"/>
          </p:cNvCxnSpPr>
          <p:nvPr/>
        </p:nvCxnSpPr>
        <p:spPr>
          <a:xfrm>
            <a:off x="3163331" y="3911078"/>
            <a:ext cx="764383" cy="257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1" name="Rectangle 80">
            <a:extLst>
              <a:ext uri="{FF2B5EF4-FFF2-40B4-BE49-F238E27FC236}">
                <a16:creationId xmlns:a16="http://schemas.microsoft.com/office/drawing/2014/main" id="{93E4948B-B463-3603-8AF6-A7A575784BC6}"/>
              </a:ext>
            </a:extLst>
          </p:cNvPr>
          <p:cNvSpPr/>
          <p:nvPr/>
        </p:nvSpPr>
        <p:spPr>
          <a:xfrm>
            <a:off x="5406474" y="3810559"/>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83" name="Rectangle 82">
            <a:extLst>
              <a:ext uri="{FF2B5EF4-FFF2-40B4-BE49-F238E27FC236}">
                <a16:creationId xmlns:a16="http://schemas.microsoft.com/office/drawing/2014/main" id="{00F9E9B5-09F1-8061-0246-1A41D4A62E7C}"/>
              </a:ext>
            </a:extLst>
          </p:cNvPr>
          <p:cNvSpPr/>
          <p:nvPr/>
        </p:nvSpPr>
        <p:spPr>
          <a:xfrm>
            <a:off x="5406474" y="4011597"/>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85" name="Rectangle 84">
            <a:extLst>
              <a:ext uri="{FF2B5EF4-FFF2-40B4-BE49-F238E27FC236}">
                <a16:creationId xmlns:a16="http://schemas.microsoft.com/office/drawing/2014/main" id="{932FE0E9-D172-48C5-7F40-400A5E413ADD}"/>
              </a:ext>
            </a:extLst>
          </p:cNvPr>
          <p:cNvSpPr/>
          <p:nvPr/>
        </p:nvSpPr>
        <p:spPr>
          <a:xfrm>
            <a:off x="5406474" y="4212634"/>
            <a:ext cx="956032" cy="502595"/>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86" name="Rectangle 85">
            <a:extLst>
              <a:ext uri="{FF2B5EF4-FFF2-40B4-BE49-F238E27FC236}">
                <a16:creationId xmlns:a16="http://schemas.microsoft.com/office/drawing/2014/main" id="{3494D306-42F5-3AD9-388B-0462B68A906A}"/>
              </a:ext>
            </a:extLst>
          </p:cNvPr>
          <p:cNvSpPr/>
          <p:nvPr/>
        </p:nvSpPr>
        <p:spPr>
          <a:xfrm>
            <a:off x="5406475" y="4715234"/>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87" name="Rectangle 86">
            <a:extLst>
              <a:ext uri="{FF2B5EF4-FFF2-40B4-BE49-F238E27FC236}">
                <a16:creationId xmlns:a16="http://schemas.microsoft.com/office/drawing/2014/main" id="{0362B3B3-C895-D9BD-1BFE-C4AB926842EA}"/>
              </a:ext>
            </a:extLst>
          </p:cNvPr>
          <p:cNvSpPr/>
          <p:nvPr/>
        </p:nvSpPr>
        <p:spPr>
          <a:xfrm>
            <a:off x="5406475" y="4916272"/>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88" name="Rectangle 87">
            <a:extLst>
              <a:ext uri="{FF2B5EF4-FFF2-40B4-BE49-F238E27FC236}">
                <a16:creationId xmlns:a16="http://schemas.microsoft.com/office/drawing/2014/main" id="{C0A11BD2-BC38-9542-BD05-D7FEF8C0A76D}"/>
              </a:ext>
            </a:extLst>
          </p:cNvPr>
          <p:cNvSpPr/>
          <p:nvPr/>
        </p:nvSpPr>
        <p:spPr>
          <a:xfrm>
            <a:off x="5406475" y="5117309"/>
            <a:ext cx="956032" cy="564202"/>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89" name="Rectangle 88">
            <a:extLst>
              <a:ext uri="{FF2B5EF4-FFF2-40B4-BE49-F238E27FC236}">
                <a16:creationId xmlns:a16="http://schemas.microsoft.com/office/drawing/2014/main" id="{F0E25823-C743-CBFE-C4DC-3B682548410E}"/>
              </a:ext>
            </a:extLst>
          </p:cNvPr>
          <p:cNvSpPr/>
          <p:nvPr/>
        </p:nvSpPr>
        <p:spPr>
          <a:xfrm>
            <a:off x="5406474" y="5678272"/>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90" name="Rectangle 89">
            <a:extLst>
              <a:ext uri="{FF2B5EF4-FFF2-40B4-BE49-F238E27FC236}">
                <a16:creationId xmlns:a16="http://schemas.microsoft.com/office/drawing/2014/main" id="{E19F0835-54DA-F46B-BFF9-546898B24079}"/>
              </a:ext>
            </a:extLst>
          </p:cNvPr>
          <p:cNvSpPr/>
          <p:nvPr/>
        </p:nvSpPr>
        <p:spPr>
          <a:xfrm>
            <a:off x="5406474" y="5879310"/>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92" name="Straight Connector 91">
            <a:extLst>
              <a:ext uri="{FF2B5EF4-FFF2-40B4-BE49-F238E27FC236}">
                <a16:creationId xmlns:a16="http://schemas.microsoft.com/office/drawing/2014/main" id="{E81C35AD-49D2-155A-F312-141213552508}"/>
              </a:ext>
            </a:extLst>
          </p:cNvPr>
          <p:cNvCxnSpPr>
            <a:cxnSpLocks/>
          </p:cNvCxnSpPr>
          <p:nvPr/>
        </p:nvCxnSpPr>
        <p:spPr>
          <a:xfrm>
            <a:off x="5406474" y="6080348"/>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93" name="Straight Connector 92">
            <a:extLst>
              <a:ext uri="{FF2B5EF4-FFF2-40B4-BE49-F238E27FC236}">
                <a16:creationId xmlns:a16="http://schemas.microsoft.com/office/drawing/2014/main" id="{0B31A6D5-AF90-CB35-4D52-2E1040D06736}"/>
              </a:ext>
            </a:extLst>
          </p:cNvPr>
          <p:cNvCxnSpPr>
            <a:cxnSpLocks/>
          </p:cNvCxnSpPr>
          <p:nvPr/>
        </p:nvCxnSpPr>
        <p:spPr>
          <a:xfrm>
            <a:off x="6362506" y="6080348"/>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96" name="Straight Connector 95">
            <a:extLst>
              <a:ext uri="{FF2B5EF4-FFF2-40B4-BE49-F238E27FC236}">
                <a16:creationId xmlns:a16="http://schemas.microsoft.com/office/drawing/2014/main" id="{5ED5AE93-29D6-91D7-560C-7453D47F5CFD}"/>
              </a:ext>
            </a:extLst>
          </p:cNvPr>
          <p:cNvCxnSpPr>
            <a:cxnSpLocks/>
            <a:stCxn id="68" idx="3"/>
            <a:endCxn id="81" idx="1"/>
          </p:cNvCxnSpPr>
          <p:nvPr/>
        </p:nvCxnSpPr>
        <p:spPr>
          <a:xfrm flipV="1">
            <a:off x="4883746" y="3911078"/>
            <a:ext cx="522728" cy="257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B5994CC0-542E-DF6C-25FF-9C086E36088D}"/>
              </a:ext>
            </a:extLst>
          </p:cNvPr>
          <p:cNvCxnSpPr>
            <a:cxnSpLocks/>
            <a:stCxn id="22" idx="3"/>
            <a:endCxn id="71" idx="1"/>
          </p:cNvCxnSpPr>
          <p:nvPr/>
        </p:nvCxnSpPr>
        <p:spPr>
          <a:xfrm flipV="1">
            <a:off x="3163332" y="4727540"/>
            <a:ext cx="767627" cy="185488"/>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E1CE2258-3CAE-8D2D-B750-91530F11246A}"/>
              </a:ext>
            </a:extLst>
          </p:cNvPr>
          <p:cNvCxnSpPr>
            <a:cxnSpLocks/>
            <a:stCxn id="29" idx="3"/>
            <a:endCxn id="74" idx="1"/>
          </p:cNvCxnSpPr>
          <p:nvPr/>
        </p:nvCxnSpPr>
        <p:spPr>
          <a:xfrm flipV="1">
            <a:off x="3163331" y="5534937"/>
            <a:ext cx="764383" cy="393008"/>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399F78FA-AADF-BF0E-5E54-738881A014D5}"/>
              </a:ext>
            </a:extLst>
          </p:cNvPr>
          <p:cNvCxnSpPr>
            <a:cxnSpLocks/>
            <a:endCxn id="89" idx="1"/>
          </p:cNvCxnSpPr>
          <p:nvPr/>
        </p:nvCxnSpPr>
        <p:spPr>
          <a:xfrm>
            <a:off x="4750531" y="5531959"/>
            <a:ext cx="655943" cy="246832"/>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1DC664E4-924A-3B1D-A795-73DB193EBD16}"/>
              </a:ext>
            </a:extLst>
          </p:cNvPr>
          <p:cNvCxnSpPr>
            <a:cxnSpLocks/>
            <a:stCxn id="71" idx="3"/>
            <a:endCxn id="86" idx="1"/>
          </p:cNvCxnSpPr>
          <p:nvPr/>
        </p:nvCxnSpPr>
        <p:spPr>
          <a:xfrm>
            <a:off x="4883746" y="4727540"/>
            <a:ext cx="522729" cy="88213"/>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9" name="TextBox 118">
            <a:extLst>
              <a:ext uri="{FF2B5EF4-FFF2-40B4-BE49-F238E27FC236}">
                <a16:creationId xmlns:a16="http://schemas.microsoft.com/office/drawing/2014/main" id="{B17965B9-89B8-D14F-9D9F-B0F8C209A5D6}"/>
              </a:ext>
            </a:extLst>
          </p:cNvPr>
          <p:cNvSpPr txBox="1"/>
          <p:nvPr/>
        </p:nvSpPr>
        <p:spPr>
          <a:xfrm>
            <a:off x="2158051" y="3571396"/>
            <a:ext cx="1021408" cy="142347"/>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000" b="1" dirty="0" err="1">
                <a:solidFill>
                  <a:schemeClr val="tx2"/>
                </a:solidFill>
                <a:latin typeface="Courier New" panose="02070309020205020404" pitchFamily="49" charset="0"/>
                <a:cs typeface="Courier New" panose="02070309020205020404" pitchFamily="49" charset="0"/>
              </a:rPr>
              <a:t>SCinput</a:t>
            </a:r>
            <a:endParaRPr lang="en-US" sz="1000" b="1" kern="1200" dirty="0">
              <a:solidFill>
                <a:schemeClr val="tx2"/>
              </a:solidFill>
              <a:latin typeface="Courier New" panose="02070309020205020404" pitchFamily="49" charset="0"/>
              <a:cs typeface="Courier New" panose="02070309020205020404" pitchFamily="49" charset="0"/>
            </a:endParaRPr>
          </a:p>
        </p:txBody>
      </p:sp>
      <p:sp>
        <p:nvSpPr>
          <p:cNvPr id="120" name="TextBox 119">
            <a:extLst>
              <a:ext uri="{FF2B5EF4-FFF2-40B4-BE49-F238E27FC236}">
                <a16:creationId xmlns:a16="http://schemas.microsoft.com/office/drawing/2014/main" id="{9A780D79-BA33-9E59-5472-4AA9FD07E5B5}"/>
              </a:ext>
            </a:extLst>
          </p:cNvPr>
          <p:cNvSpPr txBox="1"/>
          <p:nvPr/>
        </p:nvSpPr>
        <p:spPr>
          <a:xfrm>
            <a:off x="3882055" y="3586994"/>
            <a:ext cx="1067487" cy="142347"/>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000" b="1" dirty="0" err="1">
                <a:solidFill>
                  <a:schemeClr val="tx2"/>
                </a:solidFill>
                <a:latin typeface="Courier New" panose="02070309020205020404" pitchFamily="49" charset="0"/>
                <a:cs typeface="Courier New" panose="02070309020205020404" pitchFamily="49" charset="0"/>
              </a:rPr>
              <a:t>SCoutput</a:t>
            </a:r>
            <a:endParaRPr lang="en-US" sz="1000" b="1" kern="1200" dirty="0">
              <a:solidFill>
                <a:schemeClr val="tx2"/>
              </a:solidFill>
              <a:latin typeface="Courier New" panose="02070309020205020404" pitchFamily="49" charset="0"/>
              <a:cs typeface="Courier New" panose="02070309020205020404" pitchFamily="49" charset="0"/>
            </a:endParaRPr>
          </a:p>
        </p:txBody>
      </p:sp>
      <p:sp>
        <p:nvSpPr>
          <p:cNvPr id="121" name="TextBox 120">
            <a:extLst>
              <a:ext uri="{FF2B5EF4-FFF2-40B4-BE49-F238E27FC236}">
                <a16:creationId xmlns:a16="http://schemas.microsoft.com/office/drawing/2014/main" id="{B2F2EF16-173E-4163-0A45-46E5CBDE1E45}"/>
              </a:ext>
            </a:extLst>
          </p:cNvPr>
          <p:cNvSpPr txBox="1"/>
          <p:nvPr/>
        </p:nvSpPr>
        <p:spPr>
          <a:xfrm>
            <a:off x="5332207" y="3595867"/>
            <a:ext cx="1067487" cy="142347"/>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000" b="1" dirty="0" err="1">
                <a:solidFill>
                  <a:schemeClr val="tx2"/>
                </a:solidFill>
                <a:latin typeface="Courier New" panose="02070309020205020404" pitchFamily="49" charset="0"/>
                <a:cs typeface="Courier New" panose="02070309020205020404" pitchFamily="49" charset="0"/>
              </a:rPr>
              <a:t>MLoutput</a:t>
            </a:r>
            <a:endParaRPr lang="en-US" sz="1000" b="1" kern="1200" dirty="0">
              <a:solidFill>
                <a:schemeClr val="tx2"/>
              </a:solidFill>
              <a:latin typeface="Courier New" panose="02070309020205020404" pitchFamily="49" charset="0"/>
              <a:cs typeface="Courier New" panose="02070309020205020404" pitchFamily="49" charset="0"/>
            </a:endParaRPr>
          </a:p>
        </p:txBody>
      </p:sp>
      <p:sp>
        <p:nvSpPr>
          <p:cNvPr id="46" name="Arrow: Down 45">
            <a:extLst>
              <a:ext uri="{FF2B5EF4-FFF2-40B4-BE49-F238E27FC236}">
                <a16:creationId xmlns:a16="http://schemas.microsoft.com/office/drawing/2014/main" id="{EA886106-5477-F9FE-9BF3-D09C8EEFCA21}"/>
              </a:ext>
            </a:extLst>
          </p:cNvPr>
          <p:cNvSpPr/>
          <p:nvPr/>
        </p:nvSpPr>
        <p:spPr>
          <a:xfrm>
            <a:off x="5744898" y="3266876"/>
            <a:ext cx="233251" cy="286236"/>
          </a:xfrm>
          <a:prstGeom prst="downArrow">
            <a:avLst/>
          </a:prstGeom>
          <a:solidFill>
            <a:srgbClr val="00C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Process 108">
            <a:extLst>
              <a:ext uri="{FF2B5EF4-FFF2-40B4-BE49-F238E27FC236}">
                <a16:creationId xmlns:a16="http://schemas.microsoft.com/office/drawing/2014/main" id="{E4E9D9E9-4759-3EB4-FA3D-3DAE08C2774A}"/>
              </a:ext>
            </a:extLst>
          </p:cNvPr>
          <p:cNvSpPr/>
          <p:nvPr/>
        </p:nvSpPr>
        <p:spPr>
          <a:xfrm>
            <a:off x="4087099" y="2309461"/>
            <a:ext cx="676798" cy="394963"/>
          </a:xfrm>
          <a:prstGeom prst="flowChartProcess">
            <a:avLst/>
          </a:prstGeom>
          <a:solidFill>
            <a:srgbClr val="00C1DE"/>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chemeClr val="tx2"/>
                </a:solidFill>
                <a:effectLst/>
                <a:uLnTx/>
                <a:uFillTx/>
                <a:latin typeface="Aeonik" panose="020B0503030300000000" pitchFamily="34" charset="0"/>
                <a:ea typeface="+mn-ea"/>
                <a:cs typeface="Calibri" panose="020F0502020204030204" pitchFamily="34" charset="0"/>
              </a:rPr>
              <a:t>SDS</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chemeClr val="tx2"/>
                </a:solidFill>
                <a:effectLst/>
                <a:uLnTx/>
                <a:uFillTx/>
                <a:latin typeface="Aeonik" panose="020B0503030300000000" pitchFamily="34" charset="0"/>
                <a:ea typeface="+mn-ea"/>
                <a:cs typeface="Calibri" panose="020F0502020204030204" pitchFamily="34" charset="0"/>
              </a:rPr>
              <a:t>Stream</a:t>
            </a:r>
            <a:endParaRPr kumimoji="0" lang="en-GB" sz="1100" b="0" i="0" u="none" strike="noStrike" kern="1200" cap="none" spc="0" normalizeH="0" baseline="0" noProof="0" dirty="0">
              <a:ln>
                <a:noFill/>
              </a:ln>
              <a:solidFill>
                <a:schemeClr val="tx2"/>
              </a:solidFill>
              <a:effectLst/>
              <a:uLnTx/>
              <a:uFillTx/>
              <a:latin typeface="Aeonik" panose="020B0503030300000000" pitchFamily="34" charset="0"/>
              <a:ea typeface="+mn-ea"/>
              <a:cs typeface="Calibri" panose="020F0502020204030204" pitchFamily="34" charset="0"/>
            </a:endParaRPr>
          </a:p>
        </p:txBody>
      </p:sp>
      <p:sp>
        <p:nvSpPr>
          <p:cNvPr id="78" name="Process 108">
            <a:extLst>
              <a:ext uri="{FF2B5EF4-FFF2-40B4-BE49-F238E27FC236}">
                <a16:creationId xmlns:a16="http://schemas.microsoft.com/office/drawing/2014/main" id="{2AEA55B1-15D2-1755-3DE7-26EAAA75F4FC}"/>
              </a:ext>
            </a:extLst>
          </p:cNvPr>
          <p:cNvSpPr/>
          <p:nvPr/>
        </p:nvSpPr>
        <p:spPr>
          <a:xfrm>
            <a:off x="5542574" y="2303359"/>
            <a:ext cx="676798" cy="394963"/>
          </a:xfrm>
          <a:prstGeom prst="flowChartProcess">
            <a:avLst/>
          </a:prstGeom>
          <a:solidFill>
            <a:srgbClr val="00C1DE"/>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chemeClr val="tx2"/>
                </a:solidFill>
                <a:effectLst/>
                <a:uLnTx/>
                <a:uFillTx/>
                <a:latin typeface="Aeonik" panose="020B0503030300000000" pitchFamily="34" charset="0"/>
                <a:ea typeface="+mn-ea"/>
                <a:cs typeface="Calibri" panose="020F0502020204030204" pitchFamily="34" charset="0"/>
              </a:rPr>
              <a:t>SDS</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chemeClr val="tx2"/>
                </a:solidFill>
                <a:effectLst/>
                <a:uLnTx/>
                <a:uFillTx/>
                <a:latin typeface="Aeonik" panose="020B0503030300000000" pitchFamily="34" charset="0"/>
                <a:ea typeface="+mn-ea"/>
                <a:cs typeface="Calibri" panose="020F0502020204030204" pitchFamily="34" charset="0"/>
              </a:rPr>
              <a:t>Stream</a:t>
            </a:r>
            <a:endParaRPr kumimoji="0" lang="en-GB" sz="1100" b="0" i="0" u="none" strike="noStrike" kern="1200" cap="none" spc="0" normalizeH="0" baseline="0" noProof="0" dirty="0">
              <a:ln>
                <a:noFill/>
              </a:ln>
              <a:solidFill>
                <a:schemeClr val="tx2"/>
              </a:solidFill>
              <a:effectLst/>
              <a:uLnTx/>
              <a:uFillTx/>
              <a:latin typeface="Aeonik" panose="020B0503030300000000" pitchFamily="34" charset="0"/>
              <a:ea typeface="+mn-ea"/>
              <a:cs typeface="Calibri" panose="020F0502020204030204" pitchFamily="34" charset="0"/>
            </a:endParaRPr>
          </a:p>
        </p:txBody>
      </p:sp>
      <p:sp>
        <p:nvSpPr>
          <p:cNvPr id="150" name="Process 108">
            <a:extLst>
              <a:ext uri="{FF2B5EF4-FFF2-40B4-BE49-F238E27FC236}">
                <a16:creationId xmlns:a16="http://schemas.microsoft.com/office/drawing/2014/main" id="{81808636-ABD7-D145-C4AC-E0A1C162B008}"/>
              </a:ext>
            </a:extLst>
          </p:cNvPr>
          <p:cNvSpPr/>
          <p:nvPr/>
        </p:nvSpPr>
        <p:spPr>
          <a:xfrm>
            <a:off x="1173221" y="3017448"/>
            <a:ext cx="149478" cy="141293"/>
          </a:xfrm>
          <a:prstGeom prst="flowChartProcess">
            <a:avLst/>
          </a:prstGeom>
          <a:solidFill>
            <a:srgbClr val="00C1DE"/>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grpSp>
        <p:nvGrpSpPr>
          <p:cNvPr id="16" name="Group 15">
            <a:extLst>
              <a:ext uri="{FF2B5EF4-FFF2-40B4-BE49-F238E27FC236}">
                <a16:creationId xmlns:a16="http://schemas.microsoft.com/office/drawing/2014/main" id="{E47165E3-349B-CD11-A9D6-145E3DF90AE4}"/>
              </a:ext>
            </a:extLst>
          </p:cNvPr>
          <p:cNvGrpSpPr/>
          <p:nvPr/>
        </p:nvGrpSpPr>
        <p:grpSpPr>
          <a:xfrm>
            <a:off x="158899" y="1241844"/>
            <a:ext cx="3087226" cy="2303786"/>
            <a:chOff x="158899" y="1241844"/>
            <a:chExt cx="3087226" cy="2303786"/>
          </a:xfrm>
        </p:grpSpPr>
        <p:pic>
          <p:nvPicPr>
            <p:cNvPr id="9" name="Picture 8">
              <a:extLst>
                <a:ext uri="{FF2B5EF4-FFF2-40B4-BE49-F238E27FC236}">
                  <a16:creationId xmlns:a16="http://schemas.microsoft.com/office/drawing/2014/main" id="{0C878013-73E1-5E3B-64AE-89AB51314EC9}"/>
                </a:ext>
              </a:extLst>
            </p:cNvPr>
            <p:cNvPicPr>
              <a:picLocks noChangeAspect="1"/>
            </p:cNvPicPr>
            <p:nvPr/>
          </p:nvPicPr>
          <p:blipFill>
            <a:blip r:embed="rId5"/>
            <a:stretch>
              <a:fillRect/>
            </a:stretch>
          </p:blipFill>
          <p:spPr>
            <a:xfrm>
              <a:off x="336265" y="1289006"/>
              <a:ext cx="371504" cy="471311"/>
            </a:xfrm>
            <a:prstGeom prst="rect">
              <a:avLst/>
            </a:prstGeom>
          </p:spPr>
        </p:pic>
        <p:cxnSp>
          <p:nvCxnSpPr>
            <p:cNvPr id="13" name="Straight Arrow Connector 12">
              <a:extLst>
                <a:ext uri="{FF2B5EF4-FFF2-40B4-BE49-F238E27FC236}">
                  <a16:creationId xmlns:a16="http://schemas.microsoft.com/office/drawing/2014/main" id="{FF876E8F-A13F-4A4C-0153-BA166C7C967C}"/>
                </a:ext>
              </a:extLst>
            </p:cNvPr>
            <p:cNvCxnSpPr>
              <a:cxnSpLocks/>
            </p:cNvCxnSpPr>
            <p:nvPr/>
          </p:nvCxnSpPr>
          <p:spPr>
            <a:xfrm>
              <a:off x="2087991" y="1760317"/>
              <a:ext cx="1158134" cy="0"/>
            </a:xfrm>
            <a:prstGeom prst="straightConnector1">
              <a:avLst/>
            </a:prstGeom>
            <a:ln w="158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Right Brace 22">
              <a:extLst>
                <a:ext uri="{FF2B5EF4-FFF2-40B4-BE49-F238E27FC236}">
                  <a16:creationId xmlns:a16="http://schemas.microsoft.com/office/drawing/2014/main" id="{C1540736-12B9-2134-304C-57A0C4039968}"/>
                </a:ext>
              </a:extLst>
            </p:cNvPr>
            <p:cNvSpPr/>
            <p:nvPr/>
          </p:nvSpPr>
          <p:spPr>
            <a:xfrm>
              <a:off x="686070" y="1241844"/>
              <a:ext cx="529177" cy="2116512"/>
            </a:xfrm>
            <a:prstGeom prst="rightBrace">
              <a:avLst>
                <a:gd name="adj1" fmla="val 0"/>
                <a:gd name="adj2" fmla="val 27074"/>
              </a:avLst>
            </a:prstGeom>
            <a:ln w="158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eonik" panose="020B0503030300000000" pitchFamily="34" charset="0"/>
                <a:ea typeface="+mn-ea"/>
                <a:cs typeface="Calibri" panose="020F0502020204030204" pitchFamily="34" charset="0"/>
              </a:endParaRPr>
            </a:p>
          </p:txBody>
        </p:sp>
        <p:pic>
          <p:nvPicPr>
            <p:cNvPr id="27" name="Picture 26">
              <a:extLst>
                <a:ext uri="{FF2B5EF4-FFF2-40B4-BE49-F238E27FC236}">
                  <a16:creationId xmlns:a16="http://schemas.microsoft.com/office/drawing/2014/main" id="{DBB2BB05-D6F9-783C-B813-15ED78A6B20C}"/>
                </a:ext>
              </a:extLst>
            </p:cNvPr>
            <p:cNvPicPr>
              <a:picLocks noChangeAspect="1"/>
            </p:cNvPicPr>
            <p:nvPr/>
          </p:nvPicPr>
          <p:blipFill>
            <a:blip r:embed="rId6"/>
            <a:stretch>
              <a:fillRect/>
            </a:stretch>
          </p:blipFill>
          <p:spPr>
            <a:xfrm>
              <a:off x="346252" y="2196552"/>
              <a:ext cx="354609" cy="323203"/>
            </a:xfrm>
            <a:prstGeom prst="rect">
              <a:avLst/>
            </a:prstGeom>
          </p:spPr>
        </p:pic>
        <p:pic>
          <p:nvPicPr>
            <p:cNvPr id="28" name="Picture 27">
              <a:extLst>
                <a:ext uri="{FF2B5EF4-FFF2-40B4-BE49-F238E27FC236}">
                  <a16:creationId xmlns:a16="http://schemas.microsoft.com/office/drawing/2014/main" id="{C7718EED-8D60-B27F-A4EF-42A175CC8C8D}"/>
                </a:ext>
              </a:extLst>
            </p:cNvPr>
            <p:cNvPicPr>
              <a:picLocks noChangeAspect="1"/>
            </p:cNvPicPr>
            <p:nvPr/>
          </p:nvPicPr>
          <p:blipFill>
            <a:blip r:embed="rId7"/>
            <a:stretch>
              <a:fillRect/>
            </a:stretch>
          </p:blipFill>
          <p:spPr>
            <a:xfrm>
              <a:off x="320569" y="2929371"/>
              <a:ext cx="405975" cy="194161"/>
            </a:xfrm>
            <a:prstGeom prst="rect">
              <a:avLst/>
            </a:prstGeom>
          </p:spPr>
        </p:pic>
        <p:sp>
          <p:nvSpPr>
            <p:cNvPr id="31" name="TextBox 30">
              <a:extLst>
                <a:ext uri="{FF2B5EF4-FFF2-40B4-BE49-F238E27FC236}">
                  <a16:creationId xmlns:a16="http://schemas.microsoft.com/office/drawing/2014/main" id="{6E3079BD-FCBC-C686-EA9D-0B1B87B28212}"/>
                </a:ext>
              </a:extLst>
            </p:cNvPr>
            <p:cNvSpPr txBox="1"/>
            <p:nvPr/>
          </p:nvSpPr>
          <p:spPr>
            <a:xfrm>
              <a:off x="158899" y="1802598"/>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Sensor</a:t>
              </a:r>
            </a:p>
          </p:txBody>
        </p:sp>
        <p:sp>
          <p:nvSpPr>
            <p:cNvPr id="32" name="TextBox 31">
              <a:extLst>
                <a:ext uri="{FF2B5EF4-FFF2-40B4-BE49-F238E27FC236}">
                  <a16:creationId xmlns:a16="http://schemas.microsoft.com/office/drawing/2014/main" id="{007699FE-D417-91CC-FA75-40752A0461F8}"/>
                </a:ext>
              </a:extLst>
            </p:cNvPr>
            <p:cNvSpPr txBox="1"/>
            <p:nvPr/>
          </p:nvSpPr>
          <p:spPr>
            <a:xfrm>
              <a:off x="158899" y="2564406"/>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Audio</a:t>
              </a:r>
            </a:p>
          </p:txBody>
        </p:sp>
        <p:sp>
          <p:nvSpPr>
            <p:cNvPr id="33" name="TextBox 32">
              <a:extLst>
                <a:ext uri="{FF2B5EF4-FFF2-40B4-BE49-F238E27FC236}">
                  <a16:creationId xmlns:a16="http://schemas.microsoft.com/office/drawing/2014/main" id="{91413CC9-2050-18EE-0F77-FA026BCA66D7}"/>
                </a:ext>
              </a:extLst>
            </p:cNvPr>
            <p:cNvSpPr txBox="1"/>
            <p:nvPr/>
          </p:nvSpPr>
          <p:spPr>
            <a:xfrm>
              <a:off x="158899" y="3175214"/>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Video</a:t>
              </a:r>
            </a:p>
          </p:txBody>
        </p:sp>
        <p:sp>
          <p:nvSpPr>
            <p:cNvPr id="35" name="Process 104">
              <a:extLst>
                <a:ext uri="{FF2B5EF4-FFF2-40B4-BE49-F238E27FC236}">
                  <a16:creationId xmlns:a16="http://schemas.microsoft.com/office/drawing/2014/main" id="{0790FF39-F01B-80D4-7234-4F4BFF483894}"/>
                </a:ext>
              </a:extLst>
            </p:cNvPr>
            <p:cNvSpPr/>
            <p:nvPr/>
          </p:nvSpPr>
          <p:spPr>
            <a:xfrm>
              <a:off x="1216854" y="1595073"/>
              <a:ext cx="903320" cy="437953"/>
            </a:xfrm>
            <a:prstGeom prst="flowChartProcess">
              <a:avLst/>
            </a:prstGeom>
            <a:solidFill>
              <a:schemeClr val="accent5">
                <a:lumMod val="75000"/>
              </a:schemeClr>
            </a:solidFill>
            <a:ln w="158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Input Interface</a:t>
              </a:r>
            </a:p>
          </p:txBody>
        </p:sp>
        <p:sp>
          <p:nvSpPr>
            <p:cNvPr id="91" name="Process 108">
              <a:extLst>
                <a:ext uri="{FF2B5EF4-FFF2-40B4-BE49-F238E27FC236}">
                  <a16:creationId xmlns:a16="http://schemas.microsoft.com/office/drawing/2014/main" id="{F7AC64EC-4D6A-BE41-DA72-31037158F836}"/>
                </a:ext>
              </a:extLst>
            </p:cNvPr>
            <p:cNvSpPr/>
            <p:nvPr/>
          </p:nvSpPr>
          <p:spPr>
            <a:xfrm>
              <a:off x="1977171" y="2304451"/>
              <a:ext cx="676798" cy="394963"/>
            </a:xfrm>
            <a:prstGeom prst="flowChartProcess">
              <a:avLst/>
            </a:prstGeom>
            <a:solidFill>
              <a:schemeClr val="accent5">
                <a:lumMod val="7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Stream</a:t>
              </a: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10" name="Straight Arrow Connector 109">
              <a:extLst>
                <a:ext uri="{FF2B5EF4-FFF2-40B4-BE49-F238E27FC236}">
                  <a16:creationId xmlns:a16="http://schemas.microsoft.com/office/drawing/2014/main" id="{10D71E9C-EAEA-9CEC-AAE1-628E7BD36FB9}"/>
                </a:ext>
              </a:extLst>
            </p:cNvPr>
            <p:cNvCxnSpPr>
              <a:cxnSpLocks/>
              <a:endCxn id="91" idx="0"/>
            </p:cNvCxnSpPr>
            <p:nvPr/>
          </p:nvCxnSpPr>
          <p:spPr>
            <a:xfrm>
              <a:off x="2315570" y="1760317"/>
              <a:ext cx="0" cy="544134"/>
            </a:xfrm>
            <a:prstGeom prst="straightConnector1">
              <a:avLst/>
            </a:prstGeom>
            <a:ln w="158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F660DF71-CCD4-FBEF-2563-60C21AD5CBAC}"/>
                </a:ext>
              </a:extLst>
            </p:cNvPr>
            <p:cNvCxnSpPr>
              <a:cxnSpLocks/>
              <a:stCxn id="91" idx="2"/>
            </p:cNvCxnSpPr>
            <p:nvPr/>
          </p:nvCxnSpPr>
          <p:spPr>
            <a:xfrm>
              <a:off x="2315570" y="2699414"/>
              <a:ext cx="0" cy="158458"/>
            </a:xfrm>
            <a:prstGeom prst="straightConnector1">
              <a:avLst/>
            </a:prstGeom>
            <a:ln w="158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9" name="Arrow: Down 48">
              <a:extLst>
                <a:ext uri="{FF2B5EF4-FFF2-40B4-BE49-F238E27FC236}">
                  <a16:creationId xmlns:a16="http://schemas.microsoft.com/office/drawing/2014/main" id="{9E9AEEAE-4196-A1C9-45DA-75A08C2D623E}"/>
                </a:ext>
              </a:extLst>
            </p:cNvPr>
            <p:cNvSpPr/>
            <p:nvPr/>
          </p:nvSpPr>
          <p:spPr>
            <a:xfrm>
              <a:off x="2196668" y="3259394"/>
              <a:ext cx="233251" cy="286236"/>
            </a:xfrm>
            <a:prstGeom prst="downArrow">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Process 108">
              <a:extLst>
                <a:ext uri="{FF2B5EF4-FFF2-40B4-BE49-F238E27FC236}">
                  <a16:creationId xmlns:a16="http://schemas.microsoft.com/office/drawing/2014/main" id="{B5EA129F-07B0-D635-9381-46E75F984A24}"/>
                </a:ext>
              </a:extLst>
            </p:cNvPr>
            <p:cNvSpPr/>
            <p:nvPr/>
          </p:nvSpPr>
          <p:spPr>
            <a:xfrm>
              <a:off x="1173225" y="2570910"/>
              <a:ext cx="149478" cy="141293"/>
            </a:xfrm>
            <a:prstGeom prst="flowChartProcess">
              <a:avLst/>
            </a:prstGeom>
            <a:solidFill>
              <a:schemeClr val="accent5">
                <a:lumMod val="7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151" name="TextBox 150">
              <a:extLst>
                <a:ext uri="{FF2B5EF4-FFF2-40B4-BE49-F238E27FC236}">
                  <a16:creationId xmlns:a16="http://schemas.microsoft.com/office/drawing/2014/main" id="{BA3DF938-AECF-51D6-AE05-BB83BC55D146}"/>
                </a:ext>
              </a:extLst>
            </p:cNvPr>
            <p:cNvSpPr txBox="1"/>
            <p:nvPr/>
          </p:nvSpPr>
          <p:spPr>
            <a:xfrm>
              <a:off x="1340083" y="2577106"/>
              <a:ext cx="551175" cy="124650"/>
            </a:xfrm>
            <a:prstGeom prst="rect">
              <a:avLst/>
            </a:prstGeom>
            <a:noFill/>
          </p:spPr>
          <p:txBody>
            <a:bodyPr wrap="square" lIns="0" tIns="0" rIns="0" bIns="0" rtlCol="0">
              <a:spAutoFit/>
            </a:bodyPr>
            <a:lstStyle/>
            <a:p>
              <a:pPr marL="0" marR="0" lvl="0" indent="0" defTabSz="914377" rtl="0" eaLnBrk="1" fontAlgn="base" latinLnBrk="0" hangingPunct="1">
                <a:lnSpc>
                  <a:spcPct val="90000"/>
                </a:lnSpc>
                <a:spcBef>
                  <a:spcPts val="0"/>
                </a:spcBef>
                <a:spcAft>
                  <a:spcPts val="600"/>
                </a:spcAft>
                <a:buClrTx/>
                <a:buSzTx/>
                <a:buFontTx/>
                <a:buNone/>
                <a:tabLst/>
                <a:defRPr/>
              </a:pPr>
              <a:r>
                <a:rPr lang="en-US" sz="900" dirty="0">
                  <a:latin typeface="Aeonik" panose="020B0503030300000000" pitchFamily="34" charset="0"/>
                  <a:cs typeface="Calibri" panose="020F0502020204030204" pitchFamily="34" charset="0"/>
                </a:rPr>
                <a:t>Recording</a:t>
              </a:r>
              <a:endParaRPr kumimoji="0" lang="en-US" sz="900"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grpSp>
      <p:grpSp>
        <p:nvGrpSpPr>
          <p:cNvPr id="18" name="Group 17">
            <a:extLst>
              <a:ext uri="{FF2B5EF4-FFF2-40B4-BE49-F238E27FC236}">
                <a16:creationId xmlns:a16="http://schemas.microsoft.com/office/drawing/2014/main" id="{903C8C61-9521-90D2-FE06-0EDA99039D77}"/>
              </a:ext>
            </a:extLst>
          </p:cNvPr>
          <p:cNvGrpSpPr/>
          <p:nvPr/>
        </p:nvGrpSpPr>
        <p:grpSpPr>
          <a:xfrm>
            <a:off x="1173223" y="1869050"/>
            <a:ext cx="2217621" cy="1676580"/>
            <a:chOff x="1173223" y="1869050"/>
            <a:chExt cx="2217621" cy="1676580"/>
          </a:xfrm>
        </p:grpSpPr>
        <p:sp>
          <p:nvSpPr>
            <p:cNvPr id="2" name="Process 108">
              <a:extLst>
                <a:ext uri="{FF2B5EF4-FFF2-40B4-BE49-F238E27FC236}">
                  <a16:creationId xmlns:a16="http://schemas.microsoft.com/office/drawing/2014/main" id="{F1EE30BD-A78F-1413-F65B-E2AE4308A34A}"/>
                </a:ext>
              </a:extLst>
            </p:cNvPr>
            <p:cNvSpPr/>
            <p:nvPr/>
          </p:nvSpPr>
          <p:spPr>
            <a:xfrm>
              <a:off x="2737860" y="2304720"/>
              <a:ext cx="652984" cy="394963"/>
            </a:xfrm>
            <a:prstGeom prst="flowChartProcess">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SDS</a:t>
              </a:r>
              <a:b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b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 Stream</a:t>
              </a: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51" name="Arrow: Down 50">
              <a:extLst>
                <a:ext uri="{FF2B5EF4-FFF2-40B4-BE49-F238E27FC236}">
                  <a16:creationId xmlns:a16="http://schemas.microsoft.com/office/drawing/2014/main" id="{4DBDE3F2-E9E1-D95E-F3F9-E08152827A87}"/>
                </a:ext>
              </a:extLst>
            </p:cNvPr>
            <p:cNvSpPr/>
            <p:nvPr/>
          </p:nvSpPr>
          <p:spPr>
            <a:xfrm rot="10800000">
              <a:off x="2956976" y="3259394"/>
              <a:ext cx="233251" cy="28623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8" name="Connector: Elbow 57">
              <a:extLst>
                <a:ext uri="{FF2B5EF4-FFF2-40B4-BE49-F238E27FC236}">
                  <a16:creationId xmlns:a16="http://schemas.microsoft.com/office/drawing/2014/main" id="{469E3803-31A2-AE38-4E9F-9B18EF6D9BE1}"/>
                </a:ext>
              </a:extLst>
            </p:cNvPr>
            <p:cNvCxnSpPr>
              <a:cxnSpLocks/>
              <a:stCxn id="2" idx="0"/>
            </p:cNvCxnSpPr>
            <p:nvPr/>
          </p:nvCxnSpPr>
          <p:spPr>
            <a:xfrm rot="5400000" flipH="1" flipV="1">
              <a:off x="2937403" y="1995999"/>
              <a:ext cx="435670" cy="181772"/>
            </a:xfrm>
            <a:prstGeom prst="bentConnector3">
              <a:avLst>
                <a:gd name="adj1" fmla="val 100498"/>
              </a:avLst>
            </a:prstGeom>
            <a:ln w="15875">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a:extLst>
                <a:ext uri="{FF2B5EF4-FFF2-40B4-BE49-F238E27FC236}">
                  <a16:creationId xmlns:a16="http://schemas.microsoft.com/office/drawing/2014/main" id="{E40BFE14-433C-6261-B612-824D372D3B8D}"/>
                </a:ext>
              </a:extLst>
            </p:cNvPr>
            <p:cNvCxnSpPr>
              <a:cxnSpLocks/>
              <a:endCxn id="2" idx="2"/>
            </p:cNvCxnSpPr>
            <p:nvPr/>
          </p:nvCxnSpPr>
          <p:spPr>
            <a:xfrm flipH="1" flipV="1">
              <a:off x="3064352" y="2699683"/>
              <a:ext cx="1" cy="165142"/>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49" name="Process 108">
              <a:extLst>
                <a:ext uri="{FF2B5EF4-FFF2-40B4-BE49-F238E27FC236}">
                  <a16:creationId xmlns:a16="http://schemas.microsoft.com/office/drawing/2014/main" id="{279FB913-E60C-3F26-8BAB-98A97B8F3A5C}"/>
                </a:ext>
              </a:extLst>
            </p:cNvPr>
            <p:cNvSpPr/>
            <p:nvPr/>
          </p:nvSpPr>
          <p:spPr>
            <a:xfrm>
              <a:off x="1173223" y="2794179"/>
              <a:ext cx="149478" cy="141293"/>
            </a:xfrm>
            <a:prstGeom prst="flowChartProcess">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152" name="TextBox 151">
              <a:extLst>
                <a:ext uri="{FF2B5EF4-FFF2-40B4-BE49-F238E27FC236}">
                  <a16:creationId xmlns:a16="http://schemas.microsoft.com/office/drawing/2014/main" id="{AC2DAB77-51AE-2863-3868-687D9FF22393}"/>
                </a:ext>
              </a:extLst>
            </p:cNvPr>
            <p:cNvSpPr txBox="1"/>
            <p:nvPr/>
          </p:nvSpPr>
          <p:spPr>
            <a:xfrm>
              <a:off x="1347558" y="2795690"/>
              <a:ext cx="551175" cy="124650"/>
            </a:xfrm>
            <a:prstGeom prst="rect">
              <a:avLst/>
            </a:prstGeom>
            <a:noFill/>
          </p:spPr>
          <p:txBody>
            <a:bodyPr wrap="square" lIns="0" tIns="0" rIns="0" bIns="0" rtlCol="0">
              <a:spAutoFit/>
            </a:bodyPr>
            <a:lstStyle/>
            <a:p>
              <a:pPr marL="0" marR="0" lvl="0" indent="0" defTabSz="914377" rtl="0" eaLnBrk="1" fontAlgn="base" latinLnBrk="0" hangingPunct="1">
                <a:lnSpc>
                  <a:spcPct val="90000"/>
                </a:lnSpc>
                <a:spcBef>
                  <a:spcPts val="0"/>
                </a:spcBef>
                <a:spcAft>
                  <a:spcPts val="600"/>
                </a:spcAft>
                <a:buClrTx/>
                <a:buSzTx/>
                <a:buFontTx/>
                <a:buNone/>
                <a:tabLst/>
                <a:defRPr/>
              </a:pPr>
              <a:r>
                <a:rPr lang="en-US" sz="900" dirty="0">
                  <a:latin typeface="Aeonik" panose="020B0503030300000000" pitchFamily="34" charset="0"/>
                  <a:cs typeface="Calibri" panose="020F0502020204030204" pitchFamily="34" charset="0"/>
                </a:rPr>
                <a:t>Playback</a:t>
              </a:r>
              <a:endParaRPr kumimoji="0" lang="en-US" sz="900"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grpSp>
      <p:sp>
        <p:nvSpPr>
          <p:cNvPr id="153" name="TextBox 152">
            <a:extLst>
              <a:ext uri="{FF2B5EF4-FFF2-40B4-BE49-F238E27FC236}">
                <a16:creationId xmlns:a16="http://schemas.microsoft.com/office/drawing/2014/main" id="{9391F3B5-1F22-EEAE-BB83-6D07E71A5FB1}"/>
              </a:ext>
            </a:extLst>
          </p:cNvPr>
          <p:cNvSpPr txBox="1"/>
          <p:nvPr/>
        </p:nvSpPr>
        <p:spPr>
          <a:xfrm>
            <a:off x="1355033" y="3026974"/>
            <a:ext cx="581702" cy="124650"/>
          </a:xfrm>
          <a:prstGeom prst="rect">
            <a:avLst/>
          </a:prstGeom>
          <a:noFill/>
        </p:spPr>
        <p:txBody>
          <a:bodyPr wrap="square" lIns="0" tIns="0" rIns="0" bIns="0" rtlCol="0">
            <a:spAutoFit/>
          </a:bodyPr>
          <a:lstStyle/>
          <a:p>
            <a:pPr marL="0" marR="0" lvl="0" indent="0" defTabSz="914377" rtl="0" eaLnBrk="1" fontAlgn="base" latinLnBrk="0" hangingPunct="1">
              <a:lnSpc>
                <a:spcPct val="90000"/>
              </a:lnSpc>
              <a:spcBef>
                <a:spcPts val="0"/>
              </a:spcBef>
              <a:spcAft>
                <a:spcPts val="600"/>
              </a:spcAft>
              <a:buClrTx/>
              <a:buSzTx/>
              <a:buFontTx/>
              <a:buNone/>
              <a:tabLst/>
              <a:defRPr/>
            </a:pPr>
            <a:r>
              <a:rPr lang="en-US" sz="900" dirty="0">
                <a:latin typeface="Aeonik" panose="020B0503030300000000" pitchFamily="34" charset="0"/>
                <a:cs typeface="Calibri" panose="020F0502020204030204" pitchFamily="34" charset="0"/>
              </a:rPr>
              <a:t>Any mode</a:t>
            </a:r>
            <a:endParaRPr kumimoji="0" lang="en-US" sz="900"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sp>
        <p:nvSpPr>
          <p:cNvPr id="155" name="TextBox 154">
            <a:extLst>
              <a:ext uri="{FF2B5EF4-FFF2-40B4-BE49-F238E27FC236}">
                <a16:creationId xmlns:a16="http://schemas.microsoft.com/office/drawing/2014/main" id="{6E330367-2B1A-D130-9D8D-7BED446EC844}"/>
              </a:ext>
            </a:extLst>
          </p:cNvPr>
          <p:cNvSpPr txBox="1"/>
          <p:nvPr/>
        </p:nvSpPr>
        <p:spPr>
          <a:xfrm>
            <a:off x="1183003" y="2396990"/>
            <a:ext cx="750630" cy="124650"/>
          </a:xfrm>
          <a:prstGeom prst="rect">
            <a:avLst/>
          </a:prstGeom>
          <a:noFill/>
        </p:spPr>
        <p:txBody>
          <a:bodyPr wrap="square" lIns="0" tIns="0" rIns="0" bIns="0" rtlCol="0">
            <a:spAutoFit/>
          </a:bodyPr>
          <a:lstStyle/>
          <a:p>
            <a:pPr marL="0" marR="0" lvl="0" indent="0" defTabSz="914377" rtl="0" eaLnBrk="1" fontAlgn="base" latinLnBrk="0" hangingPunct="1">
              <a:lnSpc>
                <a:spcPct val="90000"/>
              </a:lnSpc>
              <a:spcBef>
                <a:spcPts val="0"/>
              </a:spcBef>
              <a:spcAft>
                <a:spcPts val="600"/>
              </a:spcAft>
              <a:buClrTx/>
              <a:buSzTx/>
              <a:buFontTx/>
              <a:buNone/>
              <a:tabLst/>
              <a:defRPr/>
            </a:pPr>
            <a:r>
              <a:rPr lang="en-US" sz="900" dirty="0">
                <a:latin typeface="Aeonik" panose="020B0503030300000000" pitchFamily="34" charset="0"/>
                <a:cs typeface="Calibri" panose="020F0502020204030204" pitchFamily="34" charset="0"/>
              </a:rPr>
              <a:t>Active during</a:t>
            </a:r>
            <a:endParaRPr kumimoji="0" lang="en-US" sz="900"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sp>
        <p:nvSpPr>
          <p:cNvPr id="3" name="Title 2">
            <a:extLst>
              <a:ext uri="{FF2B5EF4-FFF2-40B4-BE49-F238E27FC236}">
                <a16:creationId xmlns:a16="http://schemas.microsoft.com/office/drawing/2014/main" id="{3AC88833-33FB-A62E-7518-7722F7E917BA}"/>
              </a:ext>
            </a:extLst>
          </p:cNvPr>
          <p:cNvSpPr>
            <a:spLocks noGrp="1"/>
          </p:cNvSpPr>
          <p:nvPr>
            <p:ph type="title"/>
          </p:nvPr>
        </p:nvSpPr>
        <p:spPr/>
        <p:txBody>
          <a:bodyPr/>
          <a:lstStyle/>
          <a:p>
            <a:r>
              <a:rPr lang="en-US" dirty="0"/>
              <a:t>SDS software developer framework DSP / ML algorithm design</a:t>
            </a:r>
          </a:p>
        </p:txBody>
      </p:sp>
      <p:sp>
        <p:nvSpPr>
          <p:cNvPr id="6" name="TextBox 5">
            <a:extLst>
              <a:ext uri="{FF2B5EF4-FFF2-40B4-BE49-F238E27FC236}">
                <a16:creationId xmlns:a16="http://schemas.microsoft.com/office/drawing/2014/main" id="{63EFFB9F-9951-53EF-662A-2B3852D7D610}"/>
              </a:ext>
            </a:extLst>
          </p:cNvPr>
          <p:cNvSpPr txBox="1"/>
          <p:nvPr/>
        </p:nvSpPr>
        <p:spPr>
          <a:xfrm>
            <a:off x="328179" y="4346401"/>
            <a:ext cx="1630918" cy="3323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200" b="1" kern="1200" dirty="0">
                <a:solidFill>
                  <a:schemeClr val="tx2"/>
                </a:solidFill>
                <a:latin typeface="+mn-lt"/>
                <a:ea typeface="+mn-ea"/>
                <a:cs typeface="+mn-cs"/>
              </a:rPr>
              <a:t>Metadata files</a:t>
            </a:r>
            <a:r>
              <a:rPr lang="en-US" sz="1200" kern="1200" dirty="0">
                <a:solidFill>
                  <a:schemeClr val="tx2"/>
                </a:solidFill>
                <a:latin typeface="+mn-lt"/>
                <a:ea typeface="+mn-ea"/>
                <a:cs typeface="+mn-cs"/>
              </a:rPr>
              <a:t> describe data stream content</a:t>
            </a:r>
          </a:p>
        </p:txBody>
      </p:sp>
      <p:sp>
        <p:nvSpPr>
          <p:cNvPr id="7" name="TextBox 6">
            <a:extLst>
              <a:ext uri="{FF2B5EF4-FFF2-40B4-BE49-F238E27FC236}">
                <a16:creationId xmlns:a16="http://schemas.microsoft.com/office/drawing/2014/main" id="{E9FAE69A-9AD3-A60E-B843-E07416CA40F5}"/>
              </a:ext>
            </a:extLst>
          </p:cNvPr>
          <p:cNvSpPr txBox="1"/>
          <p:nvPr/>
        </p:nvSpPr>
        <p:spPr>
          <a:xfrm>
            <a:off x="6688998" y="1089638"/>
            <a:ext cx="5170142" cy="5584606"/>
          </a:xfrm>
          <a:prstGeom prst="rect">
            <a:avLst/>
          </a:prstGeom>
          <a:noFill/>
        </p:spPr>
        <p:txBody>
          <a:bodyPr wrap="square" lIns="0" tIns="0" rIns="0" bIns="0" rtlCol="0">
            <a:spAutoFit/>
          </a:bodyPr>
          <a:lstStyle/>
          <a:p>
            <a:r>
              <a:rPr lang="en-US" sz="1600" dirty="0"/>
              <a:t>DSP / ML algorithms operate on time-series data streams, such as sensor data, audio samples, or video frames, using fixed or variable-size blocks.</a:t>
            </a:r>
          </a:p>
          <a:p>
            <a:endParaRPr lang="en-US" sz="1000" dirty="0"/>
          </a:p>
          <a:p>
            <a:r>
              <a:rPr lang="en-US" sz="1600" b="1" dirty="0"/>
              <a:t>SDS is a software developer framework for DSP / ML:</a:t>
            </a:r>
          </a:p>
          <a:p>
            <a:pPr marL="227013" indent="-227013">
              <a:buFont typeface="Arial" panose="020B0604020202020204" pitchFamily="34" charset="0"/>
              <a:buChar char="•"/>
            </a:pPr>
            <a:r>
              <a:rPr lang="en-US" sz="1600" dirty="0"/>
              <a:t>Handle sensor, audio, and video streams flexibly.</a:t>
            </a:r>
          </a:p>
          <a:p>
            <a:pPr marL="227013" indent="-227013">
              <a:buFont typeface="Arial" panose="020B0604020202020204" pitchFamily="34" charset="0"/>
              <a:buChar char="•"/>
            </a:pPr>
            <a:r>
              <a:rPr lang="en-US" sz="1600" dirty="0"/>
              <a:t>Multiple streams with time-drift handling for sensor fusion.</a:t>
            </a:r>
          </a:p>
          <a:p>
            <a:pPr marL="227013" indent="-227013">
              <a:buFont typeface="Arial" panose="020B0604020202020204" pitchFamily="34" charset="0"/>
              <a:buChar char="•"/>
            </a:pPr>
            <a:r>
              <a:rPr lang="en-US" sz="1600" dirty="0"/>
              <a:t>Record real-world target data for analysis and development.</a:t>
            </a:r>
          </a:p>
          <a:p>
            <a:pPr marL="227013" indent="-227013">
              <a:buFont typeface="Arial" panose="020B0604020202020204" pitchFamily="34" charset="0"/>
              <a:buChar char="•"/>
            </a:pPr>
            <a:r>
              <a:rPr lang="en-US" sz="1600" dirty="0"/>
              <a:t>Replay streams on hardware or </a:t>
            </a:r>
            <a:r>
              <a:rPr lang="en-US" sz="1600" u="sng" dirty="0">
                <a:hlinkClick r:id="rId8"/>
              </a:rPr>
              <a:t>simulation</a:t>
            </a:r>
            <a:r>
              <a:rPr lang="en-US" sz="1600" dirty="0"/>
              <a:t> for validation.</a:t>
            </a:r>
          </a:p>
          <a:p>
            <a:endParaRPr lang="en-US" sz="1000" dirty="0"/>
          </a:p>
          <a:p>
            <a:r>
              <a:rPr lang="en-US" sz="1600" b="1" dirty="0"/>
              <a:t>Captured data streams simplify development:</a:t>
            </a:r>
          </a:p>
          <a:p>
            <a:pPr marL="227013" indent="-227013">
              <a:buFont typeface="Arial" panose="020B0604020202020204" pitchFamily="34" charset="0"/>
              <a:buChar char="•"/>
            </a:pPr>
            <a:r>
              <a:rPr lang="en-US" sz="1600" dirty="0"/>
              <a:t>Validate input streams and algorithm outputs.</a:t>
            </a:r>
          </a:p>
          <a:p>
            <a:pPr marL="227013" indent="-227013">
              <a:buFont typeface="Arial" panose="020B0604020202020204" pitchFamily="34" charset="0"/>
              <a:buChar char="•"/>
            </a:pPr>
            <a:r>
              <a:rPr lang="en-US" sz="1600" dirty="0"/>
              <a:t>Provide input for DSP filter design or ML model training.</a:t>
            </a:r>
          </a:p>
          <a:p>
            <a:pPr marL="227013" indent="-227013">
              <a:buFont typeface="Arial" panose="020B0604020202020204" pitchFamily="34" charset="0"/>
              <a:buChar char="•"/>
            </a:pPr>
            <a:r>
              <a:rPr lang="en-US" sz="1600" dirty="0"/>
              <a:t>Enable reproducible regression tests.</a:t>
            </a:r>
          </a:p>
          <a:p>
            <a:pPr marL="227013" indent="-227013">
              <a:buFont typeface="Arial" panose="020B0604020202020204" pitchFamily="34" charset="0"/>
              <a:buChar char="•"/>
            </a:pPr>
            <a:r>
              <a:rPr lang="en-US" sz="1600" dirty="0"/>
              <a:t>Use artificially generated input data for algorithm testing.</a:t>
            </a:r>
          </a:p>
          <a:p>
            <a:endParaRPr lang="en-US" sz="1000" dirty="0"/>
          </a:p>
          <a:p>
            <a:r>
              <a:rPr lang="en-US" sz="1600" b="1" dirty="0"/>
              <a:t>SDS v3 adds a control interface in the SDSIO-Server:</a:t>
            </a:r>
          </a:p>
          <a:p>
            <a:pPr marL="227013" indent="-227013">
              <a:buFont typeface="Arial" panose="020B0604020202020204" pitchFamily="34" charset="0"/>
              <a:buChar char="•"/>
            </a:pPr>
            <a:r>
              <a:rPr lang="en-US" sz="1600" dirty="0"/>
              <a:t>Operate through </a:t>
            </a:r>
            <a:r>
              <a:rPr lang="en-US" sz="1600" dirty="0">
                <a:hlinkClick r:id="rId9"/>
              </a:rPr>
              <a:t>SDS VS Code extension</a:t>
            </a:r>
            <a:r>
              <a:rPr lang="en-US" sz="1600" dirty="0"/>
              <a:t> on in CLI mode.</a:t>
            </a:r>
          </a:p>
          <a:p>
            <a:pPr marL="227013" indent="-227013">
              <a:buFont typeface="Arial" panose="020B0604020202020204" pitchFamily="34" charset="0"/>
              <a:buChar char="•"/>
            </a:pPr>
            <a:r>
              <a:rPr lang="en-US" sz="1600" dirty="0"/>
              <a:t>Record and playback mode in the same firmware image.</a:t>
            </a:r>
          </a:p>
          <a:p>
            <a:pPr marL="227013" indent="-227013">
              <a:buFont typeface="Arial" panose="020B0604020202020204" pitchFamily="34" charset="0"/>
              <a:buChar char="•"/>
            </a:pPr>
            <a:r>
              <a:rPr lang="en-US" sz="1600" dirty="0"/>
              <a:t>Use flags to configure algorithms or run A/B tests.</a:t>
            </a:r>
          </a:p>
          <a:p>
            <a:pPr marL="227013" indent="-227013">
              <a:buFont typeface="Arial" panose="020B0604020202020204" pitchFamily="34" charset="0"/>
              <a:buChar char="•"/>
            </a:pPr>
            <a:r>
              <a:rPr lang="en-US" sz="1600" dirty="0"/>
              <a:t>Manage playback streams for regression testing.</a:t>
            </a:r>
          </a:p>
          <a:p>
            <a:endParaRPr lang="en-US" sz="1000" dirty="0"/>
          </a:p>
          <a:p>
            <a:r>
              <a:rPr lang="en-US" sz="1600" b="1" dirty="0"/>
              <a:t>Deploy to hardware:</a:t>
            </a:r>
            <a:r>
              <a:rPr lang="en-US" sz="1400" b="1" dirty="0"/>
              <a:t> </a:t>
            </a:r>
            <a:r>
              <a:rPr lang="en-US" sz="1600" dirty="0">
                <a:solidFill>
                  <a:schemeClr val="tx2"/>
                </a:solidFill>
                <a:latin typeface="+mn-lt"/>
                <a:ea typeface="+mn-ea"/>
                <a:sym typeface="Wingdings" panose="05000000000000000000" pitchFamily="2" charset="2"/>
                <a:hlinkClick r:id="rId10"/>
              </a:rPr>
              <a:t> </a:t>
            </a:r>
            <a:r>
              <a:rPr lang="en-US" sz="1600" dirty="0">
                <a:solidFill>
                  <a:schemeClr val="tx2"/>
                </a:solidFill>
                <a:latin typeface="+mn-lt"/>
                <a:ea typeface="+mn-ea"/>
                <a:hlinkClick r:id="rId10"/>
              </a:rPr>
              <a:t>SDS Template Application</a:t>
            </a:r>
            <a:endParaRPr lang="en-US" dirty="0">
              <a:solidFill>
                <a:schemeClr val="tx2"/>
              </a:solidFill>
              <a:latin typeface="+mn-lt"/>
              <a:ea typeface="+mn-ea"/>
            </a:endParaRPr>
          </a:p>
          <a:p>
            <a:pPr eaLnBrk="1" hangingPunct="1">
              <a:lnSpc>
                <a:spcPct val="90000"/>
              </a:lnSpc>
              <a:spcBef>
                <a:spcPts val="0"/>
              </a:spcBef>
              <a:spcAft>
                <a:spcPts val="600"/>
              </a:spcAft>
            </a:pPr>
            <a:endParaRPr lang="en-US" sz="2100" kern="1200" dirty="0">
              <a:solidFill>
                <a:schemeClr val="tx2"/>
              </a:solidFill>
              <a:latin typeface="+mn-lt"/>
              <a:ea typeface="+mn-ea"/>
              <a:cs typeface="+mn-cs"/>
            </a:endParaRPr>
          </a:p>
        </p:txBody>
      </p:sp>
    </p:spTree>
    <p:extLst>
      <p:ext uri="{BB962C8B-B14F-4D97-AF65-F5344CB8AC3E}">
        <p14:creationId xmlns:p14="http://schemas.microsoft.com/office/powerpoint/2010/main" val="19196860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1A41AA-5B7D-1D06-3799-7C55B9E73AA8}"/>
            </a:ext>
          </a:extLst>
        </p:cNvPr>
        <p:cNvGrpSpPr/>
        <p:nvPr/>
      </p:nvGrpSpPr>
      <p:grpSpPr>
        <a:xfrm>
          <a:off x="0" y="0"/>
          <a:ext cx="0" cy="0"/>
          <a:chOff x="0" y="0"/>
          <a:chExt cx="0" cy="0"/>
        </a:xfrm>
      </p:grpSpPr>
      <p:sp>
        <p:nvSpPr>
          <p:cNvPr id="99" name="Process 108">
            <a:extLst>
              <a:ext uri="{FF2B5EF4-FFF2-40B4-BE49-F238E27FC236}">
                <a16:creationId xmlns:a16="http://schemas.microsoft.com/office/drawing/2014/main" id="{31782970-DCA2-8A53-5DB6-639BBB0BDF72}"/>
              </a:ext>
            </a:extLst>
          </p:cNvPr>
          <p:cNvSpPr/>
          <p:nvPr/>
        </p:nvSpPr>
        <p:spPr>
          <a:xfrm>
            <a:off x="1977170" y="2864826"/>
            <a:ext cx="4247257" cy="394963"/>
          </a:xfrm>
          <a:prstGeom prst="flowChartProcess">
            <a:avLst/>
          </a:prstGeom>
          <a:solidFill>
            <a:srgbClr val="00C1DE"/>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2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4" name="Rectangle 3">
            <a:extLst>
              <a:ext uri="{FF2B5EF4-FFF2-40B4-BE49-F238E27FC236}">
                <a16:creationId xmlns:a16="http://schemas.microsoft.com/office/drawing/2014/main" id="{9D2BC188-0D4A-9D79-B04B-F2D8AF08EDE6}"/>
              </a:ext>
            </a:extLst>
          </p:cNvPr>
          <p:cNvSpPr/>
          <p:nvPr/>
        </p:nvSpPr>
        <p:spPr>
          <a:xfrm>
            <a:off x="1086496" y="1192552"/>
            <a:ext cx="5276010" cy="2230652"/>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11" name="Content Placeholder 2">
            <a:extLst>
              <a:ext uri="{FF2B5EF4-FFF2-40B4-BE49-F238E27FC236}">
                <a16:creationId xmlns:a16="http://schemas.microsoft.com/office/drawing/2014/main" id="{CA8BFA21-B1EC-95CD-9BBF-1A89FB6F4FE7}"/>
              </a:ext>
            </a:extLst>
          </p:cNvPr>
          <p:cNvSpPr txBox="1">
            <a:spLocks/>
          </p:cNvSpPr>
          <p:nvPr/>
        </p:nvSpPr>
        <p:spPr>
          <a:xfrm>
            <a:off x="1086496" y="1279242"/>
            <a:ext cx="5278710"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DATA STREAM UNDER DEVELOPMENT  </a:t>
            </a:r>
          </a:p>
        </p:txBody>
      </p:sp>
      <p:cxnSp>
        <p:nvCxnSpPr>
          <p:cNvPr id="15" name="Straight Arrow Connector 14">
            <a:extLst>
              <a:ext uri="{FF2B5EF4-FFF2-40B4-BE49-F238E27FC236}">
                <a16:creationId xmlns:a16="http://schemas.microsoft.com/office/drawing/2014/main" id="{530A626C-501A-6EEF-E5C5-E5D6CD4CB7A1}"/>
              </a:ext>
            </a:extLst>
          </p:cNvPr>
          <p:cNvCxnSpPr>
            <a:cxnSpLocks/>
            <a:stCxn id="36" idx="3"/>
            <a:endCxn id="37" idx="1"/>
          </p:cNvCxnSpPr>
          <p:nvPr/>
        </p:nvCxnSpPr>
        <p:spPr>
          <a:xfrm>
            <a:off x="4204763" y="1814050"/>
            <a:ext cx="494877" cy="4996"/>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3B6FC079-5998-B866-6B40-5B3A315F0A75}"/>
              </a:ext>
            </a:extLst>
          </p:cNvPr>
          <p:cNvCxnSpPr>
            <a:cxnSpLocks/>
            <a:stCxn id="37" idx="3"/>
          </p:cNvCxnSpPr>
          <p:nvPr/>
        </p:nvCxnSpPr>
        <p:spPr>
          <a:xfrm>
            <a:off x="5682201" y="1819046"/>
            <a:ext cx="623349" cy="0"/>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sp>
        <p:nvSpPr>
          <p:cNvPr id="36" name="Process 105">
            <a:extLst>
              <a:ext uri="{FF2B5EF4-FFF2-40B4-BE49-F238E27FC236}">
                <a16:creationId xmlns:a16="http://schemas.microsoft.com/office/drawing/2014/main" id="{09CD685D-2D10-863C-2A39-587BE76CD7A1}"/>
              </a:ext>
            </a:extLst>
          </p:cNvPr>
          <p:cNvSpPr/>
          <p:nvPr/>
        </p:nvSpPr>
        <p:spPr>
          <a:xfrm>
            <a:off x="3246125" y="1595073"/>
            <a:ext cx="958638" cy="437953"/>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Signal Conditioning</a:t>
            </a:r>
          </a:p>
        </p:txBody>
      </p:sp>
      <p:sp>
        <p:nvSpPr>
          <p:cNvPr id="37" name="Process 106">
            <a:extLst>
              <a:ext uri="{FF2B5EF4-FFF2-40B4-BE49-F238E27FC236}">
                <a16:creationId xmlns:a16="http://schemas.microsoft.com/office/drawing/2014/main" id="{7E18CE3E-1BB4-34AC-5B1B-A2BE09BBE807}"/>
              </a:ext>
            </a:extLst>
          </p:cNvPr>
          <p:cNvSpPr/>
          <p:nvPr/>
        </p:nvSpPr>
        <p:spPr>
          <a:xfrm>
            <a:off x="4699640" y="1600069"/>
            <a:ext cx="982561" cy="437954"/>
          </a:xfrm>
          <a:prstGeom prst="flowChartProcess">
            <a:avLst/>
          </a:prstGeom>
          <a:solidFill>
            <a:schemeClr val="tx2"/>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Optimized ML Model</a:t>
            </a:r>
          </a:p>
        </p:txBody>
      </p:sp>
      <p:sp>
        <p:nvSpPr>
          <p:cNvPr id="54" name="TextBox 53">
            <a:extLst>
              <a:ext uri="{FF2B5EF4-FFF2-40B4-BE49-F238E27FC236}">
                <a16:creationId xmlns:a16="http://schemas.microsoft.com/office/drawing/2014/main" id="{0E2F4157-78B7-670A-2D75-E76A3A8E8B13}"/>
              </a:ext>
            </a:extLst>
          </p:cNvPr>
          <p:cNvSpPr txBox="1"/>
          <p:nvPr/>
        </p:nvSpPr>
        <p:spPr>
          <a:xfrm>
            <a:off x="5698305" y="1614492"/>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lang="en-US" sz="1067" dirty="0">
                <a:latin typeface="Aeonik" panose="020B0503030300000000" pitchFamily="34" charset="0"/>
                <a:ea typeface="ＭＳ Ｐゴシック" panose="020B0600070205080204" pitchFamily="34" charset="-128"/>
                <a:cs typeface="Calibri" panose="020F0502020204030204" pitchFamily="34" charset="0"/>
              </a:rPr>
              <a:t>Output</a:t>
            </a:r>
            <a:endParaRPr kumimoji="0" lang="en-US" sz="1067"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cxnSp>
        <p:nvCxnSpPr>
          <p:cNvPr id="79" name="Straight Arrow Connector 78">
            <a:extLst>
              <a:ext uri="{FF2B5EF4-FFF2-40B4-BE49-F238E27FC236}">
                <a16:creationId xmlns:a16="http://schemas.microsoft.com/office/drawing/2014/main" id="{F714FAC6-0E49-1AA4-34E3-5C15F3280352}"/>
              </a:ext>
            </a:extLst>
          </p:cNvPr>
          <p:cNvCxnSpPr>
            <a:cxnSpLocks/>
            <a:endCxn id="64" idx="0"/>
          </p:cNvCxnSpPr>
          <p:nvPr/>
        </p:nvCxnSpPr>
        <p:spPr>
          <a:xfrm>
            <a:off x="4425497" y="1809928"/>
            <a:ext cx="1" cy="499533"/>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8E2B777A-F883-CD21-0069-EDE861289A8A}"/>
              </a:ext>
            </a:extLst>
          </p:cNvPr>
          <p:cNvCxnSpPr>
            <a:cxnSpLocks/>
            <a:endCxn id="78" idx="0"/>
          </p:cNvCxnSpPr>
          <p:nvPr/>
        </p:nvCxnSpPr>
        <p:spPr>
          <a:xfrm>
            <a:off x="5879273" y="1813173"/>
            <a:ext cx="1700" cy="490186"/>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6615D143-BCBE-5CC9-63CF-21333DE8A01F}"/>
              </a:ext>
            </a:extLst>
          </p:cNvPr>
          <p:cNvCxnSpPr>
            <a:cxnSpLocks/>
          </p:cNvCxnSpPr>
          <p:nvPr/>
        </p:nvCxnSpPr>
        <p:spPr>
          <a:xfrm flipH="1">
            <a:off x="4425497" y="2702043"/>
            <a:ext cx="1" cy="160402"/>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8D4A269A-22FA-8DA5-2293-0A768BEADA2B}"/>
              </a:ext>
            </a:extLst>
          </p:cNvPr>
          <p:cNvCxnSpPr>
            <a:cxnSpLocks/>
          </p:cNvCxnSpPr>
          <p:nvPr/>
        </p:nvCxnSpPr>
        <p:spPr>
          <a:xfrm>
            <a:off x="5860223" y="2689220"/>
            <a:ext cx="0" cy="175606"/>
          </a:xfrm>
          <a:prstGeom prst="straightConnector1">
            <a:avLst/>
          </a:prstGeom>
          <a:ln w="15875">
            <a:solidFill>
              <a:srgbClr val="00C1DE"/>
            </a:solidFill>
            <a:tailEnd type="triangle"/>
          </a:ln>
        </p:spPr>
        <p:style>
          <a:lnRef idx="1">
            <a:schemeClr val="accent1"/>
          </a:lnRef>
          <a:fillRef idx="0">
            <a:schemeClr val="accent1"/>
          </a:fillRef>
          <a:effectRef idx="0">
            <a:schemeClr val="accent1"/>
          </a:effectRef>
          <a:fontRef idx="minor">
            <a:schemeClr val="tx1"/>
          </a:fontRef>
        </p:style>
      </p:cxnSp>
      <p:sp>
        <p:nvSpPr>
          <p:cNvPr id="102" name="Content Placeholder 2">
            <a:extLst>
              <a:ext uri="{FF2B5EF4-FFF2-40B4-BE49-F238E27FC236}">
                <a16:creationId xmlns:a16="http://schemas.microsoft.com/office/drawing/2014/main" id="{D02D8A85-BAE3-0C26-4AC0-5D4DD081B384}"/>
              </a:ext>
            </a:extLst>
          </p:cNvPr>
          <p:cNvSpPr txBox="1">
            <a:spLocks/>
          </p:cNvSpPr>
          <p:nvPr/>
        </p:nvSpPr>
        <p:spPr>
          <a:xfrm>
            <a:off x="1989436" y="2977581"/>
            <a:ext cx="4221656" cy="194493"/>
          </a:xfrm>
          <a:prstGeom prst="rect">
            <a:avLst/>
          </a:prstGeom>
        </p:spPr>
        <p:txBody>
          <a:bodyPr vert="horz" lIns="0" tIns="0" rIns="0" bIns="0" rtlCol="0">
            <a:noAutofit/>
          </a:bodyPr>
          <a:lstStyle>
            <a:lvl1pPr marL="342900" indent="-342900" algn="l" rtl="0" eaLnBrk="1" fontAlgn="base" hangingPunct="1">
              <a:lnSpc>
                <a:spcPct val="100000"/>
              </a:lnSpc>
              <a:spcBef>
                <a:spcPts val="600"/>
              </a:spcBef>
              <a:spcAft>
                <a:spcPts val="0"/>
              </a:spcAft>
              <a:buClr>
                <a:schemeClr val="accent1"/>
              </a:buClr>
              <a:buFontTx/>
              <a:buBlip>
                <a:blip>
                  <a:extLst>
                    <a:ext uri="{96DAC541-7B7A-43D3-8B79-37D633B846F1}">
                      <asvg:svgBlip xmlns:asvg="http://schemas.microsoft.com/office/drawing/2016/SVG/main" r:embed="rId3"/>
                    </a:ext>
                  </a:extLst>
                </a:blip>
              </a:buBlip>
              <a:defRPr sz="2400" kern="1200">
                <a:solidFill>
                  <a:schemeClr val="tx2"/>
                </a:solidFill>
                <a:latin typeface="+mn-lt"/>
                <a:ea typeface="ＭＳ Ｐゴシック" charset="0"/>
                <a:cs typeface="ＭＳ Ｐゴシック" charset="0"/>
              </a:defRPr>
            </a:lvl1pPr>
            <a:lvl2pPr marL="672783" indent="-166688" algn="l" rtl="0" eaLnBrk="1" fontAlgn="base" hangingPunct="1">
              <a:lnSpc>
                <a:spcPct val="100000"/>
              </a:lnSpc>
              <a:spcBef>
                <a:spcPts val="0"/>
              </a:spcBef>
              <a:spcAft>
                <a:spcPts val="0"/>
              </a:spcAft>
              <a:buClr>
                <a:schemeClr val="accent1"/>
              </a:buClr>
              <a:buSzPct val="80000"/>
              <a:buFont typeface="Arial" charset="0"/>
              <a:buChar char="•"/>
              <a:defRPr sz="2000" kern="1200">
                <a:solidFill>
                  <a:schemeClr val="tx2"/>
                </a:solidFill>
                <a:latin typeface="+mn-lt"/>
                <a:ea typeface="ＭＳ Ｐゴシック" charset="0"/>
                <a:cs typeface="+mn-cs"/>
              </a:defRPr>
            </a:lvl2pPr>
            <a:lvl3pPr marL="947103" indent="-166688"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3pPr>
            <a:lvl4pPr marL="1293178" indent="-173038" algn="l" rtl="0" eaLnBrk="1" fontAlgn="base" hangingPunct="1">
              <a:lnSpc>
                <a:spcPct val="100000"/>
              </a:lnSpc>
              <a:spcBef>
                <a:spcPts val="0"/>
              </a:spcBef>
              <a:spcAft>
                <a:spcPts val="0"/>
              </a:spcAft>
              <a:buClr>
                <a:schemeClr val="accent1"/>
              </a:buClr>
              <a:buSzPct val="80000"/>
              <a:buFont typeface="Wingdings" charset="2"/>
              <a:buChar char="§"/>
              <a:defRPr sz="1800" kern="1200">
                <a:solidFill>
                  <a:schemeClr val="tx2"/>
                </a:solidFill>
                <a:latin typeface="+mn-lt"/>
                <a:ea typeface="ＭＳ Ｐゴシック" charset="0"/>
                <a:cs typeface="+mn-cs"/>
              </a:defRPr>
            </a:lvl4pPr>
            <a:lvl5pPr marL="1518603" indent="-168275" algn="l" rtl="0" eaLnBrk="1" fontAlgn="base" hangingPunct="1">
              <a:lnSpc>
                <a:spcPct val="100000"/>
              </a:lnSpc>
              <a:spcBef>
                <a:spcPts val="0"/>
              </a:spcBef>
              <a:spcAft>
                <a:spcPts val="0"/>
              </a:spcAft>
              <a:buClr>
                <a:schemeClr val="accent1"/>
              </a:buClr>
              <a:buSzPct val="80000"/>
              <a:buFontTx/>
              <a:buBlip>
                <a:blip>
                  <a:extLst>
                    <a:ext uri="{96DAC541-7B7A-43D3-8B79-37D633B846F1}">
                      <asvg:svgBlip xmlns:asvg="http://schemas.microsoft.com/office/drawing/2016/SVG/main" r:embed="rId4"/>
                    </a:ext>
                  </a:extLst>
                </a:blip>
              </a:buBlip>
              <a:defRPr sz="1800" kern="1200">
                <a:solidFill>
                  <a:schemeClr val="tx2"/>
                </a:solidFill>
                <a:latin typeface="+mn-lt"/>
                <a:ea typeface="ＭＳ Ｐゴシック" charset="0"/>
                <a:cs typeface="+mn-cs"/>
              </a:defRPr>
            </a:lvl5pPr>
            <a:lvl6pPr marL="16550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6pPr>
            <a:lvl7pPr marL="18836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7pPr>
            <a:lvl8pPr marL="2112264" indent="-164592" algn="l" defTabSz="914400" rtl="0" eaLnBrk="1" latinLnBrk="0" hangingPunct="1">
              <a:lnSpc>
                <a:spcPct val="100000"/>
              </a:lnSpc>
              <a:spcBef>
                <a:spcPts val="0"/>
              </a:spcBef>
              <a:spcAft>
                <a:spcPts val="0"/>
              </a:spcAft>
              <a:buClr>
                <a:schemeClr val="accent1"/>
              </a:buClr>
              <a:buSzPct val="80000"/>
              <a:buFont typeface="Wingdings" panose="05000000000000000000" pitchFamily="2" charset="2"/>
              <a:buChar char="§"/>
              <a:defRPr lang="en-US" sz="1600" kern="1200">
                <a:solidFill>
                  <a:schemeClr val="tx2"/>
                </a:solidFill>
                <a:latin typeface="+mn-lt"/>
                <a:ea typeface="+mn-ea"/>
                <a:cs typeface="+mn-cs"/>
              </a:defRPr>
            </a:lvl8pPr>
            <a:lvl9pPr marL="2340864" indent="-164592" algn="l" defTabSz="914400" rtl="0" eaLnBrk="1" latinLnBrk="0" hangingPunct="1">
              <a:lnSpc>
                <a:spcPct val="100000"/>
              </a:lnSpc>
              <a:spcBef>
                <a:spcPts val="0"/>
              </a:spcBef>
              <a:spcAft>
                <a:spcPts val="0"/>
              </a:spcAft>
              <a:buClr>
                <a:schemeClr val="accent1"/>
              </a:buClr>
              <a:buSzPct val="80000"/>
              <a:buFont typeface="Calibri" panose="020F0502020204030204" pitchFamily="34" charset="0"/>
              <a:buChar char="–"/>
              <a:defRPr lang="en-US" sz="1600" kern="1200">
                <a:solidFill>
                  <a:schemeClr val="tx2"/>
                </a:solidFill>
                <a:latin typeface="+mn-lt"/>
                <a:ea typeface="+mn-ea"/>
                <a:cs typeface="+mn-cs"/>
              </a:defRPr>
            </a:lvl9pPr>
          </a:lstStyle>
          <a:p>
            <a:pPr marL="0" marR="0" lvl="0" indent="0" algn="ctr" defTabSz="1219170" rtl="0" eaLnBrk="1" fontAlgn="base" latinLnBrk="0" hangingPunct="1">
              <a:lnSpc>
                <a:spcPct val="100000"/>
              </a:lnSpc>
              <a:spcBef>
                <a:spcPts val="800"/>
              </a:spcBef>
              <a:spcAft>
                <a:spcPts val="0"/>
              </a:spcAft>
              <a:buClr>
                <a:srgbClr val="0091BD"/>
              </a:buClr>
              <a:buSzTx/>
              <a:buFontTx/>
              <a:buNone/>
              <a:tabLst/>
              <a:defRPr/>
            </a:pPr>
            <a:r>
              <a:rPr kumimoji="0" lang="en-US" sz="1067" b="1" i="0" u="none" strike="noStrike" kern="1200" cap="none" spc="400" normalizeH="0" baseline="0" noProof="0" dirty="0">
                <a:ln>
                  <a:noFill/>
                </a:ln>
                <a:solidFill>
                  <a:schemeClr val="tx1"/>
                </a:solidFill>
                <a:effectLst/>
                <a:uLnTx/>
                <a:uFillTx/>
                <a:latin typeface="Aeonik Fono" panose="020B0504030300000000" pitchFamily="34" charset="0"/>
                <a:ea typeface="ＭＳ Ｐゴシック" charset="0"/>
              </a:rPr>
              <a:t>SDSIO  INTERFACE</a:t>
            </a:r>
          </a:p>
        </p:txBody>
      </p:sp>
      <p:sp>
        <p:nvSpPr>
          <p:cNvPr id="105" name="Arrow: Down 104">
            <a:extLst>
              <a:ext uri="{FF2B5EF4-FFF2-40B4-BE49-F238E27FC236}">
                <a16:creationId xmlns:a16="http://schemas.microsoft.com/office/drawing/2014/main" id="{60EC9AA1-66C3-F3DA-385C-DB750EB54688}"/>
              </a:ext>
            </a:extLst>
          </p:cNvPr>
          <p:cNvSpPr/>
          <p:nvPr/>
        </p:nvSpPr>
        <p:spPr>
          <a:xfrm>
            <a:off x="4312323" y="3259096"/>
            <a:ext cx="233251" cy="286236"/>
          </a:xfrm>
          <a:prstGeom prst="downArrow">
            <a:avLst/>
          </a:prstGeom>
          <a:solidFill>
            <a:srgbClr val="00C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6B40A6D-F898-8012-9700-CBA33CB38B86}"/>
              </a:ext>
            </a:extLst>
          </p:cNvPr>
          <p:cNvSpPr/>
          <p:nvPr/>
        </p:nvSpPr>
        <p:spPr>
          <a:xfrm>
            <a:off x="2207299" y="3810559"/>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chemeClr val="tx1"/>
                </a:solidFill>
                <a:latin typeface="Aeonik" panose="020B0503030300000000" pitchFamily="34" charset="0"/>
                <a:cs typeface="Calibri" panose="020F0502020204030204" pitchFamily="34" charset="0"/>
              </a:rPr>
              <a:t>timeslot</a:t>
            </a:r>
          </a:p>
        </p:txBody>
      </p:sp>
      <p:sp>
        <p:nvSpPr>
          <p:cNvPr id="17" name="Rectangle 16">
            <a:extLst>
              <a:ext uri="{FF2B5EF4-FFF2-40B4-BE49-F238E27FC236}">
                <a16:creationId xmlns:a16="http://schemas.microsoft.com/office/drawing/2014/main" id="{AAD51B56-55C0-8D23-7AF4-7A6EBBE45DA9}"/>
              </a:ext>
            </a:extLst>
          </p:cNvPr>
          <p:cNvSpPr/>
          <p:nvPr/>
        </p:nvSpPr>
        <p:spPr>
          <a:xfrm>
            <a:off x="2207299" y="4011597"/>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19" name="Rectangle 18">
            <a:extLst>
              <a:ext uri="{FF2B5EF4-FFF2-40B4-BE49-F238E27FC236}">
                <a16:creationId xmlns:a16="http://schemas.microsoft.com/office/drawing/2014/main" id="{903837BF-DDC2-ABDE-BB89-579709DA840B}"/>
              </a:ext>
            </a:extLst>
          </p:cNvPr>
          <p:cNvSpPr/>
          <p:nvPr/>
        </p:nvSpPr>
        <p:spPr>
          <a:xfrm>
            <a:off x="2207299" y="4212634"/>
            <a:ext cx="956032" cy="606357"/>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22" name="Rectangle 21">
            <a:extLst>
              <a:ext uri="{FF2B5EF4-FFF2-40B4-BE49-F238E27FC236}">
                <a16:creationId xmlns:a16="http://schemas.microsoft.com/office/drawing/2014/main" id="{76F5F05E-1F24-8497-5F55-1DC6B22C869D}"/>
              </a:ext>
            </a:extLst>
          </p:cNvPr>
          <p:cNvSpPr/>
          <p:nvPr/>
        </p:nvSpPr>
        <p:spPr>
          <a:xfrm>
            <a:off x="2207300" y="4812509"/>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24" name="Rectangle 23">
            <a:extLst>
              <a:ext uri="{FF2B5EF4-FFF2-40B4-BE49-F238E27FC236}">
                <a16:creationId xmlns:a16="http://schemas.microsoft.com/office/drawing/2014/main" id="{C2E76984-3E98-19AF-1023-B147AE950914}"/>
              </a:ext>
            </a:extLst>
          </p:cNvPr>
          <p:cNvSpPr/>
          <p:nvPr/>
        </p:nvSpPr>
        <p:spPr>
          <a:xfrm>
            <a:off x="2207300" y="5013547"/>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25" name="Rectangle 24">
            <a:extLst>
              <a:ext uri="{FF2B5EF4-FFF2-40B4-BE49-F238E27FC236}">
                <a16:creationId xmlns:a16="http://schemas.microsoft.com/office/drawing/2014/main" id="{58C33E0C-CC91-BCF9-6088-0541A83EC846}"/>
              </a:ext>
            </a:extLst>
          </p:cNvPr>
          <p:cNvSpPr/>
          <p:nvPr/>
        </p:nvSpPr>
        <p:spPr>
          <a:xfrm>
            <a:off x="2207300" y="5214584"/>
            <a:ext cx="956032" cy="606357"/>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29" name="Rectangle 28">
            <a:extLst>
              <a:ext uri="{FF2B5EF4-FFF2-40B4-BE49-F238E27FC236}">
                <a16:creationId xmlns:a16="http://schemas.microsoft.com/office/drawing/2014/main" id="{83521230-E4E9-7174-3B9C-E9846FF18FD0}"/>
              </a:ext>
            </a:extLst>
          </p:cNvPr>
          <p:cNvSpPr/>
          <p:nvPr/>
        </p:nvSpPr>
        <p:spPr>
          <a:xfrm>
            <a:off x="2207299" y="5827426"/>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38" name="Rectangle 37">
            <a:extLst>
              <a:ext uri="{FF2B5EF4-FFF2-40B4-BE49-F238E27FC236}">
                <a16:creationId xmlns:a16="http://schemas.microsoft.com/office/drawing/2014/main" id="{814E81E5-4306-1D6E-D3D4-8C6FAB52A293}"/>
              </a:ext>
            </a:extLst>
          </p:cNvPr>
          <p:cNvSpPr/>
          <p:nvPr/>
        </p:nvSpPr>
        <p:spPr>
          <a:xfrm>
            <a:off x="2207299" y="6028464"/>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48" name="Straight Connector 47">
            <a:extLst>
              <a:ext uri="{FF2B5EF4-FFF2-40B4-BE49-F238E27FC236}">
                <a16:creationId xmlns:a16="http://schemas.microsoft.com/office/drawing/2014/main" id="{7C0B172D-571C-0DAB-4E9D-8BDE6EC3260F}"/>
              </a:ext>
            </a:extLst>
          </p:cNvPr>
          <p:cNvCxnSpPr>
            <a:cxnSpLocks/>
          </p:cNvCxnSpPr>
          <p:nvPr/>
        </p:nvCxnSpPr>
        <p:spPr>
          <a:xfrm>
            <a:off x="2207299" y="6229502"/>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0" name="Straight Connector 49">
            <a:extLst>
              <a:ext uri="{FF2B5EF4-FFF2-40B4-BE49-F238E27FC236}">
                <a16:creationId xmlns:a16="http://schemas.microsoft.com/office/drawing/2014/main" id="{47030775-0085-B0E6-2509-80C1D12B9966}"/>
              </a:ext>
            </a:extLst>
          </p:cNvPr>
          <p:cNvCxnSpPr>
            <a:cxnSpLocks/>
          </p:cNvCxnSpPr>
          <p:nvPr/>
        </p:nvCxnSpPr>
        <p:spPr>
          <a:xfrm>
            <a:off x="3163331" y="6229502"/>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68" name="Rectangle 67">
            <a:extLst>
              <a:ext uri="{FF2B5EF4-FFF2-40B4-BE49-F238E27FC236}">
                <a16:creationId xmlns:a16="http://schemas.microsoft.com/office/drawing/2014/main" id="{73CA704B-1765-9191-91A8-F405D3C081C0}"/>
              </a:ext>
            </a:extLst>
          </p:cNvPr>
          <p:cNvSpPr/>
          <p:nvPr/>
        </p:nvSpPr>
        <p:spPr>
          <a:xfrm>
            <a:off x="3927714" y="3813136"/>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69" name="Rectangle 68">
            <a:extLst>
              <a:ext uri="{FF2B5EF4-FFF2-40B4-BE49-F238E27FC236}">
                <a16:creationId xmlns:a16="http://schemas.microsoft.com/office/drawing/2014/main" id="{810D9592-F254-5C58-E862-B31634ED4E93}"/>
              </a:ext>
            </a:extLst>
          </p:cNvPr>
          <p:cNvSpPr/>
          <p:nvPr/>
        </p:nvSpPr>
        <p:spPr>
          <a:xfrm>
            <a:off x="3927714" y="4014174"/>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70" name="Rectangle 69">
            <a:extLst>
              <a:ext uri="{FF2B5EF4-FFF2-40B4-BE49-F238E27FC236}">
                <a16:creationId xmlns:a16="http://schemas.microsoft.com/office/drawing/2014/main" id="{8E232BAB-65DE-B35B-B3C2-4F051100A68B}"/>
              </a:ext>
            </a:extLst>
          </p:cNvPr>
          <p:cNvSpPr/>
          <p:nvPr/>
        </p:nvSpPr>
        <p:spPr>
          <a:xfrm>
            <a:off x="3927714" y="4215212"/>
            <a:ext cx="956032" cy="408562"/>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71" name="Rectangle 70">
            <a:extLst>
              <a:ext uri="{FF2B5EF4-FFF2-40B4-BE49-F238E27FC236}">
                <a16:creationId xmlns:a16="http://schemas.microsoft.com/office/drawing/2014/main" id="{75F4B013-DBC7-2782-12F7-CDAF29B0D393}"/>
              </a:ext>
            </a:extLst>
          </p:cNvPr>
          <p:cNvSpPr/>
          <p:nvPr/>
        </p:nvSpPr>
        <p:spPr>
          <a:xfrm>
            <a:off x="3930959" y="4627021"/>
            <a:ext cx="952787"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72" name="Rectangle 71">
            <a:extLst>
              <a:ext uri="{FF2B5EF4-FFF2-40B4-BE49-F238E27FC236}">
                <a16:creationId xmlns:a16="http://schemas.microsoft.com/office/drawing/2014/main" id="{18F50C10-B549-89C7-D2CA-62E2EBA2B245}"/>
              </a:ext>
            </a:extLst>
          </p:cNvPr>
          <p:cNvSpPr/>
          <p:nvPr/>
        </p:nvSpPr>
        <p:spPr>
          <a:xfrm>
            <a:off x="3930959" y="4828059"/>
            <a:ext cx="952787"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73" name="Rectangle 72">
            <a:extLst>
              <a:ext uri="{FF2B5EF4-FFF2-40B4-BE49-F238E27FC236}">
                <a16:creationId xmlns:a16="http://schemas.microsoft.com/office/drawing/2014/main" id="{4BFF59ED-75BA-0E46-83D2-E30D8676D00B}"/>
              </a:ext>
            </a:extLst>
          </p:cNvPr>
          <p:cNvSpPr/>
          <p:nvPr/>
        </p:nvSpPr>
        <p:spPr>
          <a:xfrm>
            <a:off x="3930959" y="5029096"/>
            <a:ext cx="952787" cy="408557"/>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74" name="Rectangle 73">
            <a:extLst>
              <a:ext uri="{FF2B5EF4-FFF2-40B4-BE49-F238E27FC236}">
                <a16:creationId xmlns:a16="http://schemas.microsoft.com/office/drawing/2014/main" id="{BC7CD1F0-5331-CD2B-58BF-499B59328E16}"/>
              </a:ext>
            </a:extLst>
          </p:cNvPr>
          <p:cNvSpPr/>
          <p:nvPr/>
        </p:nvSpPr>
        <p:spPr>
          <a:xfrm>
            <a:off x="3927714" y="5434418"/>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75" name="Rectangle 74">
            <a:extLst>
              <a:ext uri="{FF2B5EF4-FFF2-40B4-BE49-F238E27FC236}">
                <a16:creationId xmlns:a16="http://schemas.microsoft.com/office/drawing/2014/main" id="{7BC07DA8-D7CC-E7FF-C60C-61D642F2EFA5}"/>
              </a:ext>
            </a:extLst>
          </p:cNvPr>
          <p:cNvSpPr/>
          <p:nvPr/>
        </p:nvSpPr>
        <p:spPr>
          <a:xfrm>
            <a:off x="3927714" y="5635456"/>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76" name="Straight Connector 75">
            <a:extLst>
              <a:ext uri="{FF2B5EF4-FFF2-40B4-BE49-F238E27FC236}">
                <a16:creationId xmlns:a16="http://schemas.microsoft.com/office/drawing/2014/main" id="{3FCAD76D-0B48-71CD-3F49-C636394FADCB}"/>
              </a:ext>
            </a:extLst>
          </p:cNvPr>
          <p:cNvCxnSpPr>
            <a:cxnSpLocks/>
          </p:cNvCxnSpPr>
          <p:nvPr/>
        </p:nvCxnSpPr>
        <p:spPr>
          <a:xfrm>
            <a:off x="3927714" y="5836494"/>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7" name="Straight Connector 76">
            <a:extLst>
              <a:ext uri="{FF2B5EF4-FFF2-40B4-BE49-F238E27FC236}">
                <a16:creationId xmlns:a16="http://schemas.microsoft.com/office/drawing/2014/main" id="{28EC23FC-A8CE-EFAF-F473-ACB04A05BCE6}"/>
              </a:ext>
            </a:extLst>
          </p:cNvPr>
          <p:cNvCxnSpPr>
            <a:cxnSpLocks/>
          </p:cNvCxnSpPr>
          <p:nvPr/>
        </p:nvCxnSpPr>
        <p:spPr>
          <a:xfrm>
            <a:off x="4883746" y="5836494"/>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80" name="Straight Connector 79">
            <a:extLst>
              <a:ext uri="{FF2B5EF4-FFF2-40B4-BE49-F238E27FC236}">
                <a16:creationId xmlns:a16="http://schemas.microsoft.com/office/drawing/2014/main" id="{75C86032-EFDE-4970-EF18-775AF533D8C5}"/>
              </a:ext>
            </a:extLst>
          </p:cNvPr>
          <p:cNvCxnSpPr>
            <a:cxnSpLocks/>
            <a:stCxn id="10" idx="3"/>
            <a:endCxn id="68" idx="1"/>
          </p:cNvCxnSpPr>
          <p:nvPr/>
        </p:nvCxnSpPr>
        <p:spPr>
          <a:xfrm>
            <a:off x="3163331" y="3911078"/>
            <a:ext cx="764383" cy="257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1" name="Rectangle 80">
            <a:extLst>
              <a:ext uri="{FF2B5EF4-FFF2-40B4-BE49-F238E27FC236}">
                <a16:creationId xmlns:a16="http://schemas.microsoft.com/office/drawing/2014/main" id="{7F3FFB63-59D2-D4E5-1C35-209D896F905E}"/>
              </a:ext>
            </a:extLst>
          </p:cNvPr>
          <p:cNvSpPr/>
          <p:nvPr/>
        </p:nvSpPr>
        <p:spPr>
          <a:xfrm>
            <a:off x="5406474" y="3810559"/>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83" name="Rectangle 82">
            <a:extLst>
              <a:ext uri="{FF2B5EF4-FFF2-40B4-BE49-F238E27FC236}">
                <a16:creationId xmlns:a16="http://schemas.microsoft.com/office/drawing/2014/main" id="{3249C45E-2F02-5CE5-AB7F-41A02B6B1F76}"/>
              </a:ext>
            </a:extLst>
          </p:cNvPr>
          <p:cNvSpPr/>
          <p:nvPr/>
        </p:nvSpPr>
        <p:spPr>
          <a:xfrm>
            <a:off x="5406474" y="4011597"/>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85" name="Rectangle 84">
            <a:extLst>
              <a:ext uri="{FF2B5EF4-FFF2-40B4-BE49-F238E27FC236}">
                <a16:creationId xmlns:a16="http://schemas.microsoft.com/office/drawing/2014/main" id="{71374CEC-44DF-6E09-5D37-C4A83129AB0E}"/>
              </a:ext>
            </a:extLst>
          </p:cNvPr>
          <p:cNvSpPr/>
          <p:nvPr/>
        </p:nvSpPr>
        <p:spPr>
          <a:xfrm>
            <a:off x="5406474" y="4212634"/>
            <a:ext cx="956032" cy="502595"/>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86" name="Rectangle 85">
            <a:extLst>
              <a:ext uri="{FF2B5EF4-FFF2-40B4-BE49-F238E27FC236}">
                <a16:creationId xmlns:a16="http://schemas.microsoft.com/office/drawing/2014/main" id="{83CAA715-1B8F-3309-3882-7EA0D3762990}"/>
              </a:ext>
            </a:extLst>
          </p:cNvPr>
          <p:cNvSpPr/>
          <p:nvPr/>
        </p:nvSpPr>
        <p:spPr>
          <a:xfrm>
            <a:off x="5406475" y="4715234"/>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87" name="Rectangle 86">
            <a:extLst>
              <a:ext uri="{FF2B5EF4-FFF2-40B4-BE49-F238E27FC236}">
                <a16:creationId xmlns:a16="http://schemas.microsoft.com/office/drawing/2014/main" id="{0175DB93-5E27-AC75-A707-A9C6A90AF20C}"/>
              </a:ext>
            </a:extLst>
          </p:cNvPr>
          <p:cNvSpPr/>
          <p:nvPr/>
        </p:nvSpPr>
        <p:spPr>
          <a:xfrm>
            <a:off x="5406475" y="4916272"/>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88" name="Rectangle 87">
            <a:extLst>
              <a:ext uri="{FF2B5EF4-FFF2-40B4-BE49-F238E27FC236}">
                <a16:creationId xmlns:a16="http://schemas.microsoft.com/office/drawing/2014/main" id="{136F816D-5FD9-FEB3-799C-EE1216E4557B}"/>
              </a:ext>
            </a:extLst>
          </p:cNvPr>
          <p:cNvSpPr/>
          <p:nvPr/>
        </p:nvSpPr>
        <p:spPr>
          <a:xfrm>
            <a:off x="5406475" y="5117309"/>
            <a:ext cx="956032" cy="564202"/>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89" name="Rectangle 88">
            <a:extLst>
              <a:ext uri="{FF2B5EF4-FFF2-40B4-BE49-F238E27FC236}">
                <a16:creationId xmlns:a16="http://schemas.microsoft.com/office/drawing/2014/main" id="{AF337AB8-B200-C23B-C0D9-6796469A68B5}"/>
              </a:ext>
            </a:extLst>
          </p:cNvPr>
          <p:cNvSpPr/>
          <p:nvPr/>
        </p:nvSpPr>
        <p:spPr>
          <a:xfrm>
            <a:off x="5406474" y="5678272"/>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90" name="Rectangle 89">
            <a:extLst>
              <a:ext uri="{FF2B5EF4-FFF2-40B4-BE49-F238E27FC236}">
                <a16:creationId xmlns:a16="http://schemas.microsoft.com/office/drawing/2014/main" id="{84DB6A4F-078F-2E94-CE9D-E0129284D0E6}"/>
              </a:ext>
            </a:extLst>
          </p:cNvPr>
          <p:cNvSpPr/>
          <p:nvPr/>
        </p:nvSpPr>
        <p:spPr>
          <a:xfrm>
            <a:off x="5406474" y="5879310"/>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92" name="Straight Connector 91">
            <a:extLst>
              <a:ext uri="{FF2B5EF4-FFF2-40B4-BE49-F238E27FC236}">
                <a16:creationId xmlns:a16="http://schemas.microsoft.com/office/drawing/2014/main" id="{65D575E0-1BB8-1522-FA4B-B1E3C9228D71}"/>
              </a:ext>
            </a:extLst>
          </p:cNvPr>
          <p:cNvCxnSpPr>
            <a:cxnSpLocks/>
          </p:cNvCxnSpPr>
          <p:nvPr/>
        </p:nvCxnSpPr>
        <p:spPr>
          <a:xfrm>
            <a:off x="5406474" y="6080348"/>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93" name="Straight Connector 92">
            <a:extLst>
              <a:ext uri="{FF2B5EF4-FFF2-40B4-BE49-F238E27FC236}">
                <a16:creationId xmlns:a16="http://schemas.microsoft.com/office/drawing/2014/main" id="{A2EB879C-3D73-1C4A-ADC3-2428A0AC3663}"/>
              </a:ext>
            </a:extLst>
          </p:cNvPr>
          <p:cNvCxnSpPr>
            <a:cxnSpLocks/>
          </p:cNvCxnSpPr>
          <p:nvPr/>
        </p:nvCxnSpPr>
        <p:spPr>
          <a:xfrm>
            <a:off x="6362506" y="6080348"/>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96" name="Straight Connector 95">
            <a:extLst>
              <a:ext uri="{FF2B5EF4-FFF2-40B4-BE49-F238E27FC236}">
                <a16:creationId xmlns:a16="http://schemas.microsoft.com/office/drawing/2014/main" id="{C6B4451F-E1AD-91DA-D8A3-12015D82F27A}"/>
              </a:ext>
            </a:extLst>
          </p:cNvPr>
          <p:cNvCxnSpPr>
            <a:cxnSpLocks/>
            <a:stCxn id="68" idx="3"/>
            <a:endCxn id="81" idx="1"/>
          </p:cNvCxnSpPr>
          <p:nvPr/>
        </p:nvCxnSpPr>
        <p:spPr>
          <a:xfrm flipV="1">
            <a:off x="4883746" y="3911078"/>
            <a:ext cx="522728" cy="257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702A0E58-252C-02AC-5C94-23BE35525828}"/>
              </a:ext>
            </a:extLst>
          </p:cNvPr>
          <p:cNvCxnSpPr>
            <a:cxnSpLocks/>
            <a:stCxn id="22" idx="3"/>
            <a:endCxn id="71" idx="1"/>
          </p:cNvCxnSpPr>
          <p:nvPr/>
        </p:nvCxnSpPr>
        <p:spPr>
          <a:xfrm flipV="1">
            <a:off x="3163332" y="4727540"/>
            <a:ext cx="767627" cy="185488"/>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28407D1C-0AF8-2169-4F3D-EBA82176B1D1}"/>
              </a:ext>
            </a:extLst>
          </p:cNvPr>
          <p:cNvCxnSpPr>
            <a:cxnSpLocks/>
            <a:stCxn id="29" idx="3"/>
            <a:endCxn id="74" idx="1"/>
          </p:cNvCxnSpPr>
          <p:nvPr/>
        </p:nvCxnSpPr>
        <p:spPr>
          <a:xfrm flipV="1">
            <a:off x="3163331" y="5534937"/>
            <a:ext cx="764383" cy="393008"/>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BB12AD2C-DFAD-23ED-F846-57A1FE69A912}"/>
              </a:ext>
            </a:extLst>
          </p:cNvPr>
          <p:cNvCxnSpPr>
            <a:cxnSpLocks/>
            <a:endCxn id="89" idx="1"/>
          </p:cNvCxnSpPr>
          <p:nvPr/>
        </p:nvCxnSpPr>
        <p:spPr>
          <a:xfrm>
            <a:off x="4750531" y="5531959"/>
            <a:ext cx="655943" cy="246832"/>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FB288D17-FB39-5DC5-04C1-18A7EC43A4A5}"/>
              </a:ext>
            </a:extLst>
          </p:cNvPr>
          <p:cNvCxnSpPr>
            <a:cxnSpLocks/>
            <a:stCxn id="71" idx="3"/>
            <a:endCxn id="86" idx="1"/>
          </p:cNvCxnSpPr>
          <p:nvPr/>
        </p:nvCxnSpPr>
        <p:spPr>
          <a:xfrm>
            <a:off x="4883746" y="4727540"/>
            <a:ext cx="522729" cy="88213"/>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9" name="TextBox 118">
            <a:extLst>
              <a:ext uri="{FF2B5EF4-FFF2-40B4-BE49-F238E27FC236}">
                <a16:creationId xmlns:a16="http://schemas.microsoft.com/office/drawing/2014/main" id="{9E28794C-3647-B314-CFA7-CEF1CD9557CB}"/>
              </a:ext>
            </a:extLst>
          </p:cNvPr>
          <p:cNvSpPr txBox="1"/>
          <p:nvPr/>
        </p:nvSpPr>
        <p:spPr>
          <a:xfrm>
            <a:off x="2158051" y="3571396"/>
            <a:ext cx="1021408" cy="142347"/>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000" b="1" dirty="0" err="1">
                <a:solidFill>
                  <a:schemeClr val="tx2"/>
                </a:solidFill>
                <a:latin typeface="Courier New" panose="02070309020205020404" pitchFamily="49" charset="0"/>
                <a:cs typeface="Courier New" panose="02070309020205020404" pitchFamily="49" charset="0"/>
              </a:rPr>
              <a:t>SCinput</a:t>
            </a:r>
            <a:endParaRPr lang="en-US" sz="1000" b="1" kern="1200" dirty="0">
              <a:solidFill>
                <a:schemeClr val="tx2"/>
              </a:solidFill>
              <a:latin typeface="Courier New" panose="02070309020205020404" pitchFamily="49" charset="0"/>
              <a:cs typeface="Courier New" panose="02070309020205020404" pitchFamily="49" charset="0"/>
            </a:endParaRPr>
          </a:p>
        </p:txBody>
      </p:sp>
      <p:sp>
        <p:nvSpPr>
          <p:cNvPr id="120" name="TextBox 119">
            <a:extLst>
              <a:ext uri="{FF2B5EF4-FFF2-40B4-BE49-F238E27FC236}">
                <a16:creationId xmlns:a16="http://schemas.microsoft.com/office/drawing/2014/main" id="{58BEC286-FFE0-97CD-3A93-6A9F16E59A04}"/>
              </a:ext>
            </a:extLst>
          </p:cNvPr>
          <p:cNvSpPr txBox="1"/>
          <p:nvPr/>
        </p:nvSpPr>
        <p:spPr>
          <a:xfrm>
            <a:off x="3882055" y="3586994"/>
            <a:ext cx="1067487" cy="142347"/>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000" b="1" dirty="0" err="1">
                <a:solidFill>
                  <a:schemeClr val="tx2"/>
                </a:solidFill>
                <a:latin typeface="Courier New" panose="02070309020205020404" pitchFamily="49" charset="0"/>
                <a:cs typeface="Courier New" panose="02070309020205020404" pitchFamily="49" charset="0"/>
              </a:rPr>
              <a:t>SCoutput</a:t>
            </a:r>
            <a:endParaRPr lang="en-US" sz="1000" b="1" kern="1200" dirty="0">
              <a:solidFill>
                <a:schemeClr val="tx2"/>
              </a:solidFill>
              <a:latin typeface="Courier New" panose="02070309020205020404" pitchFamily="49" charset="0"/>
              <a:cs typeface="Courier New" panose="02070309020205020404" pitchFamily="49" charset="0"/>
            </a:endParaRPr>
          </a:p>
        </p:txBody>
      </p:sp>
      <p:sp>
        <p:nvSpPr>
          <p:cNvPr id="121" name="TextBox 120">
            <a:extLst>
              <a:ext uri="{FF2B5EF4-FFF2-40B4-BE49-F238E27FC236}">
                <a16:creationId xmlns:a16="http://schemas.microsoft.com/office/drawing/2014/main" id="{081A44F5-5640-8310-FE4B-7300ECF3AD74}"/>
              </a:ext>
            </a:extLst>
          </p:cNvPr>
          <p:cNvSpPr txBox="1"/>
          <p:nvPr/>
        </p:nvSpPr>
        <p:spPr>
          <a:xfrm>
            <a:off x="5332207" y="3595867"/>
            <a:ext cx="1067487" cy="142347"/>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000" b="1" dirty="0" err="1">
                <a:solidFill>
                  <a:schemeClr val="tx2"/>
                </a:solidFill>
                <a:latin typeface="Courier New" panose="02070309020205020404" pitchFamily="49" charset="0"/>
                <a:cs typeface="Courier New" panose="02070309020205020404" pitchFamily="49" charset="0"/>
              </a:rPr>
              <a:t>MLoutput</a:t>
            </a:r>
            <a:endParaRPr lang="en-US" sz="1000" b="1" kern="1200" dirty="0">
              <a:solidFill>
                <a:schemeClr val="tx2"/>
              </a:solidFill>
              <a:latin typeface="Courier New" panose="02070309020205020404" pitchFamily="49" charset="0"/>
              <a:cs typeface="Courier New" panose="02070309020205020404" pitchFamily="49" charset="0"/>
            </a:endParaRPr>
          </a:p>
        </p:txBody>
      </p:sp>
      <p:sp>
        <p:nvSpPr>
          <p:cNvPr id="46" name="Arrow: Down 45">
            <a:extLst>
              <a:ext uri="{FF2B5EF4-FFF2-40B4-BE49-F238E27FC236}">
                <a16:creationId xmlns:a16="http://schemas.microsoft.com/office/drawing/2014/main" id="{1E4BE94C-85F3-4474-DCB0-436BE5C0B7AE}"/>
              </a:ext>
            </a:extLst>
          </p:cNvPr>
          <p:cNvSpPr/>
          <p:nvPr/>
        </p:nvSpPr>
        <p:spPr>
          <a:xfrm>
            <a:off x="5744898" y="3266876"/>
            <a:ext cx="233251" cy="286236"/>
          </a:xfrm>
          <a:prstGeom prst="downArrow">
            <a:avLst/>
          </a:prstGeom>
          <a:solidFill>
            <a:srgbClr val="00C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Process 108">
            <a:extLst>
              <a:ext uri="{FF2B5EF4-FFF2-40B4-BE49-F238E27FC236}">
                <a16:creationId xmlns:a16="http://schemas.microsoft.com/office/drawing/2014/main" id="{C4BAEDD7-CB4F-8FA3-E866-BC74AF7D8FFF}"/>
              </a:ext>
            </a:extLst>
          </p:cNvPr>
          <p:cNvSpPr/>
          <p:nvPr/>
        </p:nvSpPr>
        <p:spPr>
          <a:xfrm>
            <a:off x="4087099" y="2309461"/>
            <a:ext cx="676798" cy="394963"/>
          </a:xfrm>
          <a:prstGeom prst="flowChartProcess">
            <a:avLst/>
          </a:prstGeom>
          <a:solidFill>
            <a:srgbClr val="00C1DE"/>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chemeClr val="tx2"/>
                </a:solidFill>
                <a:effectLst/>
                <a:uLnTx/>
                <a:uFillTx/>
                <a:latin typeface="Aeonik" panose="020B0503030300000000" pitchFamily="34" charset="0"/>
                <a:ea typeface="+mn-ea"/>
                <a:cs typeface="Calibri" panose="020F0502020204030204" pitchFamily="34" charset="0"/>
              </a:rPr>
              <a:t>SDS</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chemeClr val="tx2"/>
                </a:solidFill>
                <a:effectLst/>
                <a:uLnTx/>
                <a:uFillTx/>
                <a:latin typeface="Aeonik" panose="020B0503030300000000" pitchFamily="34" charset="0"/>
                <a:ea typeface="+mn-ea"/>
                <a:cs typeface="Calibri" panose="020F0502020204030204" pitchFamily="34" charset="0"/>
              </a:rPr>
              <a:t>Stream</a:t>
            </a:r>
            <a:endParaRPr kumimoji="0" lang="en-GB" sz="1100" b="0" i="0" u="none" strike="noStrike" kern="1200" cap="none" spc="0" normalizeH="0" baseline="0" noProof="0" dirty="0">
              <a:ln>
                <a:noFill/>
              </a:ln>
              <a:solidFill>
                <a:schemeClr val="tx2"/>
              </a:solidFill>
              <a:effectLst/>
              <a:uLnTx/>
              <a:uFillTx/>
              <a:latin typeface="Aeonik" panose="020B0503030300000000" pitchFamily="34" charset="0"/>
              <a:ea typeface="+mn-ea"/>
              <a:cs typeface="Calibri" panose="020F0502020204030204" pitchFamily="34" charset="0"/>
            </a:endParaRPr>
          </a:p>
        </p:txBody>
      </p:sp>
      <p:sp>
        <p:nvSpPr>
          <p:cNvPr id="78" name="Process 108">
            <a:extLst>
              <a:ext uri="{FF2B5EF4-FFF2-40B4-BE49-F238E27FC236}">
                <a16:creationId xmlns:a16="http://schemas.microsoft.com/office/drawing/2014/main" id="{362D4F65-644F-0666-C3CC-F36F11813816}"/>
              </a:ext>
            </a:extLst>
          </p:cNvPr>
          <p:cNvSpPr/>
          <p:nvPr/>
        </p:nvSpPr>
        <p:spPr>
          <a:xfrm>
            <a:off x="5542574" y="2303359"/>
            <a:ext cx="676798" cy="394963"/>
          </a:xfrm>
          <a:prstGeom prst="flowChartProcess">
            <a:avLst/>
          </a:prstGeom>
          <a:solidFill>
            <a:srgbClr val="00C1DE"/>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chemeClr val="tx2"/>
                </a:solidFill>
                <a:effectLst/>
                <a:uLnTx/>
                <a:uFillTx/>
                <a:latin typeface="Aeonik" panose="020B0503030300000000" pitchFamily="34" charset="0"/>
                <a:ea typeface="+mn-ea"/>
                <a:cs typeface="Calibri" panose="020F0502020204030204" pitchFamily="34" charset="0"/>
              </a:rPr>
              <a:t>SDS</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chemeClr val="tx2"/>
                </a:solidFill>
                <a:effectLst/>
                <a:uLnTx/>
                <a:uFillTx/>
                <a:latin typeface="Aeonik" panose="020B0503030300000000" pitchFamily="34" charset="0"/>
                <a:ea typeface="+mn-ea"/>
                <a:cs typeface="Calibri" panose="020F0502020204030204" pitchFamily="34" charset="0"/>
              </a:rPr>
              <a:t>Stream</a:t>
            </a:r>
            <a:endParaRPr kumimoji="0" lang="en-GB" sz="1100" b="0" i="0" u="none" strike="noStrike" kern="1200" cap="none" spc="0" normalizeH="0" baseline="0" noProof="0" dirty="0">
              <a:ln>
                <a:noFill/>
              </a:ln>
              <a:solidFill>
                <a:schemeClr val="tx2"/>
              </a:solidFill>
              <a:effectLst/>
              <a:uLnTx/>
              <a:uFillTx/>
              <a:latin typeface="Aeonik" panose="020B0503030300000000" pitchFamily="34" charset="0"/>
              <a:ea typeface="+mn-ea"/>
              <a:cs typeface="Calibri" panose="020F0502020204030204" pitchFamily="34" charset="0"/>
            </a:endParaRPr>
          </a:p>
        </p:txBody>
      </p:sp>
      <p:sp>
        <p:nvSpPr>
          <p:cNvPr id="150" name="Process 108">
            <a:extLst>
              <a:ext uri="{FF2B5EF4-FFF2-40B4-BE49-F238E27FC236}">
                <a16:creationId xmlns:a16="http://schemas.microsoft.com/office/drawing/2014/main" id="{2AEB6CC4-1C5B-0A18-C7DB-C28D43331742}"/>
              </a:ext>
            </a:extLst>
          </p:cNvPr>
          <p:cNvSpPr/>
          <p:nvPr/>
        </p:nvSpPr>
        <p:spPr>
          <a:xfrm>
            <a:off x="1173221" y="3017448"/>
            <a:ext cx="149478" cy="141293"/>
          </a:xfrm>
          <a:prstGeom prst="flowChartProcess">
            <a:avLst/>
          </a:prstGeom>
          <a:solidFill>
            <a:srgbClr val="00C1DE"/>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grpSp>
        <p:nvGrpSpPr>
          <p:cNvPr id="16" name="Group 15">
            <a:extLst>
              <a:ext uri="{FF2B5EF4-FFF2-40B4-BE49-F238E27FC236}">
                <a16:creationId xmlns:a16="http://schemas.microsoft.com/office/drawing/2014/main" id="{932BB1EC-103B-182C-6078-5A899E98BB87}"/>
              </a:ext>
            </a:extLst>
          </p:cNvPr>
          <p:cNvGrpSpPr/>
          <p:nvPr/>
        </p:nvGrpSpPr>
        <p:grpSpPr>
          <a:xfrm>
            <a:off x="158899" y="1241844"/>
            <a:ext cx="3087226" cy="2303786"/>
            <a:chOff x="158899" y="1241844"/>
            <a:chExt cx="3087226" cy="2303786"/>
          </a:xfrm>
        </p:grpSpPr>
        <p:pic>
          <p:nvPicPr>
            <p:cNvPr id="9" name="Picture 8">
              <a:extLst>
                <a:ext uri="{FF2B5EF4-FFF2-40B4-BE49-F238E27FC236}">
                  <a16:creationId xmlns:a16="http://schemas.microsoft.com/office/drawing/2014/main" id="{1E0527A5-BC68-1DD9-5EFD-5D8D49F83D26}"/>
                </a:ext>
              </a:extLst>
            </p:cNvPr>
            <p:cNvPicPr>
              <a:picLocks noChangeAspect="1"/>
            </p:cNvPicPr>
            <p:nvPr/>
          </p:nvPicPr>
          <p:blipFill>
            <a:blip r:embed="rId5"/>
            <a:stretch>
              <a:fillRect/>
            </a:stretch>
          </p:blipFill>
          <p:spPr>
            <a:xfrm>
              <a:off x="336265" y="1289006"/>
              <a:ext cx="371504" cy="471311"/>
            </a:xfrm>
            <a:prstGeom prst="rect">
              <a:avLst/>
            </a:prstGeom>
          </p:spPr>
        </p:pic>
        <p:cxnSp>
          <p:nvCxnSpPr>
            <p:cNvPr id="13" name="Straight Arrow Connector 12">
              <a:extLst>
                <a:ext uri="{FF2B5EF4-FFF2-40B4-BE49-F238E27FC236}">
                  <a16:creationId xmlns:a16="http://schemas.microsoft.com/office/drawing/2014/main" id="{E43EFF16-B966-B959-6799-64D0F550479E}"/>
                </a:ext>
              </a:extLst>
            </p:cNvPr>
            <p:cNvCxnSpPr>
              <a:cxnSpLocks/>
            </p:cNvCxnSpPr>
            <p:nvPr/>
          </p:nvCxnSpPr>
          <p:spPr>
            <a:xfrm>
              <a:off x="2087991" y="1760317"/>
              <a:ext cx="1158134" cy="0"/>
            </a:xfrm>
            <a:prstGeom prst="straightConnector1">
              <a:avLst/>
            </a:prstGeom>
            <a:ln w="158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Right Brace 22">
              <a:extLst>
                <a:ext uri="{FF2B5EF4-FFF2-40B4-BE49-F238E27FC236}">
                  <a16:creationId xmlns:a16="http://schemas.microsoft.com/office/drawing/2014/main" id="{7983426C-CCD2-E247-D639-A66A6A4B0594}"/>
                </a:ext>
              </a:extLst>
            </p:cNvPr>
            <p:cNvSpPr/>
            <p:nvPr/>
          </p:nvSpPr>
          <p:spPr>
            <a:xfrm>
              <a:off x="686070" y="1241844"/>
              <a:ext cx="529177" cy="2116512"/>
            </a:xfrm>
            <a:prstGeom prst="rightBrace">
              <a:avLst>
                <a:gd name="adj1" fmla="val 0"/>
                <a:gd name="adj2" fmla="val 27074"/>
              </a:avLst>
            </a:prstGeom>
            <a:ln w="15875">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eonik" panose="020B0503030300000000" pitchFamily="34" charset="0"/>
                <a:ea typeface="+mn-ea"/>
                <a:cs typeface="Calibri" panose="020F0502020204030204" pitchFamily="34" charset="0"/>
              </a:endParaRPr>
            </a:p>
          </p:txBody>
        </p:sp>
        <p:pic>
          <p:nvPicPr>
            <p:cNvPr id="27" name="Picture 26">
              <a:extLst>
                <a:ext uri="{FF2B5EF4-FFF2-40B4-BE49-F238E27FC236}">
                  <a16:creationId xmlns:a16="http://schemas.microsoft.com/office/drawing/2014/main" id="{1B86FA98-0E11-A2C6-E207-A06D71F0AEE5}"/>
                </a:ext>
              </a:extLst>
            </p:cNvPr>
            <p:cNvPicPr>
              <a:picLocks noChangeAspect="1"/>
            </p:cNvPicPr>
            <p:nvPr/>
          </p:nvPicPr>
          <p:blipFill>
            <a:blip r:embed="rId6"/>
            <a:stretch>
              <a:fillRect/>
            </a:stretch>
          </p:blipFill>
          <p:spPr>
            <a:xfrm>
              <a:off x="346252" y="2196552"/>
              <a:ext cx="354609" cy="323203"/>
            </a:xfrm>
            <a:prstGeom prst="rect">
              <a:avLst/>
            </a:prstGeom>
          </p:spPr>
        </p:pic>
        <p:pic>
          <p:nvPicPr>
            <p:cNvPr id="28" name="Picture 27">
              <a:extLst>
                <a:ext uri="{FF2B5EF4-FFF2-40B4-BE49-F238E27FC236}">
                  <a16:creationId xmlns:a16="http://schemas.microsoft.com/office/drawing/2014/main" id="{7576DA8F-3544-4118-72CF-DFEB6965F654}"/>
                </a:ext>
              </a:extLst>
            </p:cNvPr>
            <p:cNvPicPr>
              <a:picLocks noChangeAspect="1"/>
            </p:cNvPicPr>
            <p:nvPr/>
          </p:nvPicPr>
          <p:blipFill>
            <a:blip r:embed="rId7"/>
            <a:stretch>
              <a:fillRect/>
            </a:stretch>
          </p:blipFill>
          <p:spPr>
            <a:xfrm>
              <a:off x="320569" y="2929371"/>
              <a:ext cx="405975" cy="194161"/>
            </a:xfrm>
            <a:prstGeom prst="rect">
              <a:avLst/>
            </a:prstGeom>
          </p:spPr>
        </p:pic>
        <p:sp>
          <p:nvSpPr>
            <p:cNvPr id="31" name="TextBox 30">
              <a:extLst>
                <a:ext uri="{FF2B5EF4-FFF2-40B4-BE49-F238E27FC236}">
                  <a16:creationId xmlns:a16="http://schemas.microsoft.com/office/drawing/2014/main" id="{F1F9E2CB-D4F5-E3E9-11E3-AA7DB5A36293}"/>
                </a:ext>
              </a:extLst>
            </p:cNvPr>
            <p:cNvSpPr txBox="1"/>
            <p:nvPr/>
          </p:nvSpPr>
          <p:spPr>
            <a:xfrm>
              <a:off x="158899" y="1802598"/>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Sensor</a:t>
              </a:r>
            </a:p>
          </p:txBody>
        </p:sp>
        <p:sp>
          <p:nvSpPr>
            <p:cNvPr id="32" name="TextBox 31">
              <a:extLst>
                <a:ext uri="{FF2B5EF4-FFF2-40B4-BE49-F238E27FC236}">
                  <a16:creationId xmlns:a16="http://schemas.microsoft.com/office/drawing/2014/main" id="{3367C920-E977-B869-AAC5-1888182DF0DE}"/>
                </a:ext>
              </a:extLst>
            </p:cNvPr>
            <p:cNvSpPr txBox="1"/>
            <p:nvPr/>
          </p:nvSpPr>
          <p:spPr>
            <a:xfrm>
              <a:off x="158899" y="2564406"/>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Audio</a:t>
              </a:r>
            </a:p>
          </p:txBody>
        </p:sp>
        <p:sp>
          <p:nvSpPr>
            <p:cNvPr id="33" name="TextBox 32">
              <a:extLst>
                <a:ext uri="{FF2B5EF4-FFF2-40B4-BE49-F238E27FC236}">
                  <a16:creationId xmlns:a16="http://schemas.microsoft.com/office/drawing/2014/main" id="{3B4E6066-5F17-8671-C864-EA890AA07E52}"/>
                </a:ext>
              </a:extLst>
            </p:cNvPr>
            <p:cNvSpPr txBox="1"/>
            <p:nvPr/>
          </p:nvSpPr>
          <p:spPr>
            <a:xfrm>
              <a:off x="158899" y="3175214"/>
              <a:ext cx="726789" cy="147797"/>
            </a:xfrm>
            <a:prstGeom prst="rect">
              <a:avLst/>
            </a:prstGeom>
            <a:noFill/>
          </p:spPr>
          <p:txBody>
            <a:bodyPr wrap="square" lIns="0" tIns="0" rIns="0" bIns="0" rtlCol="0">
              <a:spAutoFit/>
            </a:bodyPr>
            <a:lstStyle/>
            <a:p>
              <a:pPr marL="0" marR="0" lvl="0" indent="0" algn="ctr" defTabSz="914377" rtl="0" eaLnBrk="1" fontAlgn="base" latinLnBrk="0" hangingPunct="1">
                <a:lnSpc>
                  <a:spcPct val="90000"/>
                </a:lnSpc>
                <a:spcBef>
                  <a:spcPts val="0"/>
                </a:spcBef>
                <a:spcAft>
                  <a:spcPts val="600"/>
                </a:spcAft>
                <a:buClrTx/>
                <a:buSzTx/>
                <a:buFontTx/>
                <a:buNone/>
                <a:tabLst/>
                <a:defRPr/>
              </a:pPr>
              <a:r>
                <a:rPr kumimoji="0" lang="en-US" sz="1067" b="1" i="0" u="none" strike="noStrike" kern="1200" cap="none" spc="0" normalizeH="0" baseline="0" noProof="0">
                  <a:ln>
                    <a:noFill/>
                  </a:ln>
                  <a:effectLst/>
                  <a:uLnTx/>
                  <a:uFillTx/>
                  <a:latin typeface="Aeonik" panose="020B0503030300000000" pitchFamily="34" charset="0"/>
                  <a:ea typeface="ＭＳ Ｐゴシック" panose="020B0600070205080204" pitchFamily="34" charset="-128"/>
                  <a:cs typeface="Calibri" panose="020F0502020204030204" pitchFamily="34" charset="0"/>
                </a:rPr>
                <a:t>Video</a:t>
              </a:r>
            </a:p>
          </p:txBody>
        </p:sp>
        <p:sp>
          <p:nvSpPr>
            <p:cNvPr id="35" name="Process 104">
              <a:extLst>
                <a:ext uri="{FF2B5EF4-FFF2-40B4-BE49-F238E27FC236}">
                  <a16:creationId xmlns:a16="http://schemas.microsoft.com/office/drawing/2014/main" id="{BB6120D9-548A-9428-DECC-BC90526030F3}"/>
                </a:ext>
              </a:extLst>
            </p:cNvPr>
            <p:cNvSpPr/>
            <p:nvPr/>
          </p:nvSpPr>
          <p:spPr>
            <a:xfrm>
              <a:off x="1216854" y="1595073"/>
              <a:ext cx="903320" cy="437953"/>
            </a:xfrm>
            <a:prstGeom prst="flowChartProcess">
              <a:avLst/>
            </a:prstGeom>
            <a:solidFill>
              <a:schemeClr val="accent5">
                <a:lumMod val="75000"/>
              </a:schemeClr>
            </a:solidFill>
            <a:ln w="158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Input Interface</a:t>
              </a:r>
            </a:p>
          </p:txBody>
        </p:sp>
        <p:sp>
          <p:nvSpPr>
            <p:cNvPr id="91" name="Process 108">
              <a:extLst>
                <a:ext uri="{FF2B5EF4-FFF2-40B4-BE49-F238E27FC236}">
                  <a16:creationId xmlns:a16="http://schemas.microsoft.com/office/drawing/2014/main" id="{D3E0BC7B-EE21-0A4E-C94E-2B93A456FDF5}"/>
                </a:ext>
              </a:extLst>
            </p:cNvPr>
            <p:cNvSpPr/>
            <p:nvPr/>
          </p:nvSpPr>
          <p:spPr>
            <a:xfrm>
              <a:off x="1977171" y="2304451"/>
              <a:ext cx="676798" cy="394963"/>
            </a:xfrm>
            <a:prstGeom prst="flowChartProcess">
              <a:avLst/>
            </a:prstGeom>
            <a:solidFill>
              <a:schemeClr val="accent5">
                <a:lumMod val="7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SDS</a:t>
              </a:r>
            </a:p>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Stream</a:t>
              </a: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cxnSp>
          <p:nvCxnSpPr>
            <p:cNvPr id="110" name="Straight Arrow Connector 109">
              <a:extLst>
                <a:ext uri="{FF2B5EF4-FFF2-40B4-BE49-F238E27FC236}">
                  <a16:creationId xmlns:a16="http://schemas.microsoft.com/office/drawing/2014/main" id="{1A3A87F9-9B2F-FC03-A0D9-18E6DEE8D949}"/>
                </a:ext>
              </a:extLst>
            </p:cNvPr>
            <p:cNvCxnSpPr>
              <a:cxnSpLocks/>
              <a:endCxn id="91" idx="0"/>
            </p:cNvCxnSpPr>
            <p:nvPr/>
          </p:nvCxnSpPr>
          <p:spPr>
            <a:xfrm>
              <a:off x="2315570" y="1760317"/>
              <a:ext cx="0" cy="544134"/>
            </a:xfrm>
            <a:prstGeom prst="straightConnector1">
              <a:avLst/>
            </a:prstGeom>
            <a:ln w="158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14E026B9-9B32-4736-8D61-6DA04E4442C7}"/>
                </a:ext>
              </a:extLst>
            </p:cNvPr>
            <p:cNvCxnSpPr>
              <a:cxnSpLocks/>
              <a:stCxn id="91" idx="2"/>
            </p:cNvCxnSpPr>
            <p:nvPr/>
          </p:nvCxnSpPr>
          <p:spPr>
            <a:xfrm>
              <a:off x="2315570" y="2699414"/>
              <a:ext cx="0" cy="158458"/>
            </a:xfrm>
            <a:prstGeom prst="straightConnector1">
              <a:avLst/>
            </a:prstGeom>
            <a:ln w="15875">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9" name="Arrow: Down 48">
              <a:extLst>
                <a:ext uri="{FF2B5EF4-FFF2-40B4-BE49-F238E27FC236}">
                  <a16:creationId xmlns:a16="http://schemas.microsoft.com/office/drawing/2014/main" id="{C20A76D6-474E-A816-78F0-1024F9A1DD4C}"/>
                </a:ext>
              </a:extLst>
            </p:cNvPr>
            <p:cNvSpPr/>
            <p:nvPr/>
          </p:nvSpPr>
          <p:spPr>
            <a:xfrm>
              <a:off x="2196668" y="3259394"/>
              <a:ext cx="233251" cy="286236"/>
            </a:xfrm>
            <a:prstGeom prst="downArrow">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Process 108">
              <a:extLst>
                <a:ext uri="{FF2B5EF4-FFF2-40B4-BE49-F238E27FC236}">
                  <a16:creationId xmlns:a16="http://schemas.microsoft.com/office/drawing/2014/main" id="{FB4FB69B-0939-0DA6-8357-1D34CFEFB8F5}"/>
                </a:ext>
              </a:extLst>
            </p:cNvPr>
            <p:cNvSpPr/>
            <p:nvPr/>
          </p:nvSpPr>
          <p:spPr>
            <a:xfrm>
              <a:off x="1173225" y="2570910"/>
              <a:ext cx="149478" cy="141293"/>
            </a:xfrm>
            <a:prstGeom prst="flowChartProcess">
              <a:avLst/>
            </a:prstGeom>
            <a:solidFill>
              <a:schemeClr val="accent5">
                <a:lumMod val="7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151" name="TextBox 150">
              <a:extLst>
                <a:ext uri="{FF2B5EF4-FFF2-40B4-BE49-F238E27FC236}">
                  <a16:creationId xmlns:a16="http://schemas.microsoft.com/office/drawing/2014/main" id="{ACE26AF9-611A-72B7-623C-062300A58292}"/>
                </a:ext>
              </a:extLst>
            </p:cNvPr>
            <p:cNvSpPr txBox="1"/>
            <p:nvPr/>
          </p:nvSpPr>
          <p:spPr>
            <a:xfrm>
              <a:off x="1340083" y="2577106"/>
              <a:ext cx="551175" cy="124650"/>
            </a:xfrm>
            <a:prstGeom prst="rect">
              <a:avLst/>
            </a:prstGeom>
            <a:noFill/>
          </p:spPr>
          <p:txBody>
            <a:bodyPr wrap="square" lIns="0" tIns="0" rIns="0" bIns="0" rtlCol="0">
              <a:spAutoFit/>
            </a:bodyPr>
            <a:lstStyle/>
            <a:p>
              <a:pPr marL="0" marR="0" lvl="0" indent="0" defTabSz="914377" rtl="0" eaLnBrk="1" fontAlgn="base" latinLnBrk="0" hangingPunct="1">
                <a:lnSpc>
                  <a:spcPct val="90000"/>
                </a:lnSpc>
                <a:spcBef>
                  <a:spcPts val="0"/>
                </a:spcBef>
                <a:spcAft>
                  <a:spcPts val="600"/>
                </a:spcAft>
                <a:buClrTx/>
                <a:buSzTx/>
                <a:buFontTx/>
                <a:buNone/>
                <a:tabLst/>
                <a:defRPr/>
              </a:pPr>
              <a:r>
                <a:rPr lang="en-US" sz="900" dirty="0">
                  <a:latin typeface="Aeonik" panose="020B0503030300000000" pitchFamily="34" charset="0"/>
                  <a:cs typeface="Calibri" panose="020F0502020204030204" pitchFamily="34" charset="0"/>
                </a:rPr>
                <a:t>Recording</a:t>
              </a:r>
              <a:endParaRPr kumimoji="0" lang="en-US" sz="900"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grpSp>
      <p:grpSp>
        <p:nvGrpSpPr>
          <p:cNvPr id="18" name="Group 17">
            <a:extLst>
              <a:ext uri="{FF2B5EF4-FFF2-40B4-BE49-F238E27FC236}">
                <a16:creationId xmlns:a16="http://schemas.microsoft.com/office/drawing/2014/main" id="{0AB18E40-CA75-2DC2-F058-00E3303769C3}"/>
              </a:ext>
            </a:extLst>
          </p:cNvPr>
          <p:cNvGrpSpPr/>
          <p:nvPr/>
        </p:nvGrpSpPr>
        <p:grpSpPr>
          <a:xfrm>
            <a:off x="1173223" y="1869050"/>
            <a:ext cx="2217621" cy="1676580"/>
            <a:chOff x="1173223" y="1869050"/>
            <a:chExt cx="2217621" cy="1676580"/>
          </a:xfrm>
        </p:grpSpPr>
        <p:sp>
          <p:nvSpPr>
            <p:cNvPr id="2" name="Process 108">
              <a:extLst>
                <a:ext uri="{FF2B5EF4-FFF2-40B4-BE49-F238E27FC236}">
                  <a16:creationId xmlns:a16="http://schemas.microsoft.com/office/drawing/2014/main" id="{B6EC5A83-7187-D3F6-D4BA-F43B60BC38D6}"/>
                </a:ext>
              </a:extLst>
            </p:cNvPr>
            <p:cNvSpPr/>
            <p:nvPr/>
          </p:nvSpPr>
          <p:spPr>
            <a:xfrm>
              <a:off x="2737860" y="2304720"/>
              <a:ext cx="652984" cy="394963"/>
            </a:xfrm>
            <a:prstGeom prst="flowChartProcess">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t>SDS</a:t>
              </a:r>
              <a:br>
                <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rPr>
              </a:br>
              <a:r>
                <a:rPr kumimoji="0" lang="en-GB" sz="1100" b="0" i="0" u="none" strike="noStrike" kern="1200" cap="none" spc="0" normalizeH="0" baseline="0" noProof="0">
                  <a:ln>
                    <a:noFill/>
                  </a:ln>
                  <a:solidFill>
                    <a:srgbClr val="FFFFFF"/>
                  </a:solidFill>
                  <a:effectLst/>
                  <a:uLnTx/>
                  <a:uFillTx/>
                  <a:latin typeface="Aeonik" panose="020B0503030300000000" pitchFamily="34" charset="0"/>
                  <a:ea typeface="+mn-ea"/>
                  <a:cs typeface="Calibri" panose="020F0502020204030204" pitchFamily="34" charset="0"/>
                </a:rPr>
                <a:t> Stream</a:t>
              </a: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51" name="Arrow: Down 50">
              <a:extLst>
                <a:ext uri="{FF2B5EF4-FFF2-40B4-BE49-F238E27FC236}">
                  <a16:creationId xmlns:a16="http://schemas.microsoft.com/office/drawing/2014/main" id="{0DCEB79A-E39D-478E-D1A1-47224D95792B}"/>
                </a:ext>
              </a:extLst>
            </p:cNvPr>
            <p:cNvSpPr/>
            <p:nvPr/>
          </p:nvSpPr>
          <p:spPr>
            <a:xfrm rot="10800000">
              <a:off x="2956976" y="3259394"/>
              <a:ext cx="233251" cy="28623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8" name="Connector: Elbow 57">
              <a:extLst>
                <a:ext uri="{FF2B5EF4-FFF2-40B4-BE49-F238E27FC236}">
                  <a16:creationId xmlns:a16="http://schemas.microsoft.com/office/drawing/2014/main" id="{DA578FCB-5A5A-C6EC-CFC6-02293D61E4A4}"/>
                </a:ext>
              </a:extLst>
            </p:cNvPr>
            <p:cNvCxnSpPr>
              <a:cxnSpLocks/>
              <a:stCxn id="2" idx="0"/>
            </p:cNvCxnSpPr>
            <p:nvPr/>
          </p:nvCxnSpPr>
          <p:spPr>
            <a:xfrm rot="5400000" flipH="1" flipV="1">
              <a:off x="2937403" y="1995999"/>
              <a:ext cx="435670" cy="181772"/>
            </a:xfrm>
            <a:prstGeom prst="bentConnector3">
              <a:avLst>
                <a:gd name="adj1" fmla="val 100498"/>
              </a:avLst>
            </a:prstGeom>
            <a:ln w="15875">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a:extLst>
                <a:ext uri="{FF2B5EF4-FFF2-40B4-BE49-F238E27FC236}">
                  <a16:creationId xmlns:a16="http://schemas.microsoft.com/office/drawing/2014/main" id="{B4700813-A573-69D6-0682-923067FC5F22}"/>
                </a:ext>
              </a:extLst>
            </p:cNvPr>
            <p:cNvCxnSpPr>
              <a:cxnSpLocks/>
              <a:endCxn id="2" idx="2"/>
            </p:cNvCxnSpPr>
            <p:nvPr/>
          </p:nvCxnSpPr>
          <p:spPr>
            <a:xfrm flipH="1" flipV="1">
              <a:off x="3064352" y="2699683"/>
              <a:ext cx="1" cy="165142"/>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49" name="Process 108">
              <a:extLst>
                <a:ext uri="{FF2B5EF4-FFF2-40B4-BE49-F238E27FC236}">
                  <a16:creationId xmlns:a16="http://schemas.microsoft.com/office/drawing/2014/main" id="{5F8EF4BE-CB25-EFF8-7BEB-88B0B75BEBB1}"/>
                </a:ext>
              </a:extLst>
            </p:cNvPr>
            <p:cNvSpPr/>
            <p:nvPr/>
          </p:nvSpPr>
          <p:spPr>
            <a:xfrm>
              <a:off x="1173223" y="2794179"/>
              <a:ext cx="149478" cy="141293"/>
            </a:xfrm>
            <a:prstGeom prst="flowChartProcess">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GB" sz="1100" b="0" i="0" u="none" strike="noStrike" kern="1200" cap="none" spc="0" normalizeH="0" baseline="0" noProof="0" dirty="0">
                <a:ln>
                  <a:noFill/>
                </a:ln>
                <a:solidFill>
                  <a:srgbClr val="FFFFFF"/>
                </a:solidFill>
                <a:effectLst/>
                <a:uLnTx/>
                <a:uFillTx/>
                <a:latin typeface="Aeonik" panose="020B0503030300000000" pitchFamily="34" charset="0"/>
                <a:ea typeface="+mn-ea"/>
                <a:cs typeface="Calibri" panose="020F0502020204030204" pitchFamily="34" charset="0"/>
              </a:endParaRPr>
            </a:p>
          </p:txBody>
        </p:sp>
        <p:sp>
          <p:nvSpPr>
            <p:cNvPr id="152" name="TextBox 151">
              <a:extLst>
                <a:ext uri="{FF2B5EF4-FFF2-40B4-BE49-F238E27FC236}">
                  <a16:creationId xmlns:a16="http://schemas.microsoft.com/office/drawing/2014/main" id="{5B850043-B66A-63B5-F876-66C77EE1BFD3}"/>
                </a:ext>
              </a:extLst>
            </p:cNvPr>
            <p:cNvSpPr txBox="1"/>
            <p:nvPr/>
          </p:nvSpPr>
          <p:spPr>
            <a:xfrm>
              <a:off x="1347558" y="2795690"/>
              <a:ext cx="551175" cy="124650"/>
            </a:xfrm>
            <a:prstGeom prst="rect">
              <a:avLst/>
            </a:prstGeom>
            <a:noFill/>
          </p:spPr>
          <p:txBody>
            <a:bodyPr wrap="square" lIns="0" tIns="0" rIns="0" bIns="0" rtlCol="0">
              <a:spAutoFit/>
            </a:bodyPr>
            <a:lstStyle/>
            <a:p>
              <a:pPr marL="0" marR="0" lvl="0" indent="0" defTabSz="914377" rtl="0" eaLnBrk="1" fontAlgn="base" latinLnBrk="0" hangingPunct="1">
                <a:lnSpc>
                  <a:spcPct val="90000"/>
                </a:lnSpc>
                <a:spcBef>
                  <a:spcPts val="0"/>
                </a:spcBef>
                <a:spcAft>
                  <a:spcPts val="600"/>
                </a:spcAft>
                <a:buClrTx/>
                <a:buSzTx/>
                <a:buFontTx/>
                <a:buNone/>
                <a:tabLst/>
                <a:defRPr/>
              </a:pPr>
              <a:r>
                <a:rPr lang="en-US" sz="900" dirty="0">
                  <a:latin typeface="Aeonik" panose="020B0503030300000000" pitchFamily="34" charset="0"/>
                  <a:cs typeface="Calibri" panose="020F0502020204030204" pitchFamily="34" charset="0"/>
                </a:rPr>
                <a:t>Playback</a:t>
              </a:r>
              <a:endParaRPr kumimoji="0" lang="en-US" sz="900"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grpSp>
      <p:sp>
        <p:nvSpPr>
          <p:cNvPr id="153" name="TextBox 152">
            <a:extLst>
              <a:ext uri="{FF2B5EF4-FFF2-40B4-BE49-F238E27FC236}">
                <a16:creationId xmlns:a16="http://schemas.microsoft.com/office/drawing/2014/main" id="{05C0245D-B923-C221-5169-7EB199F63ABC}"/>
              </a:ext>
            </a:extLst>
          </p:cNvPr>
          <p:cNvSpPr txBox="1"/>
          <p:nvPr/>
        </p:nvSpPr>
        <p:spPr>
          <a:xfrm>
            <a:off x="1355033" y="3026974"/>
            <a:ext cx="581702" cy="124650"/>
          </a:xfrm>
          <a:prstGeom prst="rect">
            <a:avLst/>
          </a:prstGeom>
          <a:noFill/>
        </p:spPr>
        <p:txBody>
          <a:bodyPr wrap="square" lIns="0" tIns="0" rIns="0" bIns="0" rtlCol="0">
            <a:spAutoFit/>
          </a:bodyPr>
          <a:lstStyle/>
          <a:p>
            <a:pPr marL="0" marR="0" lvl="0" indent="0" defTabSz="914377" rtl="0" eaLnBrk="1" fontAlgn="base" latinLnBrk="0" hangingPunct="1">
              <a:lnSpc>
                <a:spcPct val="90000"/>
              </a:lnSpc>
              <a:spcBef>
                <a:spcPts val="0"/>
              </a:spcBef>
              <a:spcAft>
                <a:spcPts val="600"/>
              </a:spcAft>
              <a:buClrTx/>
              <a:buSzTx/>
              <a:buFontTx/>
              <a:buNone/>
              <a:tabLst/>
              <a:defRPr/>
            </a:pPr>
            <a:r>
              <a:rPr lang="en-US" sz="900" dirty="0">
                <a:latin typeface="Aeonik" panose="020B0503030300000000" pitchFamily="34" charset="0"/>
                <a:cs typeface="Calibri" panose="020F0502020204030204" pitchFamily="34" charset="0"/>
              </a:rPr>
              <a:t>Any mode</a:t>
            </a:r>
            <a:endParaRPr kumimoji="0" lang="en-US" sz="900"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sp>
        <p:nvSpPr>
          <p:cNvPr id="155" name="TextBox 154">
            <a:extLst>
              <a:ext uri="{FF2B5EF4-FFF2-40B4-BE49-F238E27FC236}">
                <a16:creationId xmlns:a16="http://schemas.microsoft.com/office/drawing/2014/main" id="{C8F1F20E-2B5A-CFAE-F13C-FD0B8842B894}"/>
              </a:ext>
            </a:extLst>
          </p:cNvPr>
          <p:cNvSpPr txBox="1"/>
          <p:nvPr/>
        </p:nvSpPr>
        <p:spPr>
          <a:xfrm>
            <a:off x="1183003" y="2396990"/>
            <a:ext cx="750630" cy="124650"/>
          </a:xfrm>
          <a:prstGeom prst="rect">
            <a:avLst/>
          </a:prstGeom>
          <a:noFill/>
        </p:spPr>
        <p:txBody>
          <a:bodyPr wrap="square" lIns="0" tIns="0" rIns="0" bIns="0" rtlCol="0">
            <a:spAutoFit/>
          </a:bodyPr>
          <a:lstStyle/>
          <a:p>
            <a:pPr marL="0" marR="0" lvl="0" indent="0" defTabSz="914377" rtl="0" eaLnBrk="1" fontAlgn="base" latinLnBrk="0" hangingPunct="1">
              <a:lnSpc>
                <a:spcPct val="90000"/>
              </a:lnSpc>
              <a:spcBef>
                <a:spcPts val="0"/>
              </a:spcBef>
              <a:spcAft>
                <a:spcPts val="600"/>
              </a:spcAft>
              <a:buClrTx/>
              <a:buSzTx/>
              <a:buFontTx/>
              <a:buNone/>
              <a:tabLst/>
              <a:defRPr/>
            </a:pPr>
            <a:r>
              <a:rPr lang="en-US" sz="900" dirty="0">
                <a:latin typeface="Aeonik" panose="020B0503030300000000" pitchFamily="34" charset="0"/>
                <a:cs typeface="Calibri" panose="020F0502020204030204" pitchFamily="34" charset="0"/>
              </a:rPr>
              <a:t>Active during</a:t>
            </a:r>
            <a:endParaRPr kumimoji="0" lang="en-US" sz="900" i="0" u="none" strike="noStrike" kern="1200" cap="none" spc="0" normalizeH="0" baseline="0" noProof="0" dirty="0">
              <a:ln>
                <a:noFill/>
              </a:ln>
              <a:effectLst/>
              <a:uLnTx/>
              <a:uFillTx/>
              <a:latin typeface="Aeonik" panose="020B0503030300000000" pitchFamily="34" charset="0"/>
              <a:ea typeface="ＭＳ Ｐゴシック" panose="020B0600070205080204" pitchFamily="34" charset="-128"/>
              <a:cs typeface="Calibri" panose="020F0502020204030204" pitchFamily="34" charset="0"/>
            </a:endParaRPr>
          </a:p>
        </p:txBody>
      </p:sp>
      <p:sp>
        <p:nvSpPr>
          <p:cNvPr id="3" name="Title 2">
            <a:extLst>
              <a:ext uri="{FF2B5EF4-FFF2-40B4-BE49-F238E27FC236}">
                <a16:creationId xmlns:a16="http://schemas.microsoft.com/office/drawing/2014/main" id="{75463B0B-121D-28B6-1C3E-BD604F75401A}"/>
              </a:ext>
            </a:extLst>
          </p:cNvPr>
          <p:cNvSpPr>
            <a:spLocks noGrp="1"/>
          </p:cNvSpPr>
          <p:nvPr>
            <p:ph type="title"/>
          </p:nvPr>
        </p:nvSpPr>
        <p:spPr/>
        <p:txBody>
          <a:bodyPr/>
          <a:lstStyle/>
          <a:p>
            <a:r>
              <a:rPr lang="en-US" dirty="0"/>
              <a:t>SDS software developer framework DSP / ML algorithm design</a:t>
            </a:r>
          </a:p>
        </p:txBody>
      </p:sp>
      <p:sp>
        <p:nvSpPr>
          <p:cNvPr id="6" name="TextBox 5">
            <a:extLst>
              <a:ext uri="{FF2B5EF4-FFF2-40B4-BE49-F238E27FC236}">
                <a16:creationId xmlns:a16="http://schemas.microsoft.com/office/drawing/2014/main" id="{231CF2D3-56B3-F331-F633-42CF8895C024}"/>
              </a:ext>
            </a:extLst>
          </p:cNvPr>
          <p:cNvSpPr txBox="1"/>
          <p:nvPr/>
        </p:nvSpPr>
        <p:spPr>
          <a:xfrm>
            <a:off x="328179" y="4346401"/>
            <a:ext cx="1630918" cy="3323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200" kern="1200" dirty="0">
                <a:solidFill>
                  <a:schemeClr val="tx2"/>
                </a:solidFill>
                <a:latin typeface="+mn-lt"/>
                <a:ea typeface="+mn-ea"/>
                <a:cs typeface="+mn-cs"/>
                <a:hlinkClick r:id="rId8"/>
              </a:rPr>
              <a:t>Metadata files</a:t>
            </a:r>
            <a:r>
              <a:rPr lang="en-US" sz="1200" kern="1200" dirty="0">
                <a:solidFill>
                  <a:schemeClr val="tx2"/>
                </a:solidFill>
                <a:latin typeface="+mn-lt"/>
                <a:ea typeface="+mn-ea"/>
                <a:cs typeface="+mn-cs"/>
              </a:rPr>
              <a:t> describe data stream content</a:t>
            </a:r>
          </a:p>
        </p:txBody>
      </p:sp>
      <p:sp>
        <p:nvSpPr>
          <p:cNvPr id="7" name="TextBox 6">
            <a:extLst>
              <a:ext uri="{FF2B5EF4-FFF2-40B4-BE49-F238E27FC236}">
                <a16:creationId xmlns:a16="http://schemas.microsoft.com/office/drawing/2014/main" id="{EACFFC66-8A53-1748-089C-10F999F508DC}"/>
              </a:ext>
            </a:extLst>
          </p:cNvPr>
          <p:cNvSpPr txBox="1"/>
          <p:nvPr/>
        </p:nvSpPr>
        <p:spPr>
          <a:xfrm>
            <a:off x="6688998" y="1071104"/>
            <a:ext cx="5170142" cy="5584606"/>
          </a:xfrm>
          <a:prstGeom prst="rect">
            <a:avLst/>
          </a:prstGeom>
          <a:noFill/>
        </p:spPr>
        <p:txBody>
          <a:bodyPr wrap="square" lIns="0" tIns="0" rIns="0" bIns="0" rtlCol="0">
            <a:spAutoFit/>
          </a:bodyPr>
          <a:lstStyle/>
          <a:p>
            <a:r>
              <a:rPr lang="en-US" sz="1600" dirty="0"/>
              <a:t>DSP / ML algorithms operate on time-series data streams, such as sensor data, audio samples, or video frames, using fixed or variable-size blocks.</a:t>
            </a:r>
          </a:p>
          <a:p>
            <a:endParaRPr lang="en-US" sz="1000" dirty="0"/>
          </a:p>
          <a:p>
            <a:r>
              <a:rPr lang="en-US" sz="1600" b="1" dirty="0"/>
              <a:t>SDS is a software developer framework for DSP / ML:</a:t>
            </a:r>
          </a:p>
          <a:p>
            <a:pPr marL="227013" indent="-227013">
              <a:buFont typeface="Arial" panose="020B0604020202020204" pitchFamily="34" charset="0"/>
              <a:buChar char="•"/>
            </a:pPr>
            <a:r>
              <a:rPr lang="en-US" sz="1600" dirty="0"/>
              <a:t>Handle sensor, audio, and video streams flexibly.</a:t>
            </a:r>
          </a:p>
          <a:p>
            <a:pPr marL="227013" indent="-227013">
              <a:buFont typeface="Arial" panose="020B0604020202020204" pitchFamily="34" charset="0"/>
              <a:buChar char="•"/>
            </a:pPr>
            <a:r>
              <a:rPr lang="en-US" sz="1600" dirty="0"/>
              <a:t>Multiple streams with time-drift handling for sensor fusion.</a:t>
            </a:r>
          </a:p>
          <a:p>
            <a:pPr marL="227013" indent="-227013">
              <a:buFont typeface="Arial" panose="020B0604020202020204" pitchFamily="34" charset="0"/>
              <a:buChar char="•"/>
            </a:pPr>
            <a:r>
              <a:rPr lang="en-US" sz="1600" dirty="0"/>
              <a:t>Record real-world target data for analysis and development.</a:t>
            </a:r>
          </a:p>
          <a:p>
            <a:pPr marL="227013" indent="-227013">
              <a:buFont typeface="Arial" panose="020B0604020202020204" pitchFamily="34" charset="0"/>
              <a:buChar char="•"/>
            </a:pPr>
            <a:r>
              <a:rPr lang="en-US" sz="1600" dirty="0"/>
              <a:t>Replay streams on hardware or </a:t>
            </a:r>
            <a:r>
              <a:rPr lang="en-US" sz="1600" u="sng" dirty="0">
                <a:hlinkClick r:id="rId9"/>
              </a:rPr>
              <a:t>simulation</a:t>
            </a:r>
            <a:r>
              <a:rPr lang="en-US" sz="1600" dirty="0"/>
              <a:t> for validation.</a:t>
            </a:r>
          </a:p>
          <a:p>
            <a:endParaRPr lang="en-US" sz="1000" dirty="0"/>
          </a:p>
          <a:p>
            <a:r>
              <a:rPr lang="en-US" sz="1600" b="1" dirty="0"/>
              <a:t>Captured data streams simplify development:</a:t>
            </a:r>
          </a:p>
          <a:p>
            <a:pPr marL="227013" indent="-227013">
              <a:buFont typeface="Arial" panose="020B0604020202020204" pitchFamily="34" charset="0"/>
              <a:buChar char="•"/>
            </a:pPr>
            <a:r>
              <a:rPr lang="en-US" sz="1600" dirty="0"/>
              <a:t>Validate input streams and algorithm outputs.</a:t>
            </a:r>
          </a:p>
          <a:p>
            <a:pPr marL="227013" indent="-227013">
              <a:buFont typeface="Arial" panose="020B0604020202020204" pitchFamily="34" charset="0"/>
              <a:buChar char="•"/>
            </a:pPr>
            <a:r>
              <a:rPr lang="en-US" sz="1600" dirty="0"/>
              <a:t>Provide input for DSP filter design or ML model training.</a:t>
            </a:r>
          </a:p>
          <a:p>
            <a:pPr marL="227013" indent="-227013">
              <a:buFont typeface="Arial" panose="020B0604020202020204" pitchFamily="34" charset="0"/>
              <a:buChar char="•"/>
            </a:pPr>
            <a:r>
              <a:rPr lang="en-US" sz="1600" dirty="0"/>
              <a:t>Enable reproducible regression tests.</a:t>
            </a:r>
          </a:p>
          <a:p>
            <a:pPr marL="227013" indent="-227013">
              <a:buFont typeface="Arial" panose="020B0604020202020204" pitchFamily="34" charset="0"/>
              <a:buChar char="•"/>
            </a:pPr>
            <a:r>
              <a:rPr lang="en-US" sz="1600" dirty="0"/>
              <a:t>Use artificially generated input data for algorithm testing.</a:t>
            </a:r>
          </a:p>
          <a:p>
            <a:endParaRPr lang="en-US" sz="1000" dirty="0"/>
          </a:p>
          <a:p>
            <a:r>
              <a:rPr lang="en-US" sz="1600" b="1" dirty="0"/>
              <a:t>SDS v3 adds a control interface in the SDSIO-Server:</a:t>
            </a:r>
          </a:p>
          <a:p>
            <a:pPr marL="227013" indent="-227013">
              <a:buFont typeface="Arial" panose="020B0604020202020204" pitchFamily="34" charset="0"/>
              <a:buChar char="•"/>
            </a:pPr>
            <a:r>
              <a:rPr lang="en-US" sz="1600" dirty="0"/>
              <a:t>Operate through </a:t>
            </a:r>
            <a:r>
              <a:rPr lang="en-US" sz="1600" dirty="0">
                <a:hlinkClick r:id="rId10"/>
              </a:rPr>
              <a:t>SDS VS Code extension</a:t>
            </a:r>
            <a:r>
              <a:rPr lang="en-US" sz="1600" dirty="0"/>
              <a:t> on in CLI mode.</a:t>
            </a:r>
          </a:p>
          <a:p>
            <a:pPr marL="227013" indent="-227013">
              <a:buFont typeface="Arial" panose="020B0604020202020204" pitchFamily="34" charset="0"/>
              <a:buChar char="•"/>
            </a:pPr>
            <a:r>
              <a:rPr lang="en-US" sz="1600" dirty="0"/>
              <a:t>Record and playback mode in the same firmware image.</a:t>
            </a:r>
          </a:p>
          <a:p>
            <a:pPr marL="227013" indent="-227013">
              <a:buFont typeface="Arial" panose="020B0604020202020204" pitchFamily="34" charset="0"/>
              <a:buChar char="•"/>
            </a:pPr>
            <a:r>
              <a:rPr lang="en-US" sz="1600" dirty="0"/>
              <a:t>Use flags to configure algorithms or run A/B tests.</a:t>
            </a:r>
          </a:p>
          <a:p>
            <a:pPr marL="227013" indent="-227013">
              <a:buFont typeface="Arial" panose="020B0604020202020204" pitchFamily="34" charset="0"/>
              <a:buChar char="•"/>
            </a:pPr>
            <a:r>
              <a:rPr lang="en-US" sz="1600" dirty="0"/>
              <a:t>Manage playback streams for regression testing.</a:t>
            </a:r>
          </a:p>
          <a:p>
            <a:endParaRPr lang="en-US" sz="1000" dirty="0"/>
          </a:p>
          <a:p>
            <a:r>
              <a:rPr lang="en-US" sz="1600" b="1" dirty="0"/>
              <a:t>Deploy to hardware:</a:t>
            </a:r>
            <a:r>
              <a:rPr lang="en-US" sz="1400" b="1" dirty="0"/>
              <a:t> </a:t>
            </a:r>
            <a:r>
              <a:rPr lang="en-US" sz="1600" dirty="0">
                <a:solidFill>
                  <a:schemeClr val="tx2"/>
                </a:solidFill>
                <a:latin typeface="+mn-lt"/>
                <a:ea typeface="+mn-ea"/>
                <a:sym typeface="Wingdings" panose="05000000000000000000" pitchFamily="2" charset="2"/>
                <a:hlinkClick r:id="rId11"/>
              </a:rPr>
              <a:t> </a:t>
            </a:r>
            <a:r>
              <a:rPr lang="en-US" sz="1600" dirty="0">
                <a:solidFill>
                  <a:schemeClr val="tx2"/>
                </a:solidFill>
                <a:latin typeface="+mn-lt"/>
                <a:ea typeface="+mn-ea"/>
                <a:hlinkClick r:id="rId11"/>
              </a:rPr>
              <a:t>SDS Template Application</a:t>
            </a:r>
            <a:endParaRPr lang="en-US" dirty="0">
              <a:solidFill>
                <a:schemeClr val="tx2"/>
              </a:solidFill>
              <a:latin typeface="+mn-lt"/>
              <a:ea typeface="+mn-ea"/>
            </a:endParaRPr>
          </a:p>
          <a:p>
            <a:pPr eaLnBrk="1" hangingPunct="1">
              <a:lnSpc>
                <a:spcPct val="90000"/>
              </a:lnSpc>
              <a:spcBef>
                <a:spcPts val="0"/>
              </a:spcBef>
              <a:spcAft>
                <a:spcPts val="600"/>
              </a:spcAft>
            </a:pPr>
            <a:endParaRPr lang="en-US" sz="2100" kern="1200" dirty="0">
              <a:solidFill>
                <a:schemeClr val="tx2"/>
              </a:solidFill>
              <a:latin typeface="+mn-lt"/>
              <a:ea typeface="+mn-ea"/>
              <a:cs typeface="+mn-cs"/>
            </a:endParaRPr>
          </a:p>
        </p:txBody>
      </p:sp>
    </p:spTree>
    <p:extLst>
      <p:ext uri="{BB962C8B-B14F-4D97-AF65-F5344CB8AC3E}">
        <p14:creationId xmlns:p14="http://schemas.microsoft.com/office/powerpoint/2010/main" val="2798035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97B78-7363-3D4F-BA41-015E399EC325}"/>
              </a:ext>
            </a:extLst>
          </p:cNvPr>
          <p:cNvSpPr>
            <a:spLocks noGrp="1"/>
          </p:cNvSpPr>
          <p:nvPr>
            <p:ph type="title"/>
          </p:nvPr>
        </p:nvSpPr>
        <p:spPr/>
        <p:txBody>
          <a:bodyPr/>
          <a:lstStyle/>
          <a:p>
            <a:r>
              <a:rPr lang="en-US"/>
              <a:t>Data Labelling and Regression Test Configuration </a:t>
            </a:r>
          </a:p>
        </p:txBody>
      </p:sp>
      <p:sp>
        <p:nvSpPr>
          <p:cNvPr id="3" name="Rectangle 2">
            <a:extLst>
              <a:ext uri="{FF2B5EF4-FFF2-40B4-BE49-F238E27FC236}">
                <a16:creationId xmlns:a16="http://schemas.microsoft.com/office/drawing/2014/main" id="{F2EC980E-74CC-7028-7128-4A0D86FEA4A3}"/>
              </a:ext>
            </a:extLst>
          </p:cNvPr>
          <p:cNvSpPr/>
          <p:nvPr/>
        </p:nvSpPr>
        <p:spPr>
          <a:xfrm>
            <a:off x="554859" y="2649774"/>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4" name="Rectangle 3">
            <a:extLst>
              <a:ext uri="{FF2B5EF4-FFF2-40B4-BE49-F238E27FC236}">
                <a16:creationId xmlns:a16="http://schemas.microsoft.com/office/drawing/2014/main" id="{D5560B2F-6BF4-C7C7-01EA-527C1B8E0E0D}"/>
              </a:ext>
            </a:extLst>
          </p:cNvPr>
          <p:cNvSpPr/>
          <p:nvPr/>
        </p:nvSpPr>
        <p:spPr>
          <a:xfrm>
            <a:off x="554859" y="2850812"/>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5" name="Rectangle 4">
            <a:extLst>
              <a:ext uri="{FF2B5EF4-FFF2-40B4-BE49-F238E27FC236}">
                <a16:creationId xmlns:a16="http://schemas.microsoft.com/office/drawing/2014/main" id="{F58F0331-50E6-4DC0-3AA2-57FD495D86AD}"/>
              </a:ext>
            </a:extLst>
          </p:cNvPr>
          <p:cNvSpPr/>
          <p:nvPr/>
        </p:nvSpPr>
        <p:spPr>
          <a:xfrm>
            <a:off x="554859" y="3051849"/>
            <a:ext cx="956032" cy="606357"/>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6" name="Rectangle 5">
            <a:extLst>
              <a:ext uri="{FF2B5EF4-FFF2-40B4-BE49-F238E27FC236}">
                <a16:creationId xmlns:a16="http://schemas.microsoft.com/office/drawing/2014/main" id="{A1D9FC23-04EE-1E74-8DDB-F67529641187}"/>
              </a:ext>
            </a:extLst>
          </p:cNvPr>
          <p:cNvSpPr/>
          <p:nvPr/>
        </p:nvSpPr>
        <p:spPr>
          <a:xfrm>
            <a:off x="554860" y="3651724"/>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7" name="Rectangle 6">
            <a:extLst>
              <a:ext uri="{FF2B5EF4-FFF2-40B4-BE49-F238E27FC236}">
                <a16:creationId xmlns:a16="http://schemas.microsoft.com/office/drawing/2014/main" id="{24481E57-FD43-4127-EB60-73CF406D5331}"/>
              </a:ext>
            </a:extLst>
          </p:cNvPr>
          <p:cNvSpPr/>
          <p:nvPr/>
        </p:nvSpPr>
        <p:spPr>
          <a:xfrm>
            <a:off x="554860" y="3852762"/>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8" name="Rectangle 7">
            <a:extLst>
              <a:ext uri="{FF2B5EF4-FFF2-40B4-BE49-F238E27FC236}">
                <a16:creationId xmlns:a16="http://schemas.microsoft.com/office/drawing/2014/main" id="{D08FC379-5804-5B02-9332-0AF02165909B}"/>
              </a:ext>
            </a:extLst>
          </p:cNvPr>
          <p:cNvSpPr/>
          <p:nvPr/>
        </p:nvSpPr>
        <p:spPr>
          <a:xfrm>
            <a:off x="554860" y="4053799"/>
            <a:ext cx="956032" cy="606357"/>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9" name="Rectangle 8">
            <a:extLst>
              <a:ext uri="{FF2B5EF4-FFF2-40B4-BE49-F238E27FC236}">
                <a16:creationId xmlns:a16="http://schemas.microsoft.com/office/drawing/2014/main" id="{2762B8A7-327D-3F67-AFF2-F92810C171C7}"/>
              </a:ext>
            </a:extLst>
          </p:cNvPr>
          <p:cNvSpPr/>
          <p:nvPr/>
        </p:nvSpPr>
        <p:spPr>
          <a:xfrm>
            <a:off x="554859" y="4666641"/>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10" name="Rectangle 9">
            <a:extLst>
              <a:ext uri="{FF2B5EF4-FFF2-40B4-BE49-F238E27FC236}">
                <a16:creationId xmlns:a16="http://schemas.microsoft.com/office/drawing/2014/main" id="{1A238A8D-5E1B-4B63-6B87-4B462F46D1A8}"/>
              </a:ext>
            </a:extLst>
          </p:cNvPr>
          <p:cNvSpPr/>
          <p:nvPr/>
        </p:nvSpPr>
        <p:spPr>
          <a:xfrm>
            <a:off x="554859" y="4867679"/>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11" name="Straight Connector 10">
            <a:extLst>
              <a:ext uri="{FF2B5EF4-FFF2-40B4-BE49-F238E27FC236}">
                <a16:creationId xmlns:a16="http://schemas.microsoft.com/office/drawing/2014/main" id="{0277E518-22E2-4732-5259-8637BDB8C2CC}"/>
              </a:ext>
            </a:extLst>
          </p:cNvPr>
          <p:cNvCxnSpPr>
            <a:cxnSpLocks/>
          </p:cNvCxnSpPr>
          <p:nvPr/>
        </p:nvCxnSpPr>
        <p:spPr>
          <a:xfrm>
            <a:off x="554859" y="5068717"/>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2" name="Straight Connector 11">
            <a:extLst>
              <a:ext uri="{FF2B5EF4-FFF2-40B4-BE49-F238E27FC236}">
                <a16:creationId xmlns:a16="http://schemas.microsoft.com/office/drawing/2014/main" id="{B76052C5-4EB0-AA1E-201F-295800017F99}"/>
              </a:ext>
            </a:extLst>
          </p:cNvPr>
          <p:cNvCxnSpPr>
            <a:cxnSpLocks/>
          </p:cNvCxnSpPr>
          <p:nvPr/>
        </p:nvCxnSpPr>
        <p:spPr>
          <a:xfrm>
            <a:off x="1510891" y="5068717"/>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3" name="TextBox 12">
            <a:extLst>
              <a:ext uri="{FF2B5EF4-FFF2-40B4-BE49-F238E27FC236}">
                <a16:creationId xmlns:a16="http://schemas.microsoft.com/office/drawing/2014/main" id="{769D12FA-B1F8-E274-908D-FC76038A889F}"/>
              </a:ext>
            </a:extLst>
          </p:cNvPr>
          <p:cNvSpPr txBox="1"/>
          <p:nvPr/>
        </p:nvSpPr>
        <p:spPr>
          <a:xfrm>
            <a:off x="539986" y="2358218"/>
            <a:ext cx="1021408" cy="142347"/>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000" b="1">
                <a:solidFill>
                  <a:schemeClr val="tx2"/>
                </a:solidFill>
                <a:latin typeface="Courier New" panose="02070309020205020404" pitchFamily="49" charset="0"/>
                <a:cs typeface="Courier New" panose="02070309020205020404" pitchFamily="49" charset="0"/>
              </a:rPr>
              <a:t>SCinput.0.sds</a:t>
            </a:r>
            <a:endParaRPr lang="en-US" sz="1000" b="1" kern="1200">
              <a:solidFill>
                <a:schemeClr val="tx2"/>
              </a:solidFill>
              <a:latin typeface="Courier New" panose="02070309020205020404" pitchFamily="49" charset="0"/>
              <a:cs typeface="Courier New" panose="02070309020205020404" pitchFamily="49" charset="0"/>
            </a:endParaRPr>
          </a:p>
        </p:txBody>
      </p:sp>
      <p:sp>
        <p:nvSpPr>
          <p:cNvPr id="14" name="Rectangle 13">
            <a:extLst>
              <a:ext uri="{FF2B5EF4-FFF2-40B4-BE49-F238E27FC236}">
                <a16:creationId xmlns:a16="http://schemas.microsoft.com/office/drawing/2014/main" id="{B1D5F663-8FDF-D142-D206-934EA2CDC203}"/>
              </a:ext>
            </a:extLst>
          </p:cNvPr>
          <p:cNvSpPr/>
          <p:nvPr/>
        </p:nvSpPr>
        <p:spPr>
          <a:xfrm>
            <a:off x="2339506" y="2665440"/>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15" name="Rectangle 14">
            <a:extLst>
              <a:ext uri="{FF2B5EF4-FFF2-40B4-BE49-F238E27FC236}">
                <a16:creationId xmlns:a16="http://schemas.microsoft.com/office/drawing/2014/main" id="{C17155FF-F44A-80BF-47D9-CE669DD8C0BD}"/>
              </a:ext>
            </a:extLst>
          </p:cNvPr>
          <p:cNvSpPr/>
          <p:nvPr/>
        </p:nvSpPr>
        <p:spPr>
          <a:xfrm>
            <a:off x="2339506" y="2866478"/>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16" name="Rectangle 15">
            <a:extLst>
              <a:ext uri="{FF2B5EF4-FFF2-40B4-BE49-F238E27FC236}">
                <a16:creationId xmlns:a16="http://schemas.microsoft.com/office/drawing/2014/main" id="{D99ED505-C388-0CFC-29D7-94E5B9B5ABBD}"/>
              </a:ext>
            </a:extLst>
          </p:cNvPr>
          <p:cNvSpPr/>
          <p:nvPr/>
        </p:nvSpPr>
        <p:spPr>
          <a:xfrm>
            <a:off x="2339506" y="3067515"/>
            <a:ext cx="956032" cy="606357"/>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17" name="Rectangle 16">
            <a:extLst>
              <a:ext uri="{FF2B5EF4-FFF2-40B4-BE49-F238E27FC236}">
                <a16:creationId xmlns:a16="http://schemas.microsoft.com/office/drawing/2014/main" id="{AA974E03-B1B0-6E63-A51F-88E7E505A721}"/>
              </a:ext>
            </a:extLst>
          </p:cNvPr>
          <p:cNvSpPr/>
          <p:nvPr/>
        </p:nvSpPr>
        <p:spPr>
          <a:xfrm>
            <a:off x="2339507" y="3667390"/>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18" name="Rectangle 17">
            <a:extLst>
              <a:ext uri="{FF2B5EF4-FFF2-40B4-BE49-F238E27FC236}">
                <a16:creationId xmlns:a16="http://schemas.microsoft.com/office/drawing/2014/main" id="{7211C269-FD62-DB9D-78E6-F4D731D27F39}"/>
              </a:ext>
            </a:extLst>
          </p:cNvPr>
          <p:cNvSpPr/>
          <p:nvPr/>
        </p:nvSpPr>
        <p:spPr>
          <a:xfrm>
            <a:off x="2339507" y="3868428"/>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sp>
        <p:nvSpPr>
          <p:cNvPr id="19" name="Rectangle 18">
            <a:extLst>
              <a:ext uri="{FF2B5EF4-FFF2-40B4-BE49-F238E27FC236}">
                <a16:creationId xmlns:a16="http://schemas.microsoft.com/office/drawing/2014/main" id="{ACC94616-5F9B-AFCA-CC1D-A6DD3995BC07}"/>
              </a:ext>
            </a:extLst>
          </p:cNvPr>
          <p:cNvSpPr/>
          <p:nvPr/>
        </p:nvSpPr>
        <p:spPr>
          <a:xfrm>
            <a:off x="2339507" y="4069465"/>
            <a:ext cx="956032" cy="606357"/>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chemeClr val="tx1"/>
                </a:solidFill>
                <a:latin typeface="Aeonik" panose="020B0503030300000000" pitchFamily="34" charset="0"/>
                <a:cs typeface="Calibri" panose="020F0502020204030204" pitchFamily="34" charset="0"/>
              </a:rPr>
              <a:t>data block</a:t>
            </a:r>
          </a:p>
        </p:txBody>
      </p:sp>
      <p:sp>
        <p:nvSpPr>
          <p:cNvPr id="20" name="Rectangle 19">
            <a:extLst>
              <a:ext uri="{FF2B5EF4-FFF2-40B4-BE49-F238E27FC236}">
                <a16:creationId xmlns:a16="http://schemas.microsoft.com/office/drawing/2014/main" id="{8E616A00-C10B-457A-2ADD-A33349A77D8B}"/>
              </a:ext>
            </a:extLst>
          </p:cNvPr>
          <p:cNvSpPr/>
          <p:nvPr/>
        </p:nvSpPr>
        <p:spPr>
          <a:xfrm>
            <a:off x="2339506" y="5126689"/>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21" name="Rectangle 20">
            <a:extLst>
              <a:ext uri="{FF2B5EF4-FFF2-40B4-BE49-F238E27FC236}">
                <a16:creationId xmlns:a16="http://schemas.microsoft.com/office/drawing/2014/main" id="{E8374B28-549A-2E7A-88EC-023C1831C96F}"/>
              </a:ext>
            </a:extLst>
          </p:cNvPr>
          <p:cNvSpPr/>
          <p:nvPr/>
        </p:nvSpPr>
        <p:spPr>
          <a:xfrm>
            <a:off x="2339506" y="5327727"/>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22" name="Straight Connector 21">
            <a:extLst>
              <a:ext uri="{FF2B5EF4-FFF2-40B4-BE49-F238E27FC236}">
                <a16:creationId xmlns:a16="http://schemas.microsoft.com/office/drawing/2014/main" id="{72103992-B9A6-5F27-98F9-914D63613318}"/>
              </a:ext>
            </a:extLst>
          </p:cNvPr>
          <p:cNvCxnSpPr>
            <a:cxnSpLocks/>
          </p:cNvCxnSpPr>
          <p:nvPr/>
        </p:nvCxnSpPr>
        <p:spPr>
          <a:xfrm>
            <a:off x="2339506" y="5528765"/>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23" name="Straight Connector 22">
            <a:extLst>
              <a:ext uri="{FF2B5EF4-FFF2-40B4-BE49-F238E27FC236}">
                <a16:creationId xmlns:a16="http://schemas.microsoft.com/office/drawing/2014/main" id="{BD5BF75B-75B0-A9D9-57E6-1ABC29B7115F}"/>
              </a:ext>
            </a:extLst>
          </p:cNvPr>
          <p:cNvCxnSpPr>
            <a:cxnSpLocks/>
          </p:cNvCxnSpPr>
          <p:nvPr/>
        </p:nvCxnSpPr>
        <p:spPr>
          <a:xfrm>
            <a:off x="3295538" y="5528765"/>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24" name="TextBox 23">
            <a:extLst>
              <a:ext uri="{FF2B5EF4-FFF2-40B4-BE49-F238E27FC236}">
                <a16:creationId xmlns:a16="http://schemas.microsoft.com/office/drawing/2014/main" id="{3ED302BD-2E2C-7BE9-C366-022C280BCA31}"/>
              </a:ext>
            </a:extLst>
          </p:cNvPr>
          <p:cNvSpPr txBox="1"/>
          <p:nvPr/>
        </p:nvSpPr>
        <p:spPr>
          <a:xfrm>
            <a:off x="2076630" y="2373884"/>
            <a:ext cx="1572422" cy="142347"/>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000" b="1" dirty="0">
                <a:solidFill>
                  <a:schemeClr val="tx2"/>
                </a:solidFill>
                <a:latin typeface="Courier New" panose="02070309020205020404" pitchFamily="49" charset="0"/>
                <a:cs typeface="Courier New" panose="02070309020205020404" pitchFamily="49" charset="0"/>
              </a:rPr>
              <a:t>SCinput.0+case1.sds</a:t>
            </a:r>
            <a:endParaRPr lang="en-US" sz="1000" b="1" kern="1200" dirty="0">
              <a:solidFill>
                <a:schemeClr val="tx2"/>
              </a:solidFill>
              <a:latin typeface="Courier New" panose="02070309020205020404" pitchFamily="49" charset="0"/>
              <a:cs typeface="Courier New" panose="02070309020205020404" pitchFamily="49" charset="0"/>
            </a:endParaRPr>
          </a:p>
        </p:txBody>
      </p:sp>
      <p:sp>
        <p:nvSpPr>
          <p:cNvPr id="25" name="TextBox 24">
            <a:extLst>
              <a:ext uri="{FF2B5EF4-FFF2-40B4-BE49-F238E27FC236}">
                <a16:creationId xmlns:a16="http://schemas.microsoft.com/office/drawing/2014/main" id="{AEE0BC72-5746-E17C-0D41-9B7DEFEBDD96}"/>
              </a:ext>
            </a:extLst>
          </p:cNvPr>
          <p:cNvSpPr txBox="1"/>
          <p:nvPr/>
        </p:nvSpPr>
        <p:spPr>
          <a:xfrm>
            <a:off x="2031311" y="4930601"/>
            <a:ext cx="1572422" cy="142347"/>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000" b="1" dirty="0">
                <a:solidFill>
                  <a:schemeClr val="tx2"/>
                </a:solidFill>
                <a:latin typeface="Courier New" panose="02070309020205020404" pitchFamily="49" charset="0"/>
                <a:cs typeface="Courier New" panose="02070309020205020404" pitchFamily="49" charset="0"/>
              </a:rPr>
              <a:t>SCinput.0+case2.sds</a:t>
            </a:r>
            <a:endParaRPr lang="en-US" sz="1000" b="1" kern="1200" dirty="0">
              <a:solidFill>
                <a:schemeClr val="tx2"/>
              </a:solidFill>
              <a:latin typeface="Courier New" panose="02070309020205020404" pitchFamily="49" charset="0"/>
              <a:cs typeface="Courier New" panose="02070309020205020404" pitchFamily="49" charset="0"/>
            </a:endParaRPr>
          </a:p>
        </p:txBody>
      </p:sp>
      <p:sp>
        <p:nvSpPr>
          <p:cNvPr id="30" name="TextBox 29">
            <a:extLst>
              <a:ext uri="{FF2B5EF4-FFF2-40B4-BE49-F238E27FC236}">
                <a16:creationId xmlns:a16="http://schemas.microsoft.com/office/drawing/2014/main" id="{1E288BAF-5133-FE35-C4C6-64DDBD80A3B0}"/>
              </a:ext>
            </a:extLst>
          </p:cNvPr>
          <p:cNvSpPr txBox="1"/>
          <p:nvPr/>
        </p:nvSpPr>
        <p:spPr>
          <a:xfrm>
            <a:off x="554859" y="1430039"/>
            <a:ext cx="2834609" cy="2908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2100" kern="1200">
                <a:solidFill>
                  <a:schemeClr val="tx2"/>
                </a:solidFill>
                <a:latin typeface="+mn-lt"/>
                <a:ea typeface="+mn-ea"/>
                <a:cs typeface="+mn-cs"/>
              </a:rPr>
              <a:t>Split SDS files</a:t>
            </a:r>
          </a:p>
        </p:txBody>
      </p:sp>
      <p:sp>
        <p:nvSpPr>
          <p:cNvPr id="26" name="Rectangle 25">
            <a:extLst>
              <a:ext uri="{FF2B5EF4-FFF2-40B4-BE49-F238E27FC236}">
                <a16:creationId xmlns:a16="http://schemas.microsoft.com/office/drawing/2014/main" id="{8E17790C-CE53-8551-107E-E4B0773EA6C8}"/>
              </a:ext>
            </a:extLst>
          </p:cNvPr>
          <p:cNvSpPr/>
          <p:nvPr/>
        </p:nvSpPr>
        <p:spPr>
          <a:xfrm>
            <a:off x="4655251" y="2647718"/>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chemeClr val="tx1"/>
                </a:solidFill>
                <a:latin typeface="Aeonik" panose="020B0503030300000000" pitchFamily="34" charset="0"/>
                <a:cs typeface="Calibri" panose="020F0502020204030204" pitchFamily="34" charset="0"/>
              </a:rPr>
              <a:t>timeslot</a:t>
            </a:r>
          </a:p>
        </p:txBody>
      </p:sp>
      <p:sp>
        <p:nvSpPr>
          <p:cNvPr id="27" name="Rectangle 26">
            <a:extLst>
              <a:ext uri="{FF2B5EF4-FFF2-40B4-BE49-F238E27FC236}">
                <a16:creationId xmlns:a16="http://schemas.microsoft.com/office/drawing/2014/main" id="{DC34A54B-1017-78E9-1E78-F6CAF80A184C}"/>
              </a:ext>
            </a:extLst>
          </p:cNvPr>
          <p:cNvSpPr/>
          <p:nvPr/>
        </p:nvSpPr>
        <p:spPr>
          <a:xfrm>
            <a:off x="4655251" y="2848756"/>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chemeClr val="tx1"/>
                </a:solidFill>
                <a:latin typeface="Aeonik" panose="020B0503030300000000" pitchFamily="34" charset="0"/>
                <a:cs typeface="Calibri" panose="020F0502020204030204" pitchFamily="34" charset="0"/>
              </a:rPr>
              <a:t>block size</a:t>
            </a:r>
          </a:p>
        </p:txBody>
      </p:sp>
      <p:sp>
        <p:nvSpPr>
          <p:cNvPr id="28" name="Rectangle 27">
            <a:extLst>
              <a:ext uri="{FF2B5EF4-FFF2-40B4-BE49-F238E27FC236}">
                <a16:creationId xmlns:a16="http://schemas.microsoft.com/office/drawing/2014/main" id="{5C48D267-D76D-2A33-A673-AF956B17CDF9}"/>
              </a:ext>
            </a:extLst>
          </p:cNvPr>
          <p:cNvSpPr/>
          <p:nvPr/>
        </p:nvSpPr>
        <p:spPr>
          <a:xfrm>
            <a:off x="4655251" y="3049793"/>
            <a:ext cx="956032" cy="606357"/>
          </a:xfrm>
          <a:prstGeom prst="rect">
            <a:avLst/>
          </a:prstGeom>
          <a:solidFill>
            <a:schemeClr val="bg1">
              <a:lumMod val="75000"/>
            </a:schemeClr>
          </a:solidFill>
          <a:ln w="158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chemeClr val="tx1"/>
                </a:solidFill>
                <a:latin typeface="Aeonik" panose="020B0503030300000000" pitchFamily="34" charset="0"/>
                <a:cs typeface="Calibri" panose="020F0502020204030204" pitchFamily="34" charset="0"/>
              </a:rPr>
              <a:t>data block</a:t>
            </a:r>
          </a:p>
        </p:txBody>
      </p:sp>
      <p:sp>
        <p:nvSpPr>
          <p:cNvPr id="29" name="Rectangle 28">
            <a:extLst>
              <a:ext uri="{FF2B5EF4-FFF2-40B4-BE49-F238E27FC236}">
                <a16:creationId xmlns:a16="http://schemas.microsoft.com/office/drawing/2014/main" id="{1227AA77-A257-DADA-9C2D-68B306778A84}"/>
              </a:ext>
            </a:extLst>
          </p:cNvPr>
          <p:cNvSpPr/>
          <p:nvPr/>
        </p:nvSpPr>
        <p:spPr>
          <a:xfrm>
            <a:off x="4655252" y="3649668"/>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31" name="Rectangle 30">
            <a:extLst>
              <a:ext uri="{FF2B5EF4-FFF2-40B4-BE49-F238E27FC236}">
                <a16:creationId xmlns:a16="http://schemas.microsoft.com/office/drawing/2014/main" id="{7FB07870-9ECD-6887-B2F0-FBD1132796F4}"/>
              </a:ext>
            </a:extLst>
          </p:cNvPr>
          <p:cNvSpPr/>
          <p:nvPr/>
        </p:nvSpPr>
        <p:spPr>
          <a:xfrm>
            <a:off x="4655252" y="3850706"/>
            <a:ext cx="956032" cy="201038"/>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chemeClr val="tx1"/>
                </a:solidFill>
                <a:latin typeface="Aeonik" panose="020B0503030300000000" pitchFamily="34" charset="0"/>
                <a:cs typeface="Calibri" panose="020F0502020204030204" pitchFamily="34" charset="0"/>
              </a:rPr>
              <a:t>block size</a:t>
            </a:r>
          </a:p>
        </p:txBody>
      </p:sp>
      <p:sp>
        <p:nvSpPr>
          <p:cNvPr id="32" name="Rectangle 31">
            <a:extLst>
              <a:ext uri="{FF2B5EF4-FFF2-40B4-BE49-F238E27FC236}">
                <a16:creationId xmlns:a16="http://schemas.microsoft.com/office/drawing/2014/main" id="{A334FEED-0845-DCF3-D62D-CF4465EFE663}"/>
              </a:ext>
            </a:extLst>
          </p:cNvPr>
          <p:cNvSpPr/>
          <p:nvPr/>
        </p:nvSpPr>
        <p:spPr>
          <a:xfrm>
            <a:off x="4655252" y="4051743"/>
            <a:ext cx="956032" cy="405319"/>
          </a:xfrm>
          <a:prstGeom prst="rect">
            <a:avLst/>
          </a:prstGeom>
          <a:solidFill>
            <a:schemeClr val="bg1">
              <a:lumMod val="9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data block</a:t>
            </a:r>
          </a:p>
        </p:txBody>
      </p:sp>
      <p:sp>
        <p:nvSpPr>
          <p:cNvPr id="33" name="Rectangle 32">
            <a:extLst>
              <a:ext uri="{FF2B5EF4-FFF2-40B4-BE49-F238E27FC236}">
                <a16:creationId xmlns:a16="http://schemas.microsoft.com/office/drawing/2014/main" id="{12BE0806-4DAE-5580-C565-D8C9E5969E96}"/>
              </a:ext>
            </a:extLst>
          </p:cNvPr>
          <p:cNvSpPr/>
          <p:nvPr/>
        </p:nvSpPr>
        <p:spPr>
          <a:xfrm>
            <a:off x="4655251" y="4448350"/>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timeslot</a:t>
            </a:r>
          </a:p>
        </p:txBody>
      </p:sp>
      <p:sp>
        <p:nvSpPr>
          <p:cNvPr id="34" name="Rectangle 33">
            <a:extLst>
              <a:ext uri="{FF2B5EF4-FFF2-40B4-BE49-F238E27FC236}">
                <a16:creationId xmlns:a16="http://schemas.microsoft.com/office/drawing/2014/main" id="{698BE808-2C6C-FDAB-714F-E1571E2E927A}"/>
              </a:ext>
            </a:extLst>
          </p:cNvPr>
          <p:cNvSpPr/>
          <p:nvPr/>
        </p:nvSpPr>
        <p:spPr>
          <a:xfrm>
            <a:off x="4655251" y="4649388"/>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a:solidFill>
                  <a:schemeClr val="tx1"/>
                </a:solidFill>
                <a:latin typeface="Aeonik" panose="020B0503030300000000" pitchFamily="34" charset="0"/>
                <a:cs typeface="Calibri" panose="020F0502020204030204" pitchFamily="34" charset="0"/>
              </a:rPr>
              <a:t>block size</a:t>
            </a:r>
          </a:p>
        </p:txBody>
      </p:sp>
      <p:cxnSp>
        <p:nvCxnSpPr>
          <p:cNvPr id="35" name="Straight Connector 34">
            <a:extLst>
              <a:ext uri="{FF2B5EF4-FFF2-40B4-BE49-F238E27FC236}">
                <a16:creationId xmlns:a16="http://schemas.microsoft.com/office/drawing/2014/main" id="{3593CB4C-B8B0-2E0F-7BF1-D3362DAA0AC5}"/>
              </a:ext>
            </a:extLst>
          </p:cNvPr>
          <p:cNvCxnSpPr>
            <a:cxnSpLocks/>
          </p:cNvCxnSpPr>
          <p:nvPr/>
        </p:nvCxnSpPr>
        <p:spPr>
          <a:xfrm>
            <a:off x="4655251" y="4850426"/>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36" name="Straight Connector 35">
            <a:extLst>
              <a:ext uri="{FF2B5EF4-FFF2-40B4-BE49-F238E27FC236}">
                <a16:creationId xmlns:a16="http://schemas.microsoft.com/office/drawing/2014/main" id="{AB67B8CF-5510-83F9-AD0D-435278EF7DCA}"/>
              </a:ext>
            </a:extLst>
          </p:cNvPr>
          <p:cNvCxnSpPr>
            <a:cxnSpLocks/>
          </p:cNvCxnSpPr>
          <p:nvPr/>
        </p:nvCxnSpPr>
        <p:spPr>
          <a:xfrm>
            <a:off x="5611283" y="4850426"/>
            <a:ext cx="0" cy="29507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50" name="TextBox 49">
            <a:extLst>
              <a:ext uri="{FF2B5EF4-FFF2-40B4-BE49-F238E27FC236}">
                <a16:creationId xmlns:a16="http://schemas.microsoft.com/office/drawing/2014/main" id="{727A3A6A-6049-700E-E755-A032DC9B7600}"/>
              </a:ext>
            </a:extLst>
          </p:cNvPr>
          <p:cNvSpPr txBox="1"/>
          <p:nvPr/>
        </p:nvSpPr>
        <p:spPr>
          <a:xfrm>
            <a:off x="4426656" y="994929"/>
            <a:ext cx="2834609" cy="2908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2100" kern="1200" dirty="0">
                <a:solidFill>
                  <a:schemeClr val="tx2"/>
                </a:solidFill>
                <a:latin typeface="+mn-lt"/>
                <a:ea typeface="+mn-ea"/>
                <a:cs typeface="+mn-cs"/>
              </a:rPr>
              <a:t>SDS file format</a:t>
            </a:r>
          </a:p>
        </p:txBody>
      </p:sp>
      <p:sp>
        <p:nvSpPr>
          <p:cNvPr id="53" name="Rectangle 52">
            <a:extLst>
              <a:ext uri="{FF2B5EF4-FFF2-40B4-BE49-F238E27FC236}">
                <a16:creationId xmlns:a16="http://schemas.microsoft.com/office/drawing/2014/main" id="{498A05A3-DEE2-CE13-AFBF-D2F39692B8D8}"/>
              </a:ext>
            </a:extLst>
          </p:cNvPr>
          <p:cNvSpPr/>
          <p:nvPr/>
        </p:nvSpPr>
        <p:spPr>
          <a:xfrm>
            <a:off x="5944472" y="2966997"/>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chemeClr val="tx1"/>
                </a:solidFill>
                <a:latin typeface="Aeonik" panose="020B0503030300000000" pitchFamily="34" charset="0"/>
                <a:cs typeface="Calibri" panose="020F0502020204030204" pitchFamily="34" charset="0"/>
              </a:rPr>
              <a:t>sample #0</a:t>
            </a:r>
          </a:p>
        </p:txBody>
      </p:sp>
      <p:sp>
        <p:nvSpPr>
          <p:cNvPr id="54" name="Rectangle 53">
            <a:extLst>
              <a:ext uri="{FF2B5EF4-FFF2-40B4-BE49-F238E27FC236}">
                <a16:creationId xmlns:a16="http://schemas.microsoft.com/office/drawing/2014/main" id="{2C7156DF-2C0B-676E-B6FD-D76AB393DFC2}"/>
              </a:ext>
            </a:extLst>
          </p:cNvPr>
          <p:cNvSpPr/>
          <p:nvPr/>
        </p:nvSpPr>
        <p:spPr>
          <a:xfrm>
            <a:off x="5944472" y="3168035"/>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chemeClr val="tx1"/>
                </a:solidFill>
                <a:latin typeface="Aeonik" panose="020B0503030300000000" pitchFamily="34" charset="0"/>
                <a:cs typeface="Calibri" panose="020F0502020204030204" pitchFamily="34" charset="0"/>
              </a:rPr>
              <a:t>sample #1</a:t>
            </a:r>
          </a:p>
        </p:txBody>
      </p:sp>
      <p:sp>
        <p:nvSpPr>
          <p:cNvPr id="55" name="Rectangle 54">
            <a:extLst>
              <a:ext uri="{FF2B5EF4-FFF2-40B4-BE49-F238E27FC236}">
                <a16:creationId xmlns:a16="http://schemas.microsoft.com/office/drawing/2014/main" id="{FCD64535-4881-1CF7-F677-AAAFEDA126A4}"/>
              </a:ext>
            </a:extLst>
          </p:cNvPr>
          <p:cNvSpPr/>
          <p:nvPr/>
        </p:nvSpPr>
        <p:spPr>
          <a:xfrm>
            <a:off x="5944472" y="3369073"/>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chemeClr val="tx1"/>
                </a:solidFill>
                <a:latin typeface="Aeonik" panose="020B0503030300000000" pitchFamily="34" charset="0"/>
                <a:cs typeface="Calibri" panose="020F0502020204030204" pitchFamily="34" charset="0"/>
              </a:rPr>
              <a:t>:</a:t>
            </a:r>
          </a:p>
        </p:txBody>
      </p:sp>
      <p:sp>
        <p:nvSpPr>
          <p:cNvPr id="56" name="Rectangle 55">
            <a:extLst>
              <a:ext uri="{FF2B5EF4-FFF2-40B4-BE49-F238E27FC236}">
                <a16:creationId xmlns:a16="http://schemas.microsoft.com/office/drawing/2014/main" id="{F37E3466-9DA6-28A4-EA64-03C5F330B6C3}"/>
              </a:ext>
            </a:extLst>
          </p:cNvPr>
          <p:cNvSpPr/>
          <p:nvPr/>
        </p:nvSpPr>
        <p:spPr>
          <a:xfrm>
            <a:off x="5944472" y="3570111"/>
            <a:ext cx="956032" cy="201038"/>
          </a:xfrm>
          <a:prstGeom prst="rect">
            <a:avLst/>
          </a:prstGeom>
          <a:solidFill>
            <a:schemeClr val="bg1">
              <a:lumMod val="75000"/>
            </a:schemeClr>
          </a:solidFill>
          <a:ln w="15875">
            <a:solidFill>
              <a:srgbClr val="00C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r>
              <a:rPr lang="en-US" sz="1200" dirty="0">
                <a:solidFill>
                  <a:schemeClr val="tx1"/>
                </a:solidFill>
                <a:latin typeface="Aeonik" panose="020B0503030300000000" pitchFamily="34" charset="0"/>
                <a:cs typeface="Calibri" panose="020F0502020204030204" pitchFamily="34" charset="0"/>
              </a:rPr>
              <a:t>sample #n</a:t>
            </a:r>
          </a:p>
        </p:txBody>
      </p:sp>
      <p:cxnSp>
        <p:nvCxnSpPr>
          <p:cNvPr id="57" name="Straight Connector 56">
            <a:extLst>
              <a:ext uri="{FF2B5EF4-FFF2-40B4-BE49-F238E27FC236}">
                <a16:creationId xmlns:a16="http://schemas.microsoft.com/office/drawing/2014/main" id="{7DB6B175-6098-37D4-0C2E-939DCA862778}"/>
              </a:ext>
            </a:extLst>
          </p:cNvPr>
          <p:cNvCxnSpPr>
            <a:cxnSpLocks/>
          </p:cNvCxnSpPr>
          <p:nvPr/>
        </p:nvCxnSpPr>
        <p:spPr>
          <a:xfrm flipH="1" flipV="1">
            <a:off x="5611283" y="3640956"/>
            <a:ext cx="333188" cy="136242"/>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0" name="Straight Connector 59">
            <a:extLst>
              <a:ext uri="{FF2B5EF4-FFF2-40B4-BE49-F238E27FC236}">
                <a16:creationId xmlns:a16="http://schemas.microsoft.com/office/drawing/2014/main" id="{C557D2A6-B9AC-825B-A570-57DB05938485}"/>
              </a:ext>
            </a:extLst>
          </p:cNvPr>
          <p:cNvCxnSpPr>
            <a:cxnSpLocks/>
          </p:cNvCxnSpPr>
          <p:nvPr/>
        </p:nvCxnSpPr>
        <p:spPr>
          <a:xfrm flipH="1">
            <a:off x="5611283" y="2963007"/>
            <a:ext cx="333189" cy="86786"/>
          </a:xfrm>
          <a:prstGeom prst="line">
            <a:avLst/>
          </a:prstGeom>
          <a:solidFill>
            <a:schemeClr val="bg1">
              <a:lumMod val="95000"/>
            </a:schemeClr>
          </a:solidFill>
          <a:ln w="15875">
            <a:solidFill>
              <a:srgbClr val="00C1DE"/>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1" name="Straight Arrow Connector 70">
            <a:extLst>
              <a:ext uri="{FF2B5EF4-FFF2-40B4-BE49-F238E27FC236}">
                <a16:creationId xmlns:a16="http://schemas.microsoft.com/office/drawing/2014/main" id="{1E04D6A0-0E86-5A36-D904-62BB91646242}"/>
              </a:ext>
            </a:extLst>
          </p:cNvPr>
          <p:cNvCxnSpPr>
            <a:cxnSpLocks/>
          </p:cNvCxnSpPr>
          <p:nvPr/>
        </p:nvCxnSpPr>
        <p:spPr>
          <a:xfrm>
            <a:off x="4551268" y="2700607"/>
            <a:ext cx="0" cy="1102469"/>
          </a:xfrm>
          <a:prstGeom prst="straightConnector1">
            <a:avLst/>
          </a:prstGeom>
          <a:ln w="12700">
            <a:solidFill>
              <a:srgbClr val="00B0F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B0F26296-3C2C-FB42-AD0C-5FDD161CA091}"/>
              </a:ext>
            </a:extLst>
          </p:cNvPr>
          <p:cNvSpPr txBox="1"/>
          <p:nvPr/>
        </p:nvSpPr>
        <p:spPr>
          <a:xfrm>
            <a:off x="5944471" y="2663898"/>
            <a:ext cx="2396334" cy="1661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200" kern="1200" dirty="0">
                <a:solidFill>
                  <a:schemeClr val="tx2"/>
                </a:solidFill>
                <a:latin typeface="Aeonik" panose="020B0503030300000000" pitchFamily="34" charset="0"/>
              </a:rPr>
              <a:t>granularity: tick-frequency</a:t>
            </a:r>
          </a:p>
        </p:txBody>
      </p:sp>
      <p:cxnSp>
        <p:nvCxnSpPr>
          <p:cNvPr id="37" name="Straight Arrow Connector 36">
            <a:extLst>
              <a:ext uri="{FF2B5EF4-FFF2-40B4-BE49-F238E27FC236}">
                <a16:creationId xmlns:a16="http://schemas.microsoft.com/office/drawing/2014/main" id="{19312417-056A-6E14-E25E-DF41225D8283}"/>
              </a:ext>
            </a:extLst>
          </p:cNvPr>
          <p:cNvCxnSpPr>
            <a:cxnSpLocks/>
          </p:cNvCxnSpPr>
          <p:nvPr/>
        </p:nvCxnSpPr>
        <p:spPr>
          <a:xfrm flipH="1">
            <a:off x="5611283" y="2748237"/>
            <a:ext cx="287172" cy="7843"/>
          </a:xfrm>
          <a:prstGeom prst="straightConnector1">
            <a:avLst/>
          </a:prstGeom>
          <a:ln w="12700">
            <a:solidFill>
              <a:srgbClr val="00B0F0"/>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3B664B67-0226-156F-DDB3-A5968319056A}"/>
              </a:ext>
            </a:extLst>
          </p:cNvPr>
          <p:cNvSpPr txBox="1"/>
          <p:nvPr/>
        </p:nvSpPr>
        <p:spPr>
          <a:xfrm rot="16200000">
            <a:off x="3781571" y="3086087"/>
            <a:ext cx="1286753" cy="1661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200" kern="1200" dirty="0">
                <a:solidFill>
                  <a:schemeClr val="tx2"/>
                </a:solidFill>
                <a:latin typeface="Aeonik" panose="020B0503030300000000" pitchFamily="34" charset="0"/>
              </a:rPr>
              <a:t>block-frequency</a:t>
            </a:r>
          </a:p>
        </p:txBody>
      </p:sp>
      <p:cxnSp>
        <p:nvCxnSpPr>
          <p:cNvPr id="38" name="Straight Arrow Connector 37">
            <a:extLst>
              <a:ext uri="{FF2B5EF4-FFF2-40B4-BE49-F238E27FC236}">
                <a16:creationId xmlns:a16="http://schemas.microsoft.com/office/drawing/2014/main" id="{764F0217-4B65-DAF3-742F-888314FF4B3A}"/>
              </a:ext>
            </a:extLst>
          </p:cNvPr>
          <p:cNvCxnSpPr>
            <a:cxnSpLocks/>
          </p:cNvCxnSpPr>
          <p:nvPr/>
        </p:nvCxnSpPr>
        <p:spPr>
          <a:xfrm flipH="1">
            <a:off x="5611283" y="4250481"/>
            <a:ext cx="287172" cy="7843"/>
          </a:xfrm>
          <a:prstGeom prst="straightConnector1">
            <a:avLst/>
          </a:prstGeom>
          <a:ln w="12700">
            <a:solidFill>
              <a:srgbClr val="00B0F0"/>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3525AF99-1020-3E94-FEFC-B7E043D870FC}"/>
              </a:ext>
            </a:extLst>
          </p:cNvPr>
          <p:cNvSpPr txBox="1"/>
          <p:nvPr/>
        </p:nvSpPr>
        <p:spPr>
          <a:xfrm>
            <a:off x="5944471" y="4082633"/>
            <a:ext cx="2507545" cy="3323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200" kern="1200" dirty="0">
                <a:solidFill>
                  <a:schemeClr val="tx2"/>
                </a:solidFill>
                <a:latin typeface="Aeonik" panose="020B0503030300000000" pitchFamily="34" charset="0"/>
              </a:rPr>
              <a:t>Binary input or output</a:t>
            </a:r>
            <a:br>
              <a:rPr lang="en-US" sz="1200" kern="1200" dirty="0">
                <a:solidFill>
                  <a:schemeClr val="tx2"/>
                </a:solidFill>
                <a:latin typeface="Aeonik" panose="020B0503030300000000" pitchFamily="34" charset="0"/>
              </a:rPr>
            </a:br>
            <a:r>
              <a:rPr lang="en-US" sz="1200" kern="1200" dirty="0">
                <a:solidFill>
                  <a:schemeClr val="tx2"/>
                </a:solidFill>
                <a:latin typeface="Aeonik" panose="020B0503030300000000" pitchFamily="34" charset="0"/>
              </a:rPr>
              <a:t>of a compute node</a:t>
            </a:r>
          </a:p>
        </p:txBody>
      </p:sp>
      <p:cxnSp>
        <p:nvCxnSpPr>
          <p:cNvPr id="41" name="Straight Arrow Connector 40">
            <a:extLst>
              <a:ext uri="{FF2B5EF4-FFF2-40B4-BE49-F238E27FC236}">
                <a16:creationId xmlns:a16="http://schemas.microsoft.com/office/drawing/2014/main" id="{E7228BF8-D927-48B0-B33C-1C259A5F01B8}"/>
              </a:ext>
            </a:extLst>
          </p:cNvPr>
          <p:cNvCxnSpPr>
            <a:cxnSpLocks/>
          </p:cNvCxnSpPr>
          <p:nvPr/>
        </p:nvCxnSpPr>
        <p:spPr>
          <a:xfrm>
            <a:off x="7026742" y="3018876"/>
            <a:ext cx="0" cy="249486"/>
          </a:xfrm>
          <a:prstGeom prst="straightConnector1">
            <a:avLst/>
          </a:prstGeom>
          <a:ln w="12700">
            <a:solidFill>
              <a:srgbClr val="00B0F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5D2256BF-D3D2-8541-C553-0D91D07FD156}"/>
              </a:ext>
            </a:extLst>
          </p:cNvPr>
          <p:cNvSpPr txBox="1"/>
          <p:nvPr/>
        </p:nvSpPr>
        <p:spPr>
          <a:xfrm>
            <a:off x="7097305" y="2974025"/>
            <a:ext cx="829811" cy="33239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200" dirty="0">
                <a:solidFill>
                  <a:schemeClr val="tx2"/>
                </a:solidFill>
                <a:latin typeface="Aeonik" panose="020B0503030300000000" pitchFamily="34" charset="0"/>
              </a:rPr>
              <a:t>sample</a:t>
            </a:r>
            <a:r>
              <a:rPr lang="en-US" sz="1200" kern="1200" dirty="0">
                <a:solidFill>
                  <a:schemeClr val="tx2"/>
                </a:solidFill>
                <a:latin typeface="Aeonik" panose="020B0503030300000000" pitchFamily="34" charset="0"/>
              </a:rPr>
              <a:t>-frequency</a:t>
            </a:r>
          </a:p>
        </p:txBody>
      </p:sp>
      <p:sp>
        <p:nvSpPr>
          <p:cNvPr id="64" name="Rectangle 63">
            <a:extLst>
              <a:ext uri="{FF2B5EF4-FFF2-40B4-BE49-F238E27FC236}">
                <a16:creationId xmlns:a16="http://schemas.microsoft.com/office/drawing/2014/main" id="{0D24E0C3-7CD3-6BAF-C909-98113929A4CC}"/>
              </a:ext>
            </a:extLst>
          </p:cNvPr>
          <p:cNvSpPr/>
          <p:nvPr/>
        </p:nvSpPr>
        <p:spPr>
          <a:xfrm>
            <a:off x="9982200" y="1543484"/>
            <a:ext cx="1231823" cy="412208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54DB5E8D-85B7-0C5A-573C-ED878E57E7C7}"/>
              </a:ext>
            </a:extLst>
          </p:cNvPr>
          <p:cNvSpPr/>
          <p:nvPr/>
        </p:nvSpPr>
        <p:spPr>
          <a:xfrm>
            <a:off x="8767906" y="1543484"/>
            <a:ext cx="1231823" cy="412208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6" name="Picture 20" descr="800px-Signal_Sampling.png">
            <a:extLst>
              <a:ext uri="{FF2B5EF4-FFF2-40B4-BE49-F238E27FC236}">
                <a16:creationId xmlns:a16="http://schemas.microsoft.com/office/drawing/2014/main" id="{558596B8-6F10-8BD2-F644-3296BDE53D5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596097" y="1642881"/>
            <a:ext cx="3213135" cy="1994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66">
            <a:extLst>
              <a:ext uri="{FF2B5EF4-FFF2-40B4-BE49-F238E27FC236}">
                <a16:creationId xmlns:a16="http://schemas.microsoft.com/office/drawing/2014/main" id="{4B08D946-5A27-2AA3-E80E-E01888E12676}"/>
              </a:ext>
            </a:extLst>
          </p:cNvPr>
          <p:cNvSpPr txBox="1"/>
          <p:nvPr/>
        </p:nvSpPr>
        <p:spPr>
          <a:xfrm>
            <a:off x="8416544" y="4221582"/>
            <a:ext cx="4100938" cy="1255728"/>
          </a:xfrm>
          <a:prstGeom prst="rect">
            <a:avLst/>
          </a:prstGeom>
          <a:noFill/>
        </p:spPr>
        <p:txBody>
          <a:bodyPr wrap="square" lIns="0" tIns="0" rIns="0" bIns="0" rtlCol="0">
            <a:spAutoFit/>
          </a:bodyPr>
          <a:lstStyle/>
          <a:p>
            <a:pPr eaLnBrk="1" hangingPunct="1">
              <a:lnSpc>
                <a:spcPct val="90000"/>
              </a:lnSpc>
              <a:spcBef>
                <a:spcPts val="0"/>
              </a:spcBef>
              <a:spcAft>
                <a:spcPts val="600"/>
              </a:spcAft>
              <a:tabLst>
                <a:tab pos="169863" algn="l"/>
              </a:tabLst>
            </a:pPr>
            <a:r>
              <a:rPr lang="en-US" sz="1400" b="1" kern="1200" dirty="0">
                <a:solidFill>
                  <a:schemeClr val="tx1">
                    <a:lumMod val="50000"/>
                    <a:lumOff val="50000"/>
                  </a:schemeClr>
                </a:solidFill>
                <a:latin typeface="+mn-lt"/>
                <a:ea typeface="+mn-ea"/>
                <a:cs typeface="+mn-cs"/>
                <a:sym typeface="Wingdings" panose="05000000000000000000" pitchFamily="2" charset="2"/>
              </a:rPr>
              <a:t>X	</a:t>
            </a:r>
            <a:r>
              <a:rPr lang="en-US" sz="1400" kern="1200" dirty="0">
                <a:solidFill>
                  <a:schemeClr val="accent4"/>
                </a:solidFill>
                <a:latin typeface="+mn-lt"/>
                <a:ea typeface="+mn-ea"/>
                <a:cs typeface="+mn-cs"/>
                <a:sym typeface="Wingdings" panose="05000000000000000000" pitchFamily="2" charset="2"/>
              </a:rPr>
              <a:t>                                        </a:t>
            </a:r>
            <a:endParaRPr lang="en-US" sz="1400" kern="1200" dirty="0">
              <a:solidFill>
                <a:schemeClr val="tx1">
                  <a:lumMod val="50000"/>
                  <a:lumOff val="50000"/>
                </a:schemeClr>
              </a:solidFill>
              <a:latin typeface="+mn-lt"/>
              <a:ea typeface="+mn-ea"/>
              <a:cs typeface="+mn-cs"/>
            </a:endParaRPr>
          </a:p>
          <a:p>
            <a:pPr eaLnBrk="1" hangingPunct="1">
              <a:lnSpc>
                <a:spcPct val="90000"/>
              </a:lnSpc>
              <a:spcBef>
                <a:spcPts val="0"/>
              </a:spcBef>
              <a:spcAft>
                <a:spcPts val="600"/>
              </a:spcAft>
              <a:tabLst>
                <a:tab pos="169863" algn="l"/>
              </a:tabLst>
            </a:pPr>
            <a:r>
              <a:rPr lang="en-US" sz="1400" b="1" kern="1200" dirty="0">
                <a:solidFill>
                  <a:schemeClr val="tx1">
                    <a:lumMod val="50000"/>
                    <a:lumOff val="50000"/>
                  </a:schemeClr>
                </a:solidFill>
                <a:latin typeface="+mn-lt"/>
                <a:ea typeface="+mn-ea"/>
                <a:cs typeface="+mn-cs"/>
                <a:sym typeface="Wingdings" panose="05000000000000000000" pitchFamily="2" charset="2"/>
              </a:rPr>
              <a:t>Y	</a:t>
            </a:r>
            <a:r>
              <a:rPr lang="en-US" sz="1400" kern="1200" dirty="0">
                <a:solidFill>
                  <a:schemeClr val="accent1">
                    <a:lumMod val="60000"/>
                    <a:lumOff val="40000"/>
                  </a:schemeClr>
                </a:solidFill>
                <a:latin typeface="+mn-lt"/>
                <a:ea typeface="+mn-ea"/>
                <a:cs typeface="+mn-cs"/>
                <a:sym typeface="Wingdings" panose="05000000000000000000" pitchFamily="2" charset="2"/>
              </a:rPr>
              <a:t>                                        </a:t>
            </a:r>
            <a:endParaRPr lang="en-US" sz="1400" kern="1200" dirty="0">
              <a:solidFill>
                <a:schemeClr val="accent1">
                  <a:lumMod val="60000"/>
                  <a:lumOff val="40000"/>
                </a:schemeClr>
              </a:solidFill>
              <a:latin typeface="+mn-lt"/>
              <a:ea typeface="+mn-ea"/>
              <a:cs typeface="+mn-cs"/>
            </a:endParaRPr>
          </a:p>
          <a:p>
            <a:pPr eaLnBrk="1" hangingPunct="1">
              <a:lnSpc>
                <a:spcPct val="90000"/>
              </a:lnSpc>
              <a:spcBef>
                <a:spcPts val="0"/>
              </a:spcBef>
              <a:spcAft>
                <a:spcPts val="600"/>
              </a:spcAft>
              <a:tabLst>
                <a:tab pos="169863" algn="l"/>
              </a:tabLst>
            </a:pPr>
            <a:r>
              <a:rPr lang="en-US" sz="1400" b="1" kern="1200" dirty="0">
                <a:solidFill>
                  <a:schemeClr val="tx1">
                    <a:lumMod val="50000"/>
                    <a:lumOff val="50000"/>
                  </a:schemeClr>
                </a:solidFill>
                <a:latin typeface="+mn-lt"/>
                <a:ea typeface="+mn-ea"/>
                <a:cs typeface="+mn-cs"/>
                <a:sym typeface="Wingdings" panose="05000000000000000000" pitchFamily="2" charset="2"/>
              </a:rPr>
              <a:t>Z	</a:t>
            </a:r>
            <a:r>
              <a:rPr lang="en-US" sz="1400" kern="1200" dirty="0">
                <a:solidFill>
                  <a:schemeClr val="accent5"/>
                </a:solidFill>
                <a:latin typeface="+mn-lt"/>
                <a:ea typeface="+mn-ea"/>
                <a:cs typeface="+mn-cs"/>
                <a:sym typeface="Wingdings" panose="05000000000000000000" pitchFamily="2" charset="2"/>
              </a:rPr>
              <a:t>                                        </a:t>
            </a:r>
            <a:endParaRPr lang="en-US" sz="1400" kern="1200" dirty="0">
              <a:solidFill>
                <a:schemeClr val="accent5"/>
              </a:solidFill>
              <a:latin typeface="+mn-lt"/>
              <a:ea typeface="+mn-ea"/>
              <a:cs typeface="+mn-cs"/>
            </a:endParaRPr>
          </a:p>
          <a:p>
            <a:pPr marL="0" indent="0" algn="l" defTabSz="914400" rtl="0" eaLnBrk="1" latinLnBrk="0" hangingPunct="1">
              <a:lnSpc>
                <a:spcPct val="90000"/>
              </a:lnSpc>
              <a:spcBef>
                <a:spcPts val="0"/>
              </a:spcBef>
              <a:spcAft>
                <a:spcPts val="600"/>
              </a:spcAft>
              <a:buFont typeface="Arial" panose="020B0604020202020204" pitchFamily="34" charset="0"/>
              <a:buNone/>
            </a:pPr>
            <a:endParaRPr lang="en-US" sz="3200" kern="1200" dirty="0">
              <a:solidFill>
                <a:schemeClr val="accent5">
                  <a:lumMod val="75000"/>
                </a:schemeClr>
              </a:solidFill>
              <a:latin typeface="+mn-lt"/>
              <a:ea typeface="+mn-ea"/>
              <a:cs typeface="+mn-cs"/>
            </a:endParaRPr>
          </a:p>
        </p:txBody>
      </p:sp>
      <p:cxnSp>
        <p:nvCxnSpPr>
          <p:cNvPr id="68" name="Straight Connector 67">
            <a:extLst>
              <a:ext uri="{FF2B5EF4-FFF2-40B4-BE49-F238E27FC236}">
                <a16:creationId xmlns:a16="http://schemas.microsoft.com/office/drawing/2014/main" id="{8CA11E30-7F60-0AF1-42C6-C9FA75B0EAD4}"/>
              </a:ext>
            </a:extLst>
          </p:cNvPr>
          <p:cNvCxnSpPr>
            <a:cxnSpLocks/>
          </p:cNvCxnSpPr>
          <p:nvPr/>
        </p:nvCxnSpPr>
        <p:spPr>
          <a:xfrm>
            <a:off x="8607146" y="4198997"/>
            <a:ext cx="295014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F0FCA82B-91A4-3372-C748-F637FA8AE714}"/>
              </a:ext>
            </a:extLst>
          </p:cNvPr>
          <p:cNvCxnSpPr>
            <a:cxnSpLocks/>
          </p:cNvCxnSpPr>
          <p:nvPr/>
        </p:nvCxnSpPr>
        <p:spPr>
          <a:xfrm>
            <a:off x="8607146" y="4443395"/>
            <a:ext cx="2950143" cy="0"/>
          </a:xfrm>
          <a:prstGeom prst="line">
            <a:avLst/>
          </a:prstGeom>
          <a:ln w="31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513C26E6-E70A-F07D-158F-9C759E630DCC}"/>
              </a:ext>
            </a:extLst>
          </p:cNvPr>
          <p:cNvCxnSpPr>
            <a:cxnSpLocks/>
          </p:cNvCxnSpPr>
          <p:nvPr/>
        </p:nvCxnSpPr>
        <p:spPr>
          <a:xfrm>
            <a:off x="8607146" y="4699329"/>
            <a:ext cx="2950143" cy="0"/>
          </a:xfrm>
          <a:prstGeom prst="line">
            <a:avLst/>
          </a:prstGeom>
          <a:ln w="317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0113C24D-66C0-471C-AEDD-9DC5081299B0}"/>
              </a:ext>
            </a:extLst>
          </p:cNvPr>
          <p:cNvCxnSpPr>
            <a:cxnSpLocks/>
          </p:cNvCxnSpPr>
          <p:nvPr/>
        </p:nvCxnSpPr>
        <p:spPr>
          <a:xfrm>
            <a:off x="8607146" y="4975550"/>
            <a:ext cx="2950143"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CAA0F311-9091-8177-9C53-4523CC8CA52C}"/>
              </a:ext>
            </a:extLst>
          </p:cNvPr>
          <p:cNvCxnSpPr>
            <a:cxnSpLocks/>
          </p:cNvCxnSpPr>
          <p:nvPr/>
        </p:nvCxnSpPr>
        <p:spPr>
          <a:xfrm>
            <a:off x="8607146" y="5129934"/>
            <a:ext cx="3112326" cy="0"/>
          </a:xfrm>
          <a:prstGeom prst="straightConnector1">
            <a:avLst/>
          </a:prstGeom>
          <a:ln w="9525">
            <a:solidFill>
              <a:schemeClr val="tx1">
                <a:lumMod val="75000"/>
                <a:lumOff val="25000"/>
              </a:schemeClr>
            </a:solidFill>
            <a:tailEnd type="arrow" w="sm" len="sm"/>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2A2C3BB6-B59A-B6B2-F76A-01122DD95C52}"/>
              </a:ext>
            </a:extLst>
          </p:cNvPr>
          <p:cNvSpPr txBox="1"/>
          <p:nvPr/>
        </p:nvSpPr>
        <p:spPr>
          <a:xfrm>
            <a:off x="11581310" y="5129934"/>
            <a:ext cx="492012" cy="152349"/>
          </a:xfrm>
          <a:prstGeom prst="rect">
            <a:avLst/>
          </a:prstGeom>
          <a:noFill/>
        </p:spPr>
        <p:txBody>
          <a:bodyPr wrap="square" lIns="0" tIns="0" rIns="0" bIns="0" rtlCol="0">
            <a:spAutoFit/>
          </a:bodyPr>
          <a:lstStyle/>
          <a:p>
            <a:pPr marL="0" indent="0" algn="l" defTabSz="914400" rtl="0" eaLnBrk="1" latinLnBrk="0" hangingPunct="1">
              <a:lnSpc>
                <a:spcPct val="90000"/>
              </a:lnSpc>
              <a:spcBef>
                <a:spcPts val="0"/>
              </a:spcBef>
              <a:spcAft>
                <a:spcPts val="600"/>
              </a:spcAft>
              <a:buFont typeface="Arial" panose="020B0604020202020204" pitchFamily="34" charset="0"/>
              <a:buNone/>
            </a:pPr>
            <a:r>
              <a:rPr lang="en-US" sz="1100" i="1" kern="1200">
                <a:solidFill>
                  <a:schemeClr val="tx2"/>
                </a:solidFill>
                <a:latin typeface="+mn-lt"/>
                <a:ea typeface="+mn-ea"/>
                <a:cs typeface="+mn-cs"/>
              </a:rPr>
              <a:t>t</a:t>
            </a:r>
            <a:endParaRPr lang="en-US" sz="2000" i="1" kern="1200">
              <a:solidFill>
                <a:schemeClr val="tx2"/>
              </a:solidFill>
              <a:latin typeface="+mn-lt"/>
              <a:ea typeface="+mn-ea"/>
              <a:cs typeface="+mn-cs"/>
            </a:endParaRPr>
          </a:p>
        </p:txBody>
      </p:sp>
      <p:sp>
        <p:nvSpPr>
          <p:cNvPr id="76" name="TextBox 75">
            <a:extLst>
              <a:ext uri="{FF2B5EF4-FFF2-40B4-BE49-F238E27FC236}">
                <a16:creationId xmlns:a16="http://schemas.microsoft.com/office/drawing/2014/main" id="{54EBBE4B-EA3D-2F1A-B18D-7349757751D8}"/>
              </a:ext>
            </a:extLst>
          </p:cNvPr>
          <p:cNvSpPr txBox="1"/>
          <p:nvPr/>
        </p:nvSpPr>
        <p:spPr>
          <a:xfrm>
            <a:off x="8823365" y="5719492"/>
            <a:ext cx="1044369" cy="1800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300" i="1" dirty="0">
                <a:solidFill>
                  <a:schemeClr val="tx2"/>
                </a:solidFill>
                <a:latin typeface="+mn-lt"/>
                <a:ea typeface="+mn-ea"/>
              </a:rPr>
              <a:t>d</a:t>
            </a:r>
            <a:r>
              <a:rPr lang="en-US" sz="1300" i="1" kern="1200" dirty="0">
                <a:solidFill>
                  <a:schemeClr val="tx2"/>
                </a:solidFill>
                <a:latin typeface="+mn-lt"/>
                <a:ea typeface="+mn-ea"/>
                <a:cs typeface="+mn-cs"/>
              </a:rPr>
              <a:t>ata block #1</a:t>
            </a:r>
          </a:p>
        </p:txBody>
      </p:sp>
      <p:sp>
        <p:nvSpPr>
          <p:cNvPr id="77" name="TextBox 76">
            <a:extLst>
              <a:ext uri="{FF2B5EF4-FFF2-40B4-BE49-F238E27FC236}">
                <a16:creationId xmlns:a16="http://schemas.microsoft.com/office/drawing/2014/main" id="{8E44F387-9DF6-B80F-7B5E-4563E732267C}"/>
              </a:ext>
            </a:extLst>
          </p:cNvPr>
          <p:cNvSpPr txBox="1"/>
          <p:nvPr/>
        </p:nvSpPr>
        <p:spPr>
          <a:xfrm>
            <a:off x="10061509" y="5712257"/>
            <a:ext cx="1044369" cy="18004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300" i="1" dirty="0">
                <a:solidFill>
                  <a:schemeClr val="tx2"/>
                </a:solidFill>
                <a:latin typeface="+mn-lt"/>
                <a:ea typeface="+mn-ea"/>
              </a:rPr>
              <a:t>d</a:t>
            </a:r>
            <a:r>
              <a:rPr lang="en-US" sz="1300" i="1" kern="1200" dirty="0">
                <a:solidFill>
                  <a:schemeClr val="tx2"/>
                </a:solidFill>
                <a:latin typeface="+mn-lt"/>
                <a:ea typeface="+mn-ea"/>
                <a:cs typeface="+mn-cs"/>
              </a:rPr>
              <a:t>ata block #2</a:t>
            </a:r>
          </a:p>
        </p:txBody>
      </p:sp>
      <p:sp>
        <p:nvSpPr>
          <p:cNvPr id="78" name="TextBox 77">
            <a:extLst>
              <a:ext uri="{FF2B5EF4-FFF2-40B4-BE49-F238E27FC236}">
                <a16:creationId xmlns:a16="http://schemas.microsoft.com/office/drawing/2014/main" id="{13F97FFD-6AB4-19E3-7B35-CD67975CF5C6}"/>
              </a:ext>
            </a:extLst>
          </p:cNvPr>
          <p:cNvSpPr txBox="1"/>
          <p:nvPr/>
        </p:nvSpPr>
        <p:spPr>
          <a:xfrm>
            <a:off x="8786148" y="5249018"/>
            <a:ext cx="2392104" cy="3600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300" i="1" dirty="0">
                <a:solidFill>
                  <a:schemeClr val="tx2"/>
                </a:solidFill>
                <a:latin typeface="+mn-lt"/>
                <a:ea typeface="+mn-ea"/>
              </a:rPr>
              <a:t>MEMS capturing with 3,5kHz ±5% </a:t>
            </a:r>
            <a:br>
              <a:rPr lang="en-US" sz="1300" i="1" dirty="0">
                <a:solidFill>
                  <a:schemeClr val="tx2"/>
                </a:solidFill>
                <a:latin typeface="+mn-lt"/>
                <a:ea typeface="+mn-ea"/>
              </a:rPr>
            </a:br>
            <a:r>
              <a:rPr lang="en-US" sz="1300" i="1" dirty="0">
                <a:solidFill>
                  <a:schemeClr val="tx2"/>
                </a:solidFill>
                <a:latin typeface="+mn-lt"/>
                <a:ea typeface="+mn-ea"/>
              </a:rPr>
              <a:t>sample frequency</a:t>
            </a:r>
            <a:endParaRPr lang="en-US" sz="1300" i="1" kern="1200" dirty="0">
              <a:solidFill>
                <a:schemeClr val="tx2"/>
              </a:solidFill>
              <a:latin typeface="+mn-lt"/>
              <a:ea typeface="+mn-ea"/>
              <a:cs typeface="+mn-cs"/>
            </a:endParaRPr>
          </a:p>
        </p:txBody>
      </p:sp>
      <p:sp>
        <p:nvSpPr>
          <p:cNvPr id="79" name="TextBox 78">
            <a:extLst>
              <a:ext uri="{FF2B5EF4-FFF2-40B4-BE49-F238E27FC236}">
                <a16:creationId xmlns:a16="http://schemas.microsoft.com/office/drawing/2014/main" id="{855B7FCD-3C93-E782-1752-56DAC69ADDB7}"/>
              </a:ext>
            </a:extLst>
          </p:cNvPr>
          <p:cNvSpPr txBox="1"/>
          <p:nvPr/>
        </p:nvSpPr>
        <p:spPr>
          <a:xfrm>
            <a:off x="8786148" y="3711473"/>
            <a:ext cx="2392104" cy="360099"/>
          </a:xfrm>
          <a:prstGeom prst="rect">
            <a:avLst/>
          </a:prstGeom>
          <a:noFill/>
        </p:spPr>
        <p:txBody>
          <a:bodyPr wrap="square" lIns="0" tIns="0" rIns="0" bIns="0" rtlCol="0">
            <a:spAutoFit/>
          </a:bodyPr>
          <a:lstStyle/>
          <a:p>
            <a:pPr marL="0" indent="0" algn="ctr" defTabSz="914400" rtl="0" eaLnBrk="1" latinLnBrk="0" hangingPunct="1">
              <a:lnSpc>
                <a:spcPct val="90000"/>
              </a:lnSpc>
              <a:spcBef>
                <a:spcPts val="0"/>
              </a:spcBef>
              <a:spcAft>
                <a:spcPts val="600"/>
              </a:spcAft>
              <a:buFont typeface="Arial" panose="020B0604020202020204" pitchFamily="34" charset="0"/>
              <a:buNone/>
            </a:pPr>
            <a:r>
              <a:rPr lang="en-US" sz="1300" i="1" dirty="0">
                <a:solidFill>
                  <a:schemeClr val="tx2"/>
                </a:solidFill>
                <a:latin typeface="+mn-lt"/>
                <a:ea typeface="+mn-ea"/>
              </a:rPr>
              <a:t>audio signal capturing with 8kHz</a:t>
            </a:r>
            <a:br>
              <a:rPr lang="en-US" sz="1300" i="1" dirty="0">
                <a:solidFill>
                  <a:schemeClr val="tx2"/>
                </a:solidFill>
                <a:latin typeface="+mn-lt"/>
                <a:ea typeface="+mn-ea"/>
              </a:rPr>
            </a:br>
            <a:r>
              <a:rPr lang="en-US" sz="1300" i="1" dirty="0">
                <a:solidFill>
                  <a:schemeClr val="tx2"/>
                </a:solidFill>
                <a:latin typeface="+mn-lt"/>
                <a:ea typeface="+mn-ea"/>
              </a:rPr>
              <a:t>sample frequency</a:t>
            </a:r>
            <a:endParaRPr lang="en-US" sz="1300" i="1" kern="1200" dirty="0">
              <a:solidFill>
                <a:schemeClr val="tx2"/>
              </a:solidFill>
              <a:latin typeface="+mn-lt"/>
              <a:ea typeface="+mn-ea"/>
              <a:cs typeface="+mn-cs"/>
            </a:endParaRPr>
          </a:p>
        </p:txBody>
      </p:sp>
      <p:cxnSp>
        <p:nvCxnSpPr>
          <p:cNvPr id="81" name="Straight Connector 80">
            <a:extLst>
              <a:ext uri="{FF2B5EF4-FFF2-40B4-BE49-F238E27FC236}">
                <a16:creationId xmlns:a16="http://schemas.microsoft.com/office/drawing/2014/main" id="{7F74975C-EC1B-5068-A359-A6F71B1C7B89}"/>
              </a:ext>
            </a:extLst>
          </p:cNvPr>
          <p:cNvCxnSpPr/>
          <p:nvPr/>
        </p:nvCxnSpPr>
        <p:spPr>
          <a:xfrm>
            <a:off x="8161638" y="1260389"/>
            <a:ext cx="0" cy="4967416"/>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9516797"/>
      </p:ext>
    </p:extLst>
  </p:cSld>
  <p:clrMapOvr>
    <a:masterClrMapping/>
  </p:clrMapOvr>
</p:sld>
</file>

<file path=ppt/theme/theme1.xml><?xml version="1.0" encoding="utf-8"?>
<a:theme xmlns:a="http://schemas.openxmlformats.org/drawingml/2006/main" name="Arm_PPT_Public">
  <a:themeElements>
    <a:clrScheme name="Arm PPT">
      <a:dk1>
        <a:srgbClr val="000000"/>
      </a:dk1>
      <a:lt1>
        <a:srgbClr val="FFFFFF"/>
      </a:lt1>
      <a:dk2>
        <a:srgbClr val="333E48"/>
      </a:dk2>
      <a:lt2>
        <a:srgbClr val="E5ECEB"/>
      </a:lt2>
      <a:accent1>
        <a:srgbClr val="0091BD"/>
      </a:accent1>
      <a:accent2>
        <a:srgbClr val="002B49"/>
      </a:accent2>
      <a:accent3>
        <a:srgbClr val="FFC700"/>
      </a:accent3>
      <a:accent4>
        <a:srgbClr val="95D600"/>
      </a:accent4>
      <a:accent5>
        <a:srgbClr val="FF6B00"/>
      </a:accent5>
      <a:accent6>
        <a:srgbClr val="7D868C"/>
      </a:accent6>
      <a:hlink>
        <a:srgbClr val="00C1DE"/>
      </a:hlink>
      <a:folHlink>
        <a:srgbClr val="002F6C"/>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0" indent="0" algn="l" defTabSz="914400" rtl="0" eaLnBrk="1" latinLnBrk="0" hangingPunct="1">
          <a:lnSpc>
            <a:spcPct val="90000"/>
          </a:lnSpc>
          <a:spcBef>
            <a:spcPts val="0"/>
          </a:spcBef>
          <a:spcAft>
            <a:spcPts val="600"/>
          </a:spcAft>
          <a:buFont typeface="Arial" panose="020B0604020202020204" pitchFamily="34" charset="0"/>
          <a:buNone/>
          <a:defRPr sz="2100" kern="1200" dirty="0" err="1" smtClean="0">
            <a:solidFill>
              <a:schemeClr val="tx2"/>
            </a:solidFill>
            <a:latin typeface="+mn-lt"/>
            <a:ea typeface="+mn-ea"/>
            <a:cs typeface="+mn-cs"/>
          </a:defRPr>
        </a:defPPr>
      </a:lstStyle>
    </a:txDef>
  </a:objectDefaults>
  <a:extraClrSchemeLst/>
  <a:extLst>
    <a:ext uri="{05A4C25C-085E-4340-85A3-A5531E510DB2}">
      <thm15:themeFamily xmlns:thm15="http://schemas.microsoft.com/office/thememl/2012/main" name="Presentation37" id="{BAEDCA4E-07D3-CF45-8582-069B713BBD79}" vid="{B429C1B6-4366-0543-9EF0-CA4016DA915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7880</TotalTime>
  <Words>4568</Words>
  <Application>Microsoft Office PowerPoint</Application>
  <PresentationFormat>Widescreen</PresentationFormat>
  <Paragraphs>720</Paragraphs>
  <Slides>23</Slides>
  <Notes>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Aeonik</vt:lpstr>
      <vt:lpstr>Aeonik Fono</vt:lpstr>
      <vt:lpstr>-apple-system</vt:lpstr>
      <vt:lpstr>Arial</vt:lpstr>
      <vt:lpstr>Calibri</vt:lpstr>
      <vt:lpstr>Courier New</vt:lpstr>
      <vt:lpstr>Wingdings</vt:lpstr>
      <vt:lpstr>Arm_PPT_Public</vt:lpstr>
      <vt:lpstr>Development Flow for Edge AI Devices</vt:lpstr>
      <vt:lpstr>Development Flow for Edge AI Devices</vt:lpstr>
      <vt:lpstr>SDS-Framework: Record Real-world Data and Playback to AVH</vt:lpstr>
      <vt:lpstr>Development Flow for Edge AI Devices</vt:lpstr>
      <vt:lpstr>Challenge: Validate and Optimize Algorithms with Real World Data</vt:lpstr>
      <vt:lpstr>PowerPoint Presentation</vt:lpstr>
      <vt:lpstr>SDS software developer framework DSP / ML algorithm design</vt:lpstr>
      <vt:lpstr>SDS software developer framework DSP / ML algorithm design</vt:lpstr>
      <vt:lpstr>Data Labelling and Regression Test Configuration </vt:lpstr>
      <vt:lpstr>SDS: flexible stream management for sensor and audio data</vt:lpstr>
      <vt:lpstr>PowerPoint Presentation</vt:lpstr>
      <vt:lpstr>SDS Recorder https://github.com/Arm-Examples/sds-examples </vt:lpstr>
      <vt:lpstr>Challenge: Validate and Optimize Algorithms with Real World Data</vt:lpstr>
      <vt:lpstr>Current Status of CMSIS-DSP Compute Graph</vt:lpstr>
      <vt:lpstr>Record real-world data with Synchronous Data Streaming (SDS)</vt:lpstr>
      <vt:lpstr>SDS enables playback of real-world data for algorithm testing</vt:lpstr>
      <vt:lpstr>SDS Data Buffer and Stream Interface</vt:lpstr>
      <vt:lpstr>PowerPoint Presentation</vt:lpstr>
      <vt:lpstr>Development Flow for Edge AI Devices</vt:lpstr>
      <vt:lpstr>PowerPoint Presentation</vt:lpstr>
      <vt:lpstr>PowerPoint Presentation</vt:lpstr>
      <vt:lpstr>SDSIO-Server Firmware / Monitor Interface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Reinhard Keil</dc:creator>
  <cp:lastModifiedBy>Reinhard Keil</cp:lastModifiedBy>
  <cp:revision>147</cp:revision>
  <dcterms:created xsi:type="dcterms:W3CDTF">2021-11-12T09:09:53Z</dcterms:created>
  <dcterms:modified xsi:type="dcterms:W3CDTF">2026-07-06T11:45:50Z</dcterms:modified>
</cp:coreProperties>
</file>